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765" r:id="rId2"/>
    <p:sldId id="772" r:id="rId3"/>
    <p:sldId id="771" r:id="rId4"/>
    <p:sldId id="774" r:id="rId5"/>
    <p:sldId id="775" r:id="rId6"/>
    <p:sldId id="776" r:id="rId7"/>
    <p:sldId id="777" r:id="rId8"/>
    <p:sldId id="778" r:id="rId9"/>
    <p:sldId id="779" r:id="rId10"/>
    <p:sldId id="781" r:id="rId11"/>
    <p:sldId id="782" r:id="rId12"/>
    <p:sldId id="783" r:id="rId13"/>
    <p:sldId id="780" r:id="rId14"/>
    <p:sldId id="7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7F808-3724-40A8-A4AA-1411640B9BE7}" type="datetimeFigureOut">
              <a:rPr lang="nl-NL" smtClean="0"/>
              <a:t>26-10-2022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C756-9CCC-46A4-9137-58A19ABBFA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1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in progress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love Opinions!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nl-NL" sz="1800" dirty="0"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nl-NL" sz="1800" dirty="0"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Rick A. Reijnders</a:t>
            </a:r>
            <a:r>
              <a:rPr lang="nl-NL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Ghazi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Al Jowf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Ehsan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Pishva, (</a:t>
            </a:r>
            <a:r>
              <a:rPr lang="nl-NL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Utrecht team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),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Laurence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de Nijs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Lars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M.T. Eijssen</a:t>
            </a: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Bart</a:t>
            </a:r>
            <a:r>
              <a:rPr lang="nl-N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P.F. Rutten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nl-NL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Department of Psychiatry and Neuropsychology, School for Mental Health and Neuroscience (</a:t>
            </a:r>
            <a:r>
              <a:rPr lang="en-US" sz="18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MHeNS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Maastricht University, Maastricht, The Netherlands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aseline="30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Department of Bioinformatics—</a:t>
            </a:r>
            <a:r>
              <a:rPr lang="en-US" sz="18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BiGCaT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Maastricht University, PO Box 616, 6200 MD Maastricht, The Netherlands</a:t>
            </a:r>
            <a:endParaRPr lang="nl-NL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7198-9B18-486B-88A9-C3AA2129AAF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7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1AA4E1-BEFC-410D-9AE5-9E62D03B580E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8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7B32-5C91-40AF-BECD-A7BF299733AE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7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C79C-5D94-4CCC-9E90-ED047BE2C688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0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F7DC6F-F10E-46D1-8CE9-A5EF4B01AE4E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badi" panose="020B0604020104020204" pitchFamily="34" charset="0"/>
              </a:defRPr>
            </a:lvl1pPr>
            <a:lvl2pPr>
              <a:defRPr sz="2800">
                <a:latin typeface="Abadi" panose="020B0604020104020204" pitchFamily="34" charset="0"/>
              </a:defRPr>
            </a:lvl2pPr>
            <a:lvl3pPr>
              <a:defRPr sz="2400">
                <a:latin typeface="Abadi" panose="020B0604020104020204" pitchFamily="34" charset="0"/>
              </a:defRPr>
            </a:lvl3pPr>
            <a:lvl4pPr>
              <a:defRPr sz="2400">
                <a:latin typeface="Abadi" panose="020B0604020104020204" pitchFamily="34" charset="0"/>
              </a:defRPr>
            </a:lvl4pPr>
            <a:lvl5pPr>
              <a:defRPr sz="2400">
                <a:latin typeface="Abadi" panose="020B06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799D-3F00-4764-99D6-2C4029318BCA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badi" panose="020B0604020104020204" pitchFamily="34" charset="0"/>
              </a:defRPr>
            </a:lvl1pPr>
          </a:lstStyle>
          <a:p>
            <a:fld id="{E881ACB0-7156-44E9-9471-EC5060B2043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4346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715-2487-47A1-9AD9-E2F8B2530B6A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8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07EA-114C-498D-A8F2-EF79DC0E444A}" type="datetime1">
              <a:rPr lang="nl-NL" smtClean="0"/>
              <a:t>26-10-2022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7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227C-67E8-403B-9DB3-227EF035F9AB}" type="datetime1">
              <a:rPr lang="nl-NL" smtClean="0"/>
              <a:t>26-10-2022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7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3844-2B97-42B4-90AB-7875C68F9D48}" type="datetime1">
              <a:rPr lang="nl-NL" smtClean="0"/>
              <a:t>26-10-2022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7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932B-94CD-491C-894C-5C41D09AF9BA}" type="datetime1">
              <a:rPr lang="nl-NL" smtClean="0"/>
              <a:t>26-10-2022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3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1248-3A98-4F82-A3AC-A0E54999FFBE}" type="datetime1">
              <a:rPr lang="nl-NL" smtClean="0"/>
              <a:t>26-10-2022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2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59E4-5B66-47CA-A4D3-F3B4C40155E6}" type="datetime1">
              <a:rPr lang="nl-NL" smtClean="0"/>
              <a:t>26-10-2022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9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B70955-C432-4965-9FBF-FB47846A2744}" type="datetime1">
              <a:rPr lang="nl-NL" smtClean="0"/>
              <a:t>26-10-2022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81ACB0-7156-44E9-9471-EC5060B20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3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359-F3EF-43DC-8687-E6DDE11DF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Multi-trait polygenic score generation workflow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274C-249D-4988-A07F-419CEB69C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generalized workflow to generate polygenic risk for multiple traits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526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FA0-A427-05E4-A6E5-5B873FA0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1A35-BF83-42DA-45EE-197FE6BF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Generate PGS scores on ADNI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Educational Attainment (2022)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AD (Lambert, 2013; IGAP)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AD (Janssen, 2019; PGC-ALZ, IGAP, ADSP)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Dive deeper in specific / current PRS models and settings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Option for ancestry filter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Multiclass PGS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070B-6E04-B857-BE94-D719CE74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65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FA0-A427-05E4-A6E5-5B873FA0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1A35-BF83-42DA-45EE-197FE6BF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788749" cy="4351337"/>
          </a:xfrm>
        </p:spPr>
        <p:txBody>
          <a:bodyPr>
            <a:normAutofit fontScale="55000" lnSpcReduction="20000"/>
          </a:bodyPr>
          <a:lstStyle/>
          <a:p>
            <a:r>
              <a:rPr lang="nl-NL" dirty="0"/>
              <a:t> Time to fix and patch code</a:t>
            </a:r>
          </a:p>
          <a:p>
            <a:r>
              <a:rPr lang="nl-NL" dirty="0"/>
              <a:t> Multitrait mode (generate multiple trait PGSes)</a:t>
            </a:r>
          </a:p>
          <a:p>
            <a:r>
              <a:rPr lang="nl-NL" dirty="0"/>
              <a:t> Option for ancestry filter</a:t>
            </a:r>
          </a:p>
          <a:p>
            <a:r>
              <a:rPr lang="nl-NL" dirty="0"/>
              <a:t> Harmonization GWAS SumStat / QC</a:t>
            </a:r>
          </a:p>
          <a:p>
            <a:r>
              <a:rPr lang="nl-NL" dirty="0"/>
              <a:t> Sharing workflow to other computers</a:t>
            </a:r>
          </a:p>
          <a:p>
            <a:r>
              <a:rPr lang="nl-NL" dirty="0"/>
              <a:t> Multiclass PGS</a:t>
            </a:r>
          </a:p>
          <a:p>
            <a:r>
              <a:rPr lang="nl-NL" dirty="0"/>
              <a:t> Detailed understanding of PGS algorithms</a:t>
            </a:r>
          </a:p>
          <a:p>
            <a:pPr lvl="1"/>
            <a:r>
              <a:rPr lang="nl-NL" dirty="0"/>
              <a:t>MegaPRS to start</a:t>
            </a:r>
          </a:p>
          <a:p>
            <a:r>
              <a:rPr lang="nl-NL" dirty="0"/>
              <a:t>Dive deeper in specific / current PRS models and settings</a:t>
            </a:r>
          </a:p>
          <a:p>
            <a:endParaRPr lang="nl-NL" dirty="0"/>
          </a:p>
          <a:p>
            <a:r>
              <a:rPr lang="nl-NL" dirty="0"/>
              <a:t>The actual tasks for answering the RQ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070B-6E04-B857-BE94-D719CE74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76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E84E-2875-DA34-3E1B-BF5A1A7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D76F-F8E9-A7EB-8ABD-8193E6AE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574741" cy="4351337"/>
          </a:xfrm>
        </p:spPr>
        <p:txBody>
          <a:bodyPr/>
          <a:lstStyle/>
          <a:p>
            <a:r>
              <a:rPr lang="en-US" dirty="0"/>
              <a:t>Calculation specs for now roughly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600k SNPs   	6 min		…</a:t>
            </a:r>
          </a:p>
          <a:p>
            <a:pPr lvl="1"/>
            <a:r>
              <a:rPr lang="nl-NL" dirty="0"/>
              <a:t>800k SNPs	11 min	~11 GB + 3</a:t>
            </a:r>
          </a:p>
          <a:p>
            <a:pPr lvl="1"/>
            <a:r>
              <a:rPr lang="nl-NL" dirty="0"/>
              <a:t>1.1M SNPs	14 min	~15 GB (cor) + 5 GB (ana)</a:t>
            </a:r>
          </a:p>
          <a:p>
            <a:endParaRPr lang="nl-NL" dirty="0"/>
          </a:p>
          <a:p>
            <a:pPr lvl="1"/>
            <a:endParaRPr lang="nl-NL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FC1A4-4F35-EB29-0FF7-A5D02528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63AE-1FB0-45B1-7EDC-ABE9A97A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ADNI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5E3C7-B656-1A67-C5CC-16FBC081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89680-C3D6-3D1A-F258-8EF42412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6" y="1429966"/>
            <a:ext cx="9925082" cy="52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2CAE-CDF7-34A8-9FE7-D107BD49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ADNI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40C3F-5E29-938E-825E-50FAEEAA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5517D-9A43-DB67-D309-A947FA04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5" y="2712512"/>
            <a:ext cx="11314507" cy="17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EDEA-4019-96C0-9F19-6F70304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E35-DE13-862A-3B8C-D3C803FC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coding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In windows bash</a:t>
            </a:r>
          </a:p>
          <a:p>
            <a:r>
              <a:rPr lang="en-US" dirty="0"/>
              <a:t>Find every parameter</a:t>
            </a:r>
          </a:p>
          <a:p>
            <a:r>
              <a:rPr lang="en-US" dirty="0"/>
              <a:t>Make it work</a:t>
            </a:r>
          </a:p>
          <a:p>
            <a:endParaRPr lang="en-US" dirty="0"/>
          </a:p>
          <a:p>
            <a:r>
              <a:rPr lang="en-US" dirty="0"/>
              <a:t>Results a scattered script / </a:t>
            </a:r>
            <a:r>
              <a:rPr lang="en-US" dirty="0" err="1"/>
              <a:t>worflow</a:t>
            </a:r>
            <a:r>
              <a:rPr lang="en-US" dirty="0"/>
              <a:t> dedicated to your research question and ‘might’ be ported to other data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02BD-5840-A8BF-79FF-4F9BE538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8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EDEA-4019-96C0-9F19-6F70304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E35-DE13-862A-3B8C-D3C803FC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PGS models</a:t>
            </a:r>
          </a:p>
          <a:p>
            <a:r>
              <a:rPr lang="en-US" dirty="0"/>
              <a:t>Generate PGS scores</a:t>
            </a:r>
          </a:p>
          <a:p>
            <a:r>
              <a:rPr lang="en-US" dirty="0"/>
              <a:t>Standardized workflow</a:t>
            </a:r>
          </a:p>
          <a:p>
            <a:r>
              <a:rPr lang="en-US" dirty="0"/>
              <a:t>Easy to use for us, internally</a:t>
            </a:r>
          </a:p>
          <a:p>
            <a:r>
              <a:rPr lang="nl-NL" dirty="0"/>
              <a:t>Preferred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02BD-5840-A8BF-79FF-4F9BE538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51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PGS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PGS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8" y="365760"/>
            <a:ext cx="6675749" cy="6492240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05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tx1"/>
                </a:solidFill>
              </a:rPr>
              <a:t>(Generate)</a:t>
            </a:r>
          </a:p>
          <a:p>
            <a:pPr lvl="1"/>
            <a:r>
              <a:rPr lang="en-US" sz="2000" dirty="0"/>
              <a:t>Make PGS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PGS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9" y="365760"/>
            <a:ext cx="1723924" cy="6492240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5DF70-CD67-604C-1E21-F8C355A747D8}"/>
              </a:ext>
            </a:extLst>
          </p:cNvPr>
          <p:cNvSpPr/>
          <p:nvPr/>
        </p:nvSpPr>
        <p:spPr>
          <a:xfrm>
            <a:off x="6224674" y="365759"/>
            <a:ext cx="4953060" cy="2583279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90A7E-3517-A7E8-4EF7-AB31508B56BA}"/>
              </a:ext>
            </a:extLst>
          </p:cNvPr>
          <p:cNvSpPr/>
          <p:nvPr/>
        </p:nvSpPr>
        <p:spPr>
          <a:xfrm>
            <a:off x="8380894" y="2949038"/>
            <a:ext cx="2796839" cy="3816887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53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PGS model </a:t>
            </a:r>
            <a:r>
              <a:rPr lang="en-US" sz="2000" dirty="0">
                <a:solidFill>
                  <a:schemeClr val="tx1"/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PGS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8" y="365760"/>
            <a:ext cx="2945081" cy="6492240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5DF70-CD67-604C-1E21-F8C355A747D8}"/>
              </a:ext>
            </a:extLst>
          </p:cNvPr>
          <p:cNvSpPr/>
          <p:nvPr/>
        </p:nvSpPr>
        <p:spPr>
          <a:xfrm>
            <a:off x="7445830" y="365759"/>
            <a:ext cx="3625026" cy="2583279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90A7E-3517-A7E8-4EF7-AB31508B56BA}"/>
              </a:ext>
            </a:extLst>
          </p:cNvPr>
          <p:cNvSpPr/>
          <p:nvPr/>
        </p:nvSpPr>
        <p:spPr>
          <a:xfrm>
            <a:off x="7445829" y="3908961"/>
            <a:ext cx="676893" cy="2949039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70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PGS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tx1"/>
                </a:solidFill>
              </a:rPr>
              <a:t>(Internal)</a:t>
            </a:r>
          </a:p>
          <a:p>
            <a:pPr lvl="1"/>
            <a:r>
              <a:rPr lang="en-US" sz="2000" dirty="0"/>
              <a:t>Generate PGS scores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00748" y="3633848"/>
            <a:ext cx="6570107" cy="3132077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8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845-914C-F8D2-F0EE-2F6F0619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5716-7A77-B925-6F19-32408495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3" y="1828800"/>
            <a:ext cx="564956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Workflow</a:t>
            </a:r>
          </a:p>
          <a:p>
            <a:pPr lvl="1"/>
            <a:r>
              <a:rPr lang="en-US" sz="2000" dirty="0"/>
              <a:t>Get GWAS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(Generate)</a:t>
            </a:r>
          </a:p>
          <a:p>
            <a:pPr lvl="1"/>
            <a:r>
              <a:rPr lang="en-US" sz="2000" dirty="0"/>
              <a:t>Make PGS model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(Calculation)</a:t>
            </a:r>
          </a:p>
          <a:p>
            <a:pPr lvl="1"/>
            <a:r>
              <a:rPr lang="en-US" sz="2000" dirty="0"/>
              <a:t>Store models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(Internal)</a:t>
            </a:r>
          </a:p>
          <a:p>
            <a:pPr lvl="1"/>
            <a:r>
              <a:rPr lang="en-US" sz="2000" dirty="0"/>
              <a:t>Generate PGS scores </a:t>
            </a:r>
            <a:r>
              <a:rPr lang="en-US" sz="2000" dirty="0">
                <a:solidFill>
                  <a:schemeClr val="tx1"/>
                </a:solidFill>
              </a:rPr>
              <a:t>(Prediction)</a:t>
            </a:r>
          </a:p>
          <a:p>
            <a:pPr lvl="1"/>
            <a:endParaRPr lang="nl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5C12-9343-DB9E-58F4-F19F71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516F57-ACD6-2E52-8BAA-6688BC9E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7" y="628422"/>
            <a:ext cx="6463228" cy="6100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6C10-F9D4-5DF6-A3D1-4107B5CFF8F7}"/>
              </a:ext>
            </a:extLst>
          </p:cNvPr>
          <p:cNvSpPr/>
          <p:nvPr/>
        </p:nvSpPr>
        <p:spPr>
          <a:xfrm>
            <a:off x="4554187" y="454472"/>
            <a:ext cx="6570107" cy="2478734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5DF70-CD67-604C-1E21-F8C355A747D8}"/>
              </a:ext>
            </a:extLst>
          </p:cNvPr>
          <p:cNvSpPr/>
          <p:nvPr/>
        </p:nvSpPr>
        <p:spPr>
          <a:xfrm>
            <a:off x="6258296" y="3550722"/>
            <a:ext cx="4812559" cy="3215203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5F1A4-DE5E-1187-4A2B-80F9E3C4DE22}"/>
              </a:ext>
            </a:extLst>
          </p:cNvPr>
          <p:cNvSpPr/>
          <p:nvPr/>
        </p:nvSpPr>
        <p:spPr>
          <a:xfrm>
            <a:off x="8787740" y="2933206"/>
            <a:ext cx="2336554" cy="617516"/>
          </a:xfrm>
          <a:prstGeom prst="rect">
            <a:avLst/>
          </a:prstGeom>
          <a:solidFill>
            <a:srgbClr val="26262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0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EDEA-4019-96C0-9F19-6F70304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EE35-DE13-862A-3B8C-D3C803FC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 R</a:t>
            </a:r>
          </a:p>
          <a:p>
            <a:r>
              <a:rPr lang="en-US" dirty="0"/>
              <a:t>Multiple basic GWAS examples running</a:t>
            </a:r>
          </a:p>
          <a:p>
            <a:r>
              <a:rPr lang="en-US" dirty="0"/>
              <a:t>Need time to connect objects </a:t>
            </a:r>
          </a:p>
          <a:p>
            <a:pPr lvl="1"/>
            <a:r>
              <a:rPr lang="en-US" dirty="0"/>
              <a:t>(object output to object input)</a:t>
            </a:r>
          </a:p>
          <a:p>
            <a:r>
              <a:rPr lang="en-US" dirty="0"/>
              <a:t>Needs standardized GWAS input</a:t>
            </a:r>
          </a:p>
          <a:p>
            <a:r>
              <a:rPr lang="nl-NL" dirty="0"/>
              <a:t>Then evaluate and plot further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02BD-5840-A8BF-79FF-4F9BE538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ACB0-7156-44E9-9471-EC5060B20436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88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ickThem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ckTheme" id="{90C8445E-EFF6-4747-B492-CCE78FD0171E}" vid="{9FF07B07-690E-44C1-8018-929A619C9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348</TotalTime>
  <Words>488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Calibri</vt:lpstr>
      <vt:lpstr>Century Schoolbook</vt:lpstr>
      <vt:lpstr>Verdana</vt:lpstr>
      <vt:lpstr>Wingdings</vt:lpstr>
      <vt:lpstr>Wingdings 2</vt:lpstr>
      <vt:lpstr>RickTheme</vt:lpstr>
      <vt:lpstr>Multi-trait polygenic score generation workflow</vt:lpstr>
      <vt:lpstr>The situation</vt:lpstr>
      <vt:lpstr>The idea</vt:lpstr>
      <vt:lpstr>The workflow</vt:lpstr>
      <vt:lpstr>The workflow</vt:lpstr>
      <vt:lpstr>The workflow</vt:lpstr>
      <vt:lpstr>The workflow</vt:lpstr>
      <vt:lpstr>The workflow</vt:lpstr>
      <vt:lpstr>Current status</vt:lpstr>
      <vt:lpstr>Last time</vt:lpstr>
      <vt:lpstr>Todo</vt:lpstr>
      <vt:lpstr>Good to know</vt:lpstr>
      <vt:lpstr>ADNI</vt:lpstr>
      <vt:lpstr>ADNI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Multi-trait polygenic score generation workflow</dc:title>
  <dc:creator>Reijnders, Rick (NP)</dc:creator>
  <cp:lastModifiedBy>Reijnders, Rick (NP)</cp:lastModifiedBy>
  <cp:revision>2</cp:revision>
  <dcterms:created xsi:type="dcterms:W3CDTF">2022-10-26T06:43:09Z</dcterms:created>
  <dcterms:modified xsi:type="dcterms:W3CDTF">2022-10-26T12:32:16Z</dcterms:modified>
</cp:coreProperties>
</file>