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charts/chart1.xml" ContentType="application/vnd.openxmlformats-officedocument.drawingml.chart+xml"/>
  <Override PartName="/ppt/charts/chart2.xml" ContentType="application/vnd.openxmlformats-officedocument.drawingml.chart+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presProps" Target="presProps.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barChart>
        <c:barDir val="col"/>
        <c:grouping val="clustered"/>
        <c:varyColors val="0"/>
        <c:ser>
          <c:idx val="0"/>
          <c:order val="0"/>
          <c:tx>
            <c:strRef>
              <c:f>label 0</c:f>
              <c:strCache>
                <c:ptCount val="1"/>
                <c:pt idx="0">
                  <c:v>Timp (s)</c:v>
                </c:pt>
              </c:strCache>
            </c:strRef>
          </c:tx>
          <c:spPr>
            <a:solidFill>
              <a:srgbClr val="004586"/>
            </a:solidFill>
            <a:ln w="0">
              <a:noFill/>
            </a:ln>
          </c:spPr>
          <c:invertIfNegative val="0"/>
          <c:dLbls>
            <c:txPr>
              <a:bodyPr wrap="none"/>
              <a:lstStyle/>
              <a:p>
                <a:pPr>
                  <a:defRPr b="0" sz="1000" spc="-1" strike="noStrike">
                    <a:solidFill>
                      <a:srgbClr val="000000"/>
                    </a:solidFill>
                    <a:latin typeface="Arial"/>
                  </a:defRPr>
                </a:pPr>
              </a:p>
            </c:txP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6"/>
                <c:pt idx="0">
                  <c:v>Radix Sort</c:v>
                </c:pt>
                <c:pt idx="1">
                  <c:v>Merge Sort</c:v>
                </c:pt>
                <c:pt idx="2">
                  <c:v>Shell Sort</c:v>
                </c:pt>
                <c:pt idx="3">
                  <c:v>Count Sort</c:v>
                </c:pt>
                <c:pt idx="4">
                  <c:v>Quick Sort</c:v>
                </c:pt>
                <c:pt idx="5">
                  <c:v>Intro Sort</c:v>
                </c:pt>
              </c:strCache>
            </c:strRef>
          </c:cat>
          <c:val>
            <c:numRef>
              <c:f>0</c:f>
              <c:numCache>
                <c:formatCode>General</c:formatCode>
                <c:ptCount val="6"/>
                <c:pt idx="0">
                  <c:v>1.25185</c:v>
                </c:pt>
                <c:pt idx="1">
                  <c:v>3.75828</c:v>
                </c:pt>
                <c:pt idx="2">
                  <c:v>4.41369</c:v>
                </c:pt>
                <c:pt idx="3">
                  <c:v>0.267223</c:v>
                </c:pt>
                <c:pt idx="4">
                  <c:v>4.03479</c:v>
                </c:pt>
                <c:pt idx="5">
                  <c:v>3.94612</c:v>
                </c:pt>
              </c:numCache>
            </c:numRef>
          </c:val>
        </c:ser>
        <c:gapWidth val="100"/>
        <c:overlap val="0"/>
        <c:axId val="65042487"/>
        <c:axId val="2384081"/>
      </c:barChart>
      <c:catAx>
        <c:axId val="65042487"/>
        <c:scaling>
          <c:orientation val="minMax"/>
        </c:scaling>
        <c:delete val="0"/>
        <c:axPos val="b"/>
        <c:numFmt formatCode="[$-809]dd/mm/yyyy" sourceLinked="1"/>
        <c:majorTickMark val="out"/>
        <c:minorTickMark val="none"/>
        <c:tickLblPos val="nextTo"/>
        <c:spPr>
          <a:ln w="0">
            <a:solidFill>
              <a:srgbClr val="b3b3b3"/>
            </a:solidFill>
          </a:ln>
        </c:spPr>
        <c:txPr>
          <a:bodyPr/>
          <a:lstStyle/>
          <a:p>
            <a:pPr>
              <a:defRPr b="0" sz="1000" spc="-1" strike="noStrike">
                <a:solidFill>
                  <a:srgbClr val="000000"/>
                </a:solidFill>
                <a:latin typeface="Arial"/>
              </a:defRPr>
            </a:pPr>
          </a:p>
        </c:txPr>
        <c:crossAx val="2384081"/>
        <c:crosses val="autoZero"/>
        <c:auto val="1"/>
        <c:lblAlgn val="ctr"/>
        <c:lblOffset val="100"/>
        <c:noMultiLvlLbl val="0"/>
      </c:catAx>
      <c:valAx>
        <c:axId val="2384081"/>
        <c:scaling>
          <c:orientation val="minMax"/>
          <c:max val="5"/>
          <c:min val="0"/>
        </c:scaling>
        <c:delete val="0"/>
        <c:axPos val="l"/>
        <c:majorGridlines>
          <c:spPr>
            <a:ln w="0">
              <a:solidFill>
                <a:srgbClr val="b3b3b3"/>
              </a:solidFill>
            </a:ln>
          </c:spPr>
        </c:majorGridlines>
        <c:numFmt formatCode="General" sourceLinked="1"/>
        <c:majorTickMark val="out"/>
        <c:minorTickMark val="none"/>
        <c:tickLblPos val="nextTo"/>
        <c:spPr>
          <a:ln w="0">
            <a:solidFill>
              <a:srgbClr val="b3b3b3"/>
            </a:solidFill>
          </a:ln>
        </c:spPr>
        <c:txPr>
          <a:bodyPr/>
          <a:lstStyle/>
          <a:p>
            <a:pPr>
              <a:defRPr b="0" sz="1000" spc="-1" strike="noStrike">
                <a:solidFill>
                  <a:srgbClr val="000000"/>
                </a:solidFill>
                <a:latin typeface="Arial"/>
              </a:defRPr>
            </a:pPr>
          </a:p>
        </c:txPr>
        <c:crossAx val="65042487"/>
        <c:crossesAt val="1"/>
        <c:crossBetween val="between"/>
        <c:majorUnit val="1"/>
      </c:valAx>
      <c:spPr>
        <a:noFill/>
        <a:ln w="0">
          <a:solidFill>
            <a:srgbClr val="b3b3b3"/>
          </a:solidFill>
        </a:ln>
      </c:spPr>
    </c:plotArea>
    <c:legend>
      <c:legendPos val="r"/>
      <c:overlay val="0"/>
      <c:spPr>
        <a:noFill/>
        <a:ln w="0">
          <a:noFill/>
        </a:ln>
      </c:spPr>
      <c:txPr>
        <a:bodyPr/>
        <a:lstStyle/>
        <a:p>
          <a:pPr>
            <a:defRPr b="0" sz="1000" spc="-1" strike="noStrike">
              <a:solidFill>
                <a:srgbClr val="000000"/>
              </a:solidFill>
              <a:latin typeface="Arial"/>
            </a:defRPr>
          </a:pPr>
        </a:p>
      </c:txPr>
    </c:legend>
    <c:plotVisOnly val="1"/>
    <c:dispBlanksAs val="gap"/>
  </c:chart>
  <c:spPr>
    <a:noFill/>
    <a:ln w="0">
      <a:noFill/>
    </a:ln>
  </c:spPr>
</c:chartSpace>
</file>

<file path=ppt/charts/chart2.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barChart>
        <c:barDir val="col"/>
        <c:grouping val="clustered"/>
        <c:varyColors val="0"/>
        <c:ser>
          <c:idx val="0"/>
          <c:order val="0"/>
          <c:tx>
            <c:strRef>
              <c:f>label 0</c:f>
              <c:strCache>
                <c:ptCount val="1"/>
                <c:pt idx="0">
                  <c:v>Memorie</c:v>
                </c:pt>
              </c:strCache>
            </c:strRef>
          </c:tx>
          <c:spPr>
            <a:solidFill>
              <a:srgbClr val="ff420e"/>
            </a:solidFill>
            <a:ln w="0">
              <a:noFill/>
            </a:ln>
          </c:spPr>
          <c:invertIfNegative val="0"/>
          <c:dLbls>
            <c:txPr>
              <a:bodyPr wrap="none"/>
              <a:lstStyle/>
              <a:p>
                <a:pPr>
                  <a:defRPr b="0" sz="1000" spc="-1" strike="noStrike">
                    <a:solidFill>
                      <a:srgbClr val="000000"/>
                    </a:solidFill>
                    <a:latin typeface="Arial"/>
                  </a:defRPr>
                </a:pPr>
              </a:p>
            </c:txP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6"/>
                <c:pt idx="0">
                  <c:v>Radix Sort</c:v>
                </c:pt>
                <c:pt idx="1">
                  <c:v>Merge Sort</c:v>
                </c:pt>
                <c:pt idx="2">
                  <c:v>Shell Sort</c:v>
                </c:pt>
                <c:pt idx="3">
                  <c:v>Count Sort</c:v>
                </c:pt>
                <c:pt idx="4">
                  <c:v>Quick Sort</c:v>
                </c:pt>
                <c:pt idx="5">
                  <c:v>Intro Sort</c:v>
                </c:pt>
              </c:strCache>
            </c:strRef>
          </c:cat>
          <c:val>
            <c:numRef>
              <c:f>0</c:f>
              <c:numCache>
                <c:formatCode>General</c:formatCode>
                <c:ptCount val="6"/>
                <c:pt idx="0">
                  <c:v>0.42</c:v>
                </c:pt>
                <c:pt idx="1">
                  <c:v>0.34</c:v>
                </c:pt>
                <c:pt idx="2">
                  <c:v>0.31</c:v>
                </c:pt>
                <c:pt idx="3">
                  <c:v>0.46</c:v>
                </c:pt>
                <c:pt idx="4">
                  <c:v>1</c:v>
                </c:pt>
                <c:pt idx="5">
                  <c:v>0.07</c:v>
                </c:pt>
              </c:numCache>
            </c:numRef>
          </c:val>
        </c:ser>
        <c:gapWidth val="100"/>
        <c:overlap val="0"/>
        <c:axId val="91362393"/>
        <c:axId val="78811963"/>
      </c:barChart>
      <c:catAx>
        <c:axId val="91362393"/>
        <c:scaling>
          <c:orientation val="minMax"/>
        </c:scaling>
        <c:delete val="0"/>
        <c:axPos val="b"/>
        <c:numFmt formatCode="[$-809]dd/mm/yyyy" sourceLinked="1"/>
        <c:majorTickMark val="out"/>
        <c:minorTickMark val="none"/>
        <c:tickLblPos val="nextTo"/>
        <c:spPr>
          <a:ln w="0">
            <a:solidFill>
              <a:srgbClr val="b3b3b3"/>
            </a:solidFill>
          </a:ln>
        </c:spPr>
        <c:txPr>
          <a:bodyPr/>
          <a:lstStyle/>
          <a:p>
            <a:pPr>
              <a:defRPr b="0" sz="1000" spc="-1" strike="noStrike">
                <a:solidFill>
                  <a:srgbClr val="000000"/>
                </a:solidFill>
                <a:latin typeface="Arial"/>
              </a:defRPr>
            </a:pPr>
          </a:p>
        </c:txPr>
        <c:crossAx val="78811963"/>
        <c:crosses val="autoZero"/>
        <c:auto val="1"/>
        <c:lblAlgn val="ctr"/>
        <c:lblOffset val="100"/>
        <c:noMultiLvlLbl val="0"/>
      </c:catAx>
      <c:valAx>
        <c:axId val="78811963"/>
        <c:scaling>
          <c:orientation val="minMax"/>
          <c:max val="1"/>
          <c:min val="0"/>
        </c:scaling>
        <c:delete val="0"/>
        <c:axPos val="l"/>
        <c:majorGridlines>
          <c:spPr>
            <a:ln w="0">
              <a:solidFill>
                <a:srgbClr val="b3b3b3"/>
              </a:solidFill>
            </a:ln>
          </c:spPr>
        </c:majorGridlines>
        <c:numFmt formatCode="0%" sourceLinked="0"/>
        <c:majorTickMark val="out"/>
        <c:minorTickMark val="none"/>
        <c:tickLblPos val="nextTo"/>
        <c:spPr>
          <a:ln w="0">
            <a:solidFill>
              <a:srgbClr val="b3b3b3"/>
            </a:solidFill>
          </a:ln>
        </c:spPr>
        <c:txPr>
          <a:bodyPr/>
          <a:lstStyle/>
          <a:p>
            <a:pPr>
              <a:defRPr b="0" sz="1000" spc="-1" strike="noStrike">
                <a:solidFill>
                  <a:srgbClr val="000000"/>
                </a:solidFill>
                <a:latin typeface="Arial"/>
              </a:defRPr>
            </a:pPr>
          </a:p>
        </c:txPr>
        <c:crossAx val="91362393"/>
        <c:crossesAt val="1"/>
        <c:crossBetween val="between"/>
        <c:majorUnit val="0.1"/>
      </c:valAx>
      <c:spPr>
        <a:noFill/>
        <a:ln w="0">
          <a:solidFill>
            <a:srgbClr val="b3b3b3"/>
          </a:solidFill>
        </a:ln>
      </c:spPr>
    </c:plotArea>
    <c:legend>
      <c:legendPos val="r"/>
      <c:overlay val="0"/>
      <c:spPr>
        <a:noFill/>
        <a:ln w="0">
          <a:noFill/>
        </a:ln>
      </c:spPr>
      <c:txPr>
        <a:bodyPr/>
        <a:lstStyle/>
        <a:p>
          <a:pPr>
            <a:defRPr b="0" sz="1000" spc="-1" strike="noStrike">
              <a:solidFill>
                <a:srgbClr val="000000"/>
              </a:solidFill>
              <a:latin typeface="Arial"/>
            </a:defRPr>
          </a:pPr>
        </a:p>
      </c:txPr>
    </c:legend>
    <c:plotVisOnly val="1"/>
    <c:dispBlanksAs val="gap"/>
  </c:chart>
  <c:spPr>
    <a:noFill/>
    <a:ln w="0">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C41514DF-590C-4FC9-9C67-C5C1691BA3EE}" type="slidenum">
              <a:t>&lt;#&gt;</a:t>
            </a:fld>
          </a:p>
        </p:txBody>
      </p:sp>
      <p:sp>
        <p:nvSpPr>
          <p:cNvPr id="4" name="PlaceHolder 3"/>
          <p:cNvSpPr>
            <a:spLocks noGrp="1"/>
          </p:cNvSpPr>
          <p:nvPr>
            <p:ph type="dt" idx="1"/>
          </p:nvPr>
        </p:nvSpPr>
        <p:spPr/>
        <p:txBody>
          <a:bodyPr/>
          <a:p>
            <a:r>
              <a:rPr lang="en-GB"/>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7"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8"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C1A71C6-C272-481E-A6DE-2BF83CD7058A}" type="slidenum">
              <a:t>&lt;#&gt;</a:t>
            </a:fld>
          </a:p>
        </p:txBody>
      </p:sp>
      <p:sp>
        <p:nvSpPr>
          <p:cNvPr id="7" name="PlaceHolder 6"/>
          <p:cNvSpPr>
            <a:spLocks noGrp="1"/>
          </p:cNvSpPr>
          <p:nvPr>
            <p:ph type="dt" idx="1"/>
          </p:nvPr>
        </p:nvSpPr>
        <p:spPr/>
        <p:txBody>
          <a:bodyPr/>
          <a:p>
            <a:r>
              <a:rPr lang="en-GB"/>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1"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2"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3"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394D72D9-429D-4136-8682-74A10BC1FAFE}" type="slidenum">
              <a:t>&lt;#&gt;</a:t>
            </a:fld>
          </a:p>
        </p:txBody>
      </p:sp>
      <p:sp>
        <p:nvSpPr>
          <p:cNvPr id="9" name="PlaceHolder 8"/>
          <p:cNvSpPr>
            <a:spLocks noGrp="1"/>
          </p:cNvSpPr>
          <p:nvPr>
            <p:ph type="dt" idx="1"/>
          </p:nvPr>
        </p:nvSpPr>
        <p:spPr/>
        <p:txBody>
          <a:bodyPr/>
          <a:p>
            <a:r>
              <a:rPr lang="en-GB"/>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CC2AE8C2-C8A7-41C7-A3C6-FE4272247BC7}" type="slidenum">
              <a:t>&lt;#&gt;</a:t>
            </a:fld>
          </a:p>
        </p:txBody>
      </p:sp>
      <p:sp>
        <p:nvSpPr>
          <p:cNvPr id="11" name="PlaceHolder 10"/>
          <p:cNvSpPr>
            <a:spLocks noGrp="1"/>
          </p:cNvSpPr>
          <p:nvPr>
            <p:ph type="dt" idx="1"/>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16966A0-4CD3-4AD2-BFE6-86588E3A274A}" type="slidenum">
              <a:t>&lt;#&gt;</a:t>
            </a:fld>
          </a:p>
        </p:txBody>
      </p:sp>
      <p:sp>
        <p:nvSpPr>
          <p:cNvPr id="6" name="PlaceHolder 5"/>
          <p:cNvSpPr>
            <a:spLocks noGrp="1"/>
          </p:cNvSpPr>
          <p:nvPr>
            <p:ph type="dt" idx="1"/>
          </p:nvPr>
        </p:nvSpPr>
        <p:spPr/>
        <p:txBody>
          <a:bodyPr/>
          <a:p>
            <a:r>
              <a:rPr lang="en-GB"/>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FD22FA2-FBEC-4F81-BE63-ABB28CC158FC}" type="slidenum">
              <a:t>&lt;#&gt;</a:t>
            </a:fld>
          </a:p>
        </p:txBody>
      </p:sp>
      <p:sp>
        <p:nvSpPr>
          <p:cNvPr id="6" name="PlaceHolder 5"/>
          <p:cNvSpPr>
            <a:spLocks noGrp="1"/>
          </p:cNvSpPr>
          <p:nvPr>
            <p:ph type="dt" idx="1"/>
          </p:nvPr>
        </p:nvSpPr>
        <p:spPr/>
        <p:txBody>
          <a:bodyPr/>
          <a:p>
            <a:r>
              <a:rPr lang="en-GB"/>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0"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1"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E83B6787-49FE-4651-91E6-B47A88476620}" type="slidenum">
              <a:t>&lt;#&gt;</a:t>
            </a:fld>
          </a:p>
        </p:txBody>
      </p:sp>
      <p:sp>
        <p:nvSpPr>
          <p:cNvPr id="7" name="PlaceHolder 6"/>
          <p:cNvSpPr>
            <a:spLocks noGrp="1"/>
          </p:cNvSpPr>
          <p:nvPr>
            <p:ph type="dt" idx="1"/>
          </p:nvPr>
        </p:nvSpPr>
        <p:spPr/>
        <p:txBody>
          <a:bodyPr/>
          <a:p>
            <a:r>
              <a:rPr lang="en-GB"/>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D9E1770A-00F4-4069-B67D-9127950CAA34}" type="slidenum">
              <a:t>&lt;#&gt;</a:t>
            </a:fld>
          </a:p>
        </p:txBody>
      </p:sp>
      <p:sp>
        <p:nvSpPr>
          <p:cNvPr id="5" name="PlaceHolder 4"/>
          <p:cNvSpPr>
            <a:spLocks noGrp="1"/>
          </p:cNvSpPr>
          <p:nvPr>
            <p:ph type="dt" idx="1"/>
          </p:nvPr>
        </p:nvSpPr>
        <p:spPr/>
        <p:txBody>
          <a:bodyPr/>
          <a:p>
            <a:r>
              <a:rPr lang="en-GB"/>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697095E5-F404-43C2-83C7-891E039A61CF}" type="slidenum">
              <a:t>&lt;#&gt;</a:t>
            </a:fld>
          </a:p>
        </p:txBody>
      </p:sp>
      <p:sp>
        <p:nvSpPr>
          <p:cNvPr id="5" name="PlaceHolder 4"/>
          <p:cNvSpPr>
            <a:spLocks noGrp="1"/>
          </p:cNvSpPr>
          <p:nvPr>
            <p:ph type="dt" idx="1"/>
          </p:nvPr>
        </p:nvSpPr>
        <p:spPr/>
        <p:txBody>
          <a:bodyPr/>
          <a:p>
            <a:r>
              <a:rPr lang="en-GB"/>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5"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7"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91F52A8-E04B-4143-B774-3668D6CBD59A}" type="slidenum">
              <a:t>&lt;#&gt;</a:t>
            </a:fld>
          </a:p>
        </p:txBody>
      </p:sp>
      <p:sp>
        <p:nvSpPr>
          <p:cNvPr id="8" name="PlaceHolder 7"/>
          <p:cNvSpPr>
            <a:spLocks noGrp="1"/>
          </p:cNvSpPr>
          <p:nvPr>
            <p:ph type="dt" idx="1"/>
          </p:nvPr>
        </p:nvSpPr>
        <p:spPr/>
        <p:txBody>
          <a:bodyPr/>
          <a:p>
            <a:r>
              <a:rPr lang="en-GB"/>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9"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0"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1"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6329D65-BFDE-4438-9236-4A71B393BD1F}" type="slidenum">
              <a:t>&lt;#&gt;</a:t>
            </a:fld>
          </a:p>
        </p:txBody>
      </p:sp>
      <p:sp>
        <p:nvSpPr>
          <p:cNvPr id="8" name="PlaceHolder 7"/>
          <p:cNvSpPr>
            <a:spLocks noGrp="1"/>
          </p:cNvSpPr>
          <p:nvPr>
            <p:ph type="dt" idx="1"/>
          </p:nvPr>
        </p:nvSpPr>
        <p:spPr/>
        <p:txBody>
          <a:bodyPr/>
          <a:p>
            <a:r>
              <a:rPr lang="en-GB"/>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3"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4"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5"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1E678A1-7B8D-4B3B-B306-4A7393B6F39E}" type="slidenum">
              <a:t>&lt;#&gt;</a:t>
            </a:fld>
          </a:p>
        </p:txBody>
      </p:sp>
      <p:sp>
        <p:nvSpPr>
          <p:cNvPr id="8" name="PlaceHolder 7"/>
          <p:cNvSpPr>
            <a:spLocks noGrp="1"/>
          </p:cNvSpPr>
          <p:nvPr>
            <p:ph type="dt" idx="1"/>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indent="0" algn="ctr">
              <a:buNone/>
              <a:defRPr b="0" lang="en-GB" sz="1400" spc="-1" strike="noStrike">
                <a:solidFill>
                  <a:srgbClr val="000000"/>
                </a:solidFill>
                <a:latin typeface="Times New Roman"/>
              </a:defRPr>
            </a:lvl1pPr>
          </a:lstStyle>
          <a:p>
            <a:pPr indent="0" algn="ctr">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indent="0" algn="r">
              <a:buNone/>
              <a:defRPr b="0" lang="en-GB" sz="1400" spc="-1" strike="noStrike">
                <a:solidFill>
                  <a:srgbClr val="000000"/>
                </a:solidFill>
                <a:latin typeface="Times New Roman"/>
              </a:defRPr>
            </a:lvl1pPr>
          </a:lstStyle>
          <a:p>
            <a:pPr indent="0" algn="r">
              <a:buNone/>
            </a:pPr>
            <a:fld id="{B418F1AE-8C5D-4C5E-B437-98A9A817F16C}" type="slidenum">
              <a:rPr b="0" lang="en-GB" sz="1400" spc="-1" strike="noStrike">
                <a:solidFill>
                  <a:srgbClr val="000000"/>
                </a:solidFill>
                <a:latin typeface="Times New Roman"/>
              </a:rPr>
              <a:t>&lt;number&gt;</a:t>
            </a:fld>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468360" y="1933560"/>
            <a:ext cx="9071640" cy="94644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Algoritmi de sortare</a:t>
            </a:r>
            <a:endParaRPr b="0" lang="en-GB" sz="4400" spc="-1" strike="noStrike">
              <a:solidFill>
                <a:srgbClr val="000000"/>
              </a:solidFill>
              <a:latin typeface="Arial"/>
            </a:endParaRPr>
          </a:p>
        </p:txBody>
      </p:sp>
      <p:sp>
        <p:nvSpPr>
          <p:cNvPr id="42" name="PlaceHolder 2"/>
          <p:cNvSpPr>
            <a:spLocks noGrp="1"/>
          </p:cNvSpPr>
          <p:nvPr>
            <p:ph type="subTitle"/>
          </p:nvPr>
        </p:nvSpPr>
        <p:spPr>
          <a:xfrm>
            <a:off x="540000" y="2765160"/>
            <a:ext cx="9071640" cy="834840"/>
          </a:xfrm>
          <a:prstGeom prst="rect">
            <a:avLst/>
          </a:prstGeom>
          <a:noFill/>
          <a:ln w="0">
            <a:noFill/>
          </a:ln>
        </p:spPr>
        <p:txBody>
          <a:bodyPr lIns="0" rIns="0" tIns="0" bIns="0" anchor="ctr">
            <a:noAutofit/>
          </a:bodyPr>
          <a:p>
            <a:pPr indent="0" algn="ctr">
              <a:buNone/>
            </a:pPr>
            <a:r>
              <a:rPr b="0" lang="en-GB" sz="2200" spc="-1" strike="noStrike">
                <a:solidFill>
                  <a:srgbClr val="000000"/>
                </a:solidFill>
                <a:latin typeface="Arial"/>
              </a:rPr>
              <a:t>Iacoviță Cristian-Alexandru</a:t>
            </a:r>
            <a:endParaRPr b="0" lang="en-GB"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buNone/>
            </a:pPr>
            <a:r>
              <a:rPr b="0" lang="en-GB" sz="4400" spc="-1" strike="noStrike">
                <a:solidFill>
                  <a:srgbClr val="000000"/>
                </a:solidFill>
                <a:latin typeface="Arial"/>
              </a:rPr>
              <a:t>Complexități de memorie</a:t>
            </a:r>
            <a:endParaRPr b="0" lang="en-GB" sz="4400" spc="-1" strike="noStrike">
              <a:solidFill>
                <a:srgbClr val="000000"/>
              </a:solidFill>
              <a:latin typeface="Arial"/>
            </a:endParaRPr>
          </a:p>
        </p:txBody>
      </p:sp>
      <p:sp>
        <p:nvSpPr>
          <p:cNvPr id="60"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92000"/>
          </a:bodyPr>
          <a:p>
            <a:pPr marL="397440" indent="-298080">
              <a:spcBef>
                <a:spcPts val="1417"/>
              </a:spcBef>
              <a:buClr>
                <a:srgbClr val="000000"/>
              </a:buClr>
              <a:buSzPct val="45000"/>
              <a:buFont typeface="Wingdings" charset="2"/>
              <a:buChar char=""/>
            </a:pPr>
            <a:r>
              <a:rPr b="0" lang="en-GB" sz="3200" spc="-1" strike="noStrike">
                <a:solidFill>
                  <a:srgbClr val="000000"/>
                </a:solidFill>
                <a:latin typeface="Arial"/>
                <a:ea typeface="Microsoft YaHei"/>
              </a:rPr>
              <a:t>Radix Sort:  </a:t>
            </a:r>
            <a:r>
              <a:rPr b="0" lang="en-GB" sz="3200" spc="-1" strike="noStrike">
                <a:solidFill>
                  <a:srgbClr val="000000"/>
                </a:solidFill>
                <a:latin typeface="Arial"/>
                <a:ea typeface="Microsoft YaHei"/>
              </a:rPr>
              <a:t>	</a:t>
            </a:r>
            <a:r>
              <a:rPr b="0" lang="en-GB" sz="3200" spc="-1" strike="noStrike">
                <a:solidFill>
                  <a:srgbClr val="000000"/>
                </a:solidFill>
                <a:latin typeface="Arial"/>
              </a:rPr>
              <a:t>O(n+m), m = nr. de cifre maxim</a:t>
            </a:r>
            <a:endParaRPr b="0" lang="en-GB" sz="3200" spc="-1" strike="noStrike">
              <a:solidFill>
                <a:srgbClr val="000000"/>
              </a:solidFill>
              <a:latin typeface="Arial"/>
            </a:endParaRPr>
          </a:p>
          <a:p>
            <a:pPr marL="397440" indent="-298080">
              <a:spcBef>
                <a:spcPts val="1417"/>
              </a:spcBef>
              <a:buClr>
                <a:srgbClr val="000000"/>
              </a:buClr>
              <a:buSzPct val="45000"/>
              <a:buFont typeface="Wingdings" charset="2"/>
              <a:buChar char=""/>
            </a:pPr>
            <a:r>
              <a:rPr b="0" lang="en-GB" sz="3200" spc="-1" strike="noStrike">
                <a:solidFill>
                  <a:srgbClr val="000000"/>
                </a:solidFill>
                <a:latin typeface="Arial"/>
                <a:ea typeface="Microsoft YaHei"/>
              </a:rPr>
              <a:t>Merge Sort: </a:t>
            </a:r>
            <a:r>
              <a:rPr b="0" lang="en-GB" sz="3200" spc="-1" strike="noStrike">
                <a:solidFill>
                  <a:srgbClr val="000000"/>
                </a:solidFill>
                <a:latin typeface="Arial"/>
                <a:ea typeface="Microsoft YaHei"/>
              </a:rPr>
              <a:t>	</a:t>
            </a:r>
            <a:r>
              <a:rPr b="0" lang="en-GB" sz="3200" spc="-1" strike="noStrike">
                <a:solidFill>
                  <a:srgbClr val="000000"/>
                </a:solidFill>
                <a:latin typeface="Arial"/>
              </a:rPr>
              <a:t>O(n)</a:t>
            </a:r>
            <a:endParaRPr b="0" lang="en-GB" sz="3200" spc="-1" strike="noStrike">
              <a:solidFill>
                <a:srgbClr val="000000"/>
              </a:solidFill>
              <a:latin typeface="Arial"/>
            </a:endParaRPr>
          </a:p>
          <a:p>
            <a:pPr marL="397440" indent="-298080">
              <a:spcBef>
                <a:spcPts val="1417"/>
              </a:spcBef>
              <a:buClr>
                <a:srgbClr val="000000"/>
              </a:buClr>
              <a:buSzPct val="45000"/>
              <a:buFont typeface="Wingdings" charset="2"/>
              <a:buChar char=""/>
            </a:pPr>
            <a:r>
              <a:rPr b="0" lang="en-GB" sz="3200" spc="-1" strike="noStrike">
                <a:solidFill>
                  <a:srgbClr val="000000"/>
                </a:solidFill>
                <a:latin typeface="Arial"/>
                <a:ea typeface="Microsoft YaHei"/>
              </a:rPr>
              <a:t>Shell Sort:   </a:t>
            </a:r>
            <a:r>
              <a:rPr b="0" lang="en-GB" sz="3200" spc="-1" strike="noStrike">
                <a:solidFill>
                  <a:srgbClr val="000000"/>
                </a:solidFill>
                <a:latin typeface="Arial"/>
                <a:ea typeface="Microsoft YaHei"/>
              </a:rPr>
              <a:t>	</a:t>
            </a:r>
            <a:r>
              <a:rPr b="0" lang="en-GB" sz="3200" spc="-1" strike="noStrike">
                <a:solidFill>
                  <a:srgbClr val="000000"/>
                </a:solidFill>
                <a:latin typeface="Arial"/>
              </a:rPr>
              <a:t>O(n)</a:t>
            </a:r>
            <a:endParaRPr b="0" lang="en-GB" sz="3200" spc="-1" strike="noStrike">
              <a:solidFill>
                <a:srgbClr val="000000"/>
              </a:solidFill>
              <a:latin typeface="Arial"/>
            </a:endParaRPr>
          </a:p>
          <a:p>
            <a:pPr marL="397440" indent="-298080">
              <a:spcBef>
                <a:spcPts val="1417"/>
              </a:spcBef>
              <a:buClr>
                <a:srgbClr val="000000"/>
              </a:buClr>
              <a:buSzPct val="45000"/>
              <a:buFont typeface="Wingdings" charset="2"/>
              <a:buChar char=""/>
            </a:pPr>
            <a:r>
              <a:rPr b="0" lang="en-GB" sz="3200" spc="-1" strike="noStrike">
                <a:solidFill>
                  <a:srgbClr val="000000"/>
                </a:solidFill>
                <a:latin typeface="Arial"/>
                <a:ea typeface="Microsoft YaHei"/>
              </a:rPr>
              <a:t>Count Sort: </a:t>
            </a:r>
            <a:r>
              <a:rPr b="0" lang="en-GB" sz="3200" spc="-1" strike="noStrike">
                <a:solidFill>
                  <a:srgbClr val="000000"/>
                </a:solidFill>
                <a:latin typeface="Arial"/>
                <a:ea typeface="Microsoft YaHei"/>
              </a:rPr>
              <a:t>	</a:t>
            </a:r>
            <a:r>
              <a:rPr b="0" lang="en-GB" sz="3200" spc="-1" strike="noStrike">
                <a:solidFill>
                  <a:srgbClr val="000000"/>
                </a:solidFill>
                <a:latin typeface="Arial"/>
              </a:rPr>
              <a:t>O(n+k), k = nr. maxim din array</a:t>
            </a:r>
            <a:endParaRPr b="0" lang="en-GB" sz="3200" spc="-1" strike="noStrike">
              <a:solidFill>
                <a:srgbClr val="000000"/>
              </a:solidFill>
              <a:latin typeface="Arial"/>
            </a:endParaRPr>
          </a:p>
          <a:p>
            <a:pPr marL="397440" indent="-298080">
              <a:spcBef>
                <a:spcPts val="1417"/>
              </a:spcBef>
              <a:buClr>
                <a:srgbClr val="000000"/>
              </a:buClr>
              <a:buSzPct val="45000"/>
              <a:buFont typeface="Wingdings" charset="2"/>
              <a:buChar char=""/>
            </a:pPr>
            <a:r>
              <a:rPr b="0" lang="en-GB" sz="3200" spc="-1" strike="noStrike">
                <a:solidFill>
                  <a:srgbClr val="000000"/>
                </a:solidFill>
                <a:latin typeface="Arial"/>
              </a:rPr>
              <a:t>Quick Sort:  </a:t>
            </a:r>
            <a:r>
              <a:rPr b="0" lang="en-GB" sz="3200" spc="-1" strike="noStrike">
                <a:solidFill>
                  <a:srgbClr val="000000"/>
                </a:solidFill>
                <a:latin typeface="Arial"/>
              </a:rPr>
              <a:t>	</a:t>
            </a:r>
            <a:r>
              <a:rPr b="0" lang="en-GB" sz="3200" spc="-1" strike="noStrike">
                <a:solidFill>
                  <a:srgbClr val="000000"/>
                </a:solidFill>
                <a:latin typeface="Arial"/>
              </a:rPr>
              <a:t>O(n)</a:t>
            </a:r>
            <a:endParaRPr b="0" lang="en-GB" sz="3200" spc="-1" strike="noStrike">
              <a:solidFill>
                <a:srgbClr val="000000"/>
              </a:solidFill>
              <a:latin typeface="Arial"/>
            </a:endParaRPr>
          </a:p>
          <a:p>
            <a:pPr marL="397440" indent="-298080">
              <a:spcBef>
                <a:spcPts val="1417"/>
              </a:spcBef>
              <a:buClr>
                <a:srgbClr val="000000"/>
              </a:buClr>
              <a:buSzPct val="45000"/>
              <a:buFont typeface="Wingdings" charset="2"/>
              <a:buChar char=""/>
            </a:pPr>
            <a:r>
              <a:rPr b="0" lang="en-GB" sz="3200" spc="-1" strike="noStrike">
                <a:solidFill>
                  <a:srgbClr val="000000"/>
                </a:solidFill>
                <a:latin typeface="Arial"/>
                <a:ea typeface="Microsoft YaHei"/>
              </a:rPr>
              <a:t>Intro Sort:    </a:t>
            </a:r>
            <a:r>
              <a:rPr b="0" lang="en-GB" sz="3200" spc="-1" strike="noStrike">
                <a:solidFill>
                  <a:srgbClr val="000000"/>
                </a:solidFill>
                <a:latin typeface="Arial"/>
                <a:ea typeface="Microsoft YaHei"/>
              </a:rPr>
              <a:t>	</a:t>
            </a:r>
            <a:r>
              <a:rPr b="0" lang="en-GB" sz="3200" spc="-1" strike="noStrike">
                <a:solidFill>
                  <a:srgbClr val="000000"/>
                </a:solidFill>
                <a:latin typeface="Arial"/>
              </a:rPr>
              <a:t>O(1)</a:t>
            </a:r>
            <a:endParaRPr b="0" lang="en-GB"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buNone/>
            </a:pPr>
            <a:r>
              <a:rPr b="0" lang="en-GB" sz="4400" spc="-1" strike="noStrike">
                <a:solidFill>
                  <a:srgbClr val="000000"/>
                </a:solidFill>
                <a:latin typeface="Arial"/>
              </a:rPr>
              <a:t>Stabilitatea algoritmilor</a:t>
            </a:r>
            <a:endParaRPr b="0" lang="en-GB" sz="4400" spc="-1" strike="noStrike">
              <a:solidFill>
                <a:srgbClr val="000000"/>
              </a:solidFill>
              <a:latin typeface="Arial"/>
            </a:endParaRPr>
          </a:p>
        </p:txBody>
      </p:sp>
      <p:sp>
        <p:nvSpPr>
          <p:cNvPr id="62"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92000"/>
          </a:bodyPr>
          <a:p>
            <a:pPr marL="397440" indent="-298080">
              <a:spcBef>
                <a:spcPts val="1417"/>
              </a:spcBef>
              <a:buClr>
                <a:srgbClr val="000000"/>
              </a:buClr>
              <a:buSzPct val="45000"/>
              <a:buFont typeface="Wingdings" charset="2"/>
              <a:buChar char=""/>
            </a:pPr>
            <a:r>
              <a:rPr b="0" lang="en-GB" sz="3200" spc="-1" strike="noStrike">
                <a:solidFill>
                  <a:srgbClr val="000000"/>
                </a:solidFill>
                <a:latin typeface="Arial"/>
                <a:ea typeface="Microsoft YaHei"/>
              </a:rPr>
              <a:t>Radix Sort:  </a:t>
            </a:r>
            <a:r>
              <a:rPr b="0" lang="en-GB" sz="3200" spc="-1" strike="noStrike">
                <a:solidFill>
                  <a:srgbClr val="000000"/>
                </a:solidFill>
                <a:latin typeface="Arial"/>
                <a:ea typeface="Microsoft YaHei"/>
              </a:rPr>
              <a:t>	</a:t>
            </a:r>
            <a:r>
              <a:rPr b="0" lang="en-GB" sz="3200" spc="-1" strike="noStrike">
                <a:solidFill>
                  <a:srgbClr val="000000"/>
                </a:solidFill>
                <a:latin typeface="Arial"/>
                <a:ea typeface="Microsoft YaHei"/>
              </a:rPr>
              <a:t>stabil</a:t>
            </a:r>
            <a:endParaRPr b="0" lang="en-GB" sz="3200" spc="-1" strike="noStrike">
              <a:solidFill>
                <a:srgbClr val="000000"/>
              </a:solidFill>
              <a:latin typeface="Arial"/>
            </a:endParaRPr>
          </a:p>
          <a:p>
            <a:pPr marL="397440" indent="-298080">
              <a:spcBef>
                <a:spcPts val="1417"/>
              </a:spcBef>
              <a:buClr>
                <a:srgbClr val="000000"/>
              </a:buClr>
              <a:buSzPct val="45000"/>
              <a:buFont typeface="Wingdings" charset="2"/>
              <a:buChar char=""/>
            </a:pPr>
            <a:r>
              <a:rPr b="0" lang="en-GB" sz="3200" spc="-1" strike="noStrike">
                <a:solidFill>
                  <a:srgbClr val="000000"/>
                </a:solidFill>
                <a:latin typeface="Arial"/>
                <a:ea typeface="Microsoft YaHei"/>
              </a:rPr>
              <a:t>Merge Sort: </a:t>
            </a:r>
            <a:r>
              <a:rPr b="0" lang="en-GB" sz="3200" spc="-1" strike="noStrike">
                <a:solidFill>
                  <a:srgbClr val="000000"/>
                </a:solidFill>
                <a:latin typeface="Arial"/>
                <a:ea typeface="Microsoft YaHei"/>
              </a:rPr>
              <a:t>	</a:t>
            </a:r>
            <a:r>
              <a:rPr b="0" lang="en-GB" sz="3200" spc="-1" strike="noStrike">
                <a:solidFill>
                  <a:srgbClr val="000000"/>
                </a:solidFill>
                <a:latin typeface="Arial"/>
                <a:ea typeface="Microsoft YaHei"/>
              </a:rPr>
              <a:t>stabil</a:t>
            </a:r>
            <a:endParaRPr b="0" lang="en-GB" sz="3200" spc="-1" strike="noStrike">
              <a:solidFill>
                <a:srgbClr val="000000"/>
              </a:solidFill>
              <a:latin typeface="Arial"/>
            </a:endParaRPr>
          </a:p>
          <a:p>
            <a:pPr marL="397440" indent="-298080">
              <a:spcBef>
                <a:spcPts val="1417"/>
              </a:spcBef>
              <a:buClr>
                <a:srgbClr val="000000"/>
              </a:buClr>
              <a:buSzPct val="45000"/>
              <a:buFont typeface="Wingdings" charset="2"/>
              <a:buChar char=""/>
            </a:pPr>
            <a:r>
              <a:rPr b="0" lang="en-GB" sz="3200" spc="-1" strike="noStrike">
                <a:solidFill>
                  <a:srgbClr val="000000"/>
                </a:solidFill>
                <a:latin typeface="Arial"/>
                <a:ea typeface="Microsoft YaHei"/>
              </a:rPr>
              <a:t>Shell Sort:   </a:t>
            </a:r>
            <a:r>
              <a:rPr b="0" lang="en-GB" sz="3200" spc="-1" strike="noStrike">
                <a:solidFill>
                  <a:srgbClr val="000000"/>
                </a:solidFill>
                <a:latin typeface="Arial"/>
                <a:ea typeface="Microsoft YaHei"/>
              </a:rPr>
              <a:t>	</a:t>
            </a:r>
            <a:r>
              <a:rPr b="0" lang="en-GB" sz="3200" spc="-1" strike="noStrike">
                <a:solidFill>
                  <a:srgbClr val="000000"/>
                </a:solidFill>
                <a:latin typeface="Arial"/>
                <a:ea typeface="Microsoft YaHei"/>
              </a:rPr>
              <a:t>NU e stabil</a:t>
            </a:r>
            <a:endParaRPr b="0" lang="en-GB" sz="3200" spc="-1" strike="noStrike">
              <a:solidFill>
                <a:srgbClr val="000000"/>
              </a:solidFill>
              <a:latin typeface="Arial"/>
            </a:endParaRPr>
          </a:p>
          <a:p>
            <a:pPr marL="397440" indent="-298080">
              <a:spcBef>
                <a:spcPts val="1417"/>
              </a:spcBef>
              <a:buClr>
                <a:srgbClr val="000000"/>
              </a:buClr>
              <a:buSzPct val="45000"/>
              <a:buFont typeface="Wingdings" charset="2"/>
              <a:buChar char=""/>
            </a:pPr>
            <a:r>
              <a:rPr b="0" lang="en-GB" sz="3200" spc="-1" strike="noStrike">
                <a:solidFill>
                  <a:srgbClr val="000000"/>
                </a:solidFill>
                <a:latin typeface="Arial"/>
                <a:ea typeface="Microsoft YaHei"/>
              </a:rPr>
              <a:t>Count Sort: </a:t>
            </a:r>
            <a:r>
              <a:rPr b="0" lang="en-GB" sz="3200" spc="-1" strike="noStrike">
                <a:solidFill>
                  <a:srgbClr val="000000"/>
                </a:solidFill>
                <a:latin typeface="Arial"/>
                <a:ea typeface="Microsoft YaHei"/>
              </a:rPr>
              <a:t>	</a:t>
            </a:r>
            <a:r>
              <a:rPr b="0" lang="en-GB" sz="3200" spc="-1" strike="noStrike">
                <a:solidFill>
                  <a:srgbClr val="000000"/>
                </a:solidFill>
                <a:latin typeface="Arial"/>
                <a:ea typeface="Microsoft YaHei"/>
              </a:rPr>
              <a:t>stabil</a:t>
            </a:r>
            <a:endParaRPr b="0" lang="en-GB" sz="3200" spc="-1" strike="noStrike">
              <a:solidFill>
                <a:srgbClr val="000000"/>
              </a:solidFill>
              <a:latin typeface="Arial"/>
            </a:endParaRPr>
          </a:p>
          <a:p>
            <a:pPr marL="397440" indent="-298080">
              <a:spcBef>
                <a:spcPts val="1417"/>
              </a:spcBef>
              <a:buClr>
                <a:srgbClr val="000000"/>
              </a:buClr>
              <a:buSzPct val="45000"/>
              <a:buFont typeface="Wingdings" charset="2"/>
              <a:buChar char=""/>
            </a:pPr>
            <a:r>
              <a:rPr b="0" lang="en-GB" sz="3200" spc="-1" strike="noStrike">
                <a:solidFill>
                  <a:srgbClr val="000000"/>
                </a:solidFill>
                <a:latin typeface="Arial"/>
              </a:rPr>
              <a:t>Quick Sort:  </a:t>
            </a:r>
            <a:r>
              <a:rPr b="0" lang="en-GB" sz="3200" spc="-1" strike="noStrike">
                <a:solidFill>
                  <a:srgbClr val="000000"/>
                </a:solidFill>
                <a:latin typeface="Arial"/>
              </a:rPr>
              <a:t>	</a:t>
            </a:r>
            <a:r>
              <a:rPr b="0" lang="en-GB" sz="3200" spc="-1" strike="noStrike">
                <a:solidFill>
                  <a:srgbClr val="000000"/>
                </a:solidFill>
                <a:latin typeface="Arial"/>
              </a:rPr>
              <a:t>NU e stabil</a:t>
            </a:r>
            <a:endParaRPr b="0" lang="en-GB" sz="3200" spc="-1" strike="noStrike">
              <a:solidFill>
                <a:srgbClr val="000000"/>
              </a:solidFill>
              <a:latin typeface="Arial"/>
            </a:endParaRPr>
          </a:p>
          <a:p>
            <a:pPr marL="397440" indent="-298080">
              <a:spcBef>
                <a:spcPts val="1417"/>
              </a:spcBef>
              <a:buClr>
                <a:srgbClr val="000000"/>
              </a:buClr>
              <a:buSzPct val="45000"/>
              <a:buFont typeface="Wingdings" charset="2"/>
              <a:buChar char=""/>
            </a:pPr>
            <a:r>
              <a:rPr b="0" lang="en-GB" sz="3200" spc="-1" strike="noStrike">
                <a:solidFill>
                  <a:srgbClr val="000000"/>
                </a:solidFill>
                <a:latin typeface="Arial"/>
                <a:ea typeface="Microsoft YaHei"/>
              </a:rPr>
              <a:t>Intro Sort:    </a:t>
            </a:r>
            <a:r>
              <a:rPr b="0" lang="en-GB" sz="3200" spc="-1" strike="noStrike">
                <a:solidFill>
                  <a:srgbClr val="000000"/>
                </a:solidFill>
                <a:latin typeface="Arial"/>
                <a:ea typeface="Microsoft YaHei"/>
              </a:rPr>
              <a:t>	</a:t>
            </a:r>
            <a:r>
              <a:rPr b="0" lang="en-GB" sz="3200" spc="-1" strike="noStrike">
                <a:solidFill>
                  <a:srgbClr val="000000"/>
                </a:solidFill>
                <a:latin typeface="Arial"/>
                <a:ea typeface="Microsoft YaHei"/>
              </a:rPr>
              <a:t>NU e stabil</a:t>
            </a:r>
            <a:endParaRPr b="0" lang="en-GB"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Comparație de timp între algoritmi</a:t>
            </a:r>
            <a:br>
              <a:rPr sz="4400"/>
            </a:br>
            <a:r>
              <a:rPr b="0" lang="en-GB" sz="1200" spc="-1" strike="noStrike">
                <a:solidFill>
                  <a:srgbClr val="000000"/>
                </a:solidFill>
                <a:latin typeface="Arial"/>
              </a:rPr>
              <a:t>(16 teste cu valori de array_size și max_number ce alternează între 10 și 100 mil.)</a:t>
            </a:r>
            <a:endParaRPr b="0" lang="en-GB" sz="1200" spc="-1" strike="noStrike">
              <a:solidFill>
                <a:srgbClr val="000000"/>
              </a:solidFill>
              <a:latin typeface="Arial"/>
            </a:endParaRPr>
          </a:p>
        </p:txBody>
      </p:sp>
      <p:graphicFrame>
        <p:nvGraphicFramePr>
          <p:cNvPr id="64" name=""/>
          <p:cNvGraphicFramePr/>
          <p:nvPr/>
        </p:nvGraphicFramePr>
        <p:xfrm>
          <a:off x="504000" y="1326600"/>
          <a:ext cx="9071640" cy="3288240"/>
        </p:xfrm>
        <a:graphic>
          <a:graphicData uri="http://schemas.openxmlformats.org/drawingml/2006/chart">
            <c:chart xmlns:c="http://schemas.openxmlformats.org/drawingml/2006/chart" xmlns:r="http://schemas.openxmlformats.org/officeDocument/2006/relationships" r:id="rId1"/>
          </a:graphicData>
        </a:graphic>
      </p:graphicFrame>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225720"/>
            <a:ext cx="9071640" cy="946440"/>
          </a:xfrm>
          <a:prstGeom prst="rect">
            <a:avLst/>
          </a:prstGeom>
          <a:noFill/>
          <a:ln w="0">
            <a:noFill/>
          </a:ln>
        </p:spPr>
        <p:txBody>
          <a:bodyPr lIns="0" rIns="0" tIns="0" bIns="0" anchor="ctr">
            <a:noAutofit/>
          </a:bodyPr>
          <a:p>
            <a:pPr indent="0" algn="ctr">
              <a:buNone/>
            </a:pPr>
            <a:r>
              <a:rPr b="0" lang="en-GB" sz="4000" spc="-1" strike="noStrike">
                <a:solidFill>
                  <a:srgbClr val="000000"/>
                </a:solidFill>
                <a:latin typeface="Arial"/>
              </a:rPr>
              <a:t>Comparație de memorie între algoritmi</a:t>
            </a:r>
            <a:br>
              <a:rPr sz="4400"/>
            </a:br>
            <a:r>
              <a:rPr b="0" lang="en-GB" sz="1200" spc="-1" strike="noStrike">
                <a:solidFill>
                  <a:srgbClr val="000000"/>
                </a:solidFill>
                <a:latin typeface="Arial"/>
              </a:rPr>
              <a:t>(16 teste cu valori de array_size și max_number ce alternează între 10 și 100 mil.)</a:t>
            </a:r>
            <a:endParaRPr b="0" lang="en-GB" sz="1200" spc="-1" strike="noStrike">
              <a:solidFill>
                <a:srgbClr val="000000"/>
              </a:solidFill>
              <a:latin typeface="Arial"/>
            </a:endParaRPr>
          </a:p>
        </p:txBody>
      </p:sp>
      <p:graphicFrame>
        <p:nvGraphicFramePr>
          <p:cNvPr id="66" name=""/>
          <p:cNvGraphicFramePr/>
          <p:nvPr/>
        </p:nvGraphicFramePr>
        <p:xfrm>
          <a:off x="504000" y="1326600"/>
          <a:ext cx="9071640" cy="3288240"/>
        </p:xfrm>
        <a:graphic>
          <a:graphicData uri="http://schemas.openxmlformats.org/drawingml/2006/chart">
            <c:chart xmlns:c="http://schemas.openxmlformats.org/drawingml/2006/chart" xmlns:r="http://schemas.openxmlformats.org/officeDocument/2006/relationships" r:id="rId1"/>
          </a:graphicData>
        </a:graphic>
      </p:graphicFrame>
      <p:sp>
        <p:nvSpPr>
          <p:cNvPr id="67" name=""/>
          <p:cNvSpPr txBox="1"/>
          <p:nvPr/>
        </p:nvSpPr>
        <p:spPr>
          <a:xfrm>
            <a:off x="468360" y="4614120"/>
            <a:ext cx="9071640" cy="946440"/>
          </a:xfrm>
          <a:prstGeom prst="rect">
            <a:avLst/>
          </a:prstGeom>
          <a:noFill/>
          <a:ln w="0">
            <a:noFill/>
          </a:ln>
        </p:spPr>
        <p:txBody>
          <a:bodyPr lIns="0" rIns="0" tIns="0" bIns="0" anchor="ctr">
            <a:noAutofit/>
          </a:bodyPr>
          <a:p>
            <a:pPr algn="ctr"/>
            <a:r>
              <a:rPr b="0" lang="en-GB" sz="1200" spc="-1" strike="noStrike">
                <a:solidFill>
                  <a:srgbClr val="000000"/>
                </a:solidFill>
                <a:latin typeface="Arial"/>
              </a:rPr>
              <a:t>(Grafic de procente realizat în raport cu memoria utilizată de Quick Sort)</a:t>
            </a:r>
            <a:br>
              <a:rPr sz="1100"/>
            </a:br>
            <a:br>
              <a:rPr sz="1100"/>
            </a:br>
            <a:r>
              <a:rPr b="0" lang="en-GB" sz="1000" spc="-1" strike="noStrike">
                <a:solidFill>
                  <a:srgbClr val="000000"/>
                </a:solidFill>
                <a:latin typeface="Arial"/>
              </a:rPr>
              <a:t>(Memoria maximă utilizată de Quick Sort pentru testele cu 100 mil. numere: ~3GB)</a:t>
            </a:r>
            <a:endParaRPr b="0" lang="en-GB"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buNone/>
            </a:pPr>
            <a:r>
              <a:rPr b="0" lang="en-GB" sz="4400" spc="-1" strike="noStrike">
                <a:solidFill>
                  <a:srgbClr val="000000"/>
                </a:solidFill>
                <a:latin typeface="Arial"/>
              </a:rPr>
              <a:t>Tipuri de sortări</a:t>
            </a:r>
            <a:endParaRPr b="0" lang="en-GB" sz="4400" spc="-1" strike="noStrike">
              <a:solidFill>
                <a:srgbClr val="000000"/>
              </a:solidFill>
              <a:latin typeface="Arial"/>
            </a:endParaRPr>
          </a:p>
        </p:txBody>
      </p:sp>
      <p:sp>
        <p:nvSpPr>
          <p:cNvPr id="44"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92000"/>
          </a:bodyPr>
          <a:p>
            <a:pPr marL="397440" indent="-298080">
              <a:spcBef>
                <a:spcPts val="1417"/>
              </a:spcBef>
              <a:buClr>
                <a:srgbClr val="000000"/>
              </a:buClr>
              <a:buSzPct val="45000"/>
              <a:buFont typeface="Wingdings" charset="2"/>
              <a:buChar char=""/>
            </a:pPr>
            <a:r>
              <a:rPr b="0" lang="en-GB" sz="3200" spc="-1" strike="noStrike">
                <a:solidFill>
                  <a:srgbClr val="000000"/>
                </a:solidFill>
                <a:latin typeface="Arial"/>
              </a:rPr>
              <a:t>Radix Sort</a:t>
            </a:r>
            <a:endParaRPr b="0" lang="en-GB" sz="3200" spc="-1" strike="noStrike">
              <a:solidFill>
                <a:srgbClr val="000000"/>
              </a:solidFill>
              <a:latin typeface="Arial"/>
            </a:endParaRPr>
          </a:p>
          <a:p>
            <a:pPr marL="397440" indent="-298080">
              <a:spcBef>
                <a:spcPts val="1417"/>
              </a:spcBef>
              <a:buClr>
                <a:srgbClr val="000000"/>
              </a:buClr>
              <a:buSzPct val="45000"/>
              <a:buFont typeface="Wingdings" charset="2"/>
              <a:buChar char=""/>
            </a:pPr>
            <a:r>
              <a:rPr b="0" lang="en-GB" sz="3200" spc="-1" strike="noStrike">
                <a:solidFill>
                  <a:srgbClr val="000000"/>
                </a:solidFill>
                <a:latin typeface="Arial"/>
              </a:rPr>
              <a:t>Merge Sort</a:t>
            </a:r>
            <a:endParaRPr b="0" lang="en-GB" sz="3200" spc="-1" strike="noStrike">
              <a:solidFill>
                <a:srgbClr val="000000"/>
              </a:solidFill>
              <a:latin typeface="Arial"/>
            </a:endParaRPr>
          </a:p>
          <a:p>
            <a:pPr marL="397440" indent="-298080">
              <a:spcBef>
                <a:spcPts val="1417"/>
              </a:spcBef>
              <a:buClr>
                <a:srgbClr val="000000"/>
              </a:buClr>
              <a:buSzPct val="45000"/>
              <a:buFont typeface="Wingdings" charset="2"/>
              <a:buChar char=""/>
            </a:pPr>
            <a:r>
              <a:rPr b="0" lang="en-GB" sz="3200" spc="-1" strike="noStrike">
                <a:solidFill>
                  <a:srgbClr val="000000"/>
                </a:solidFill>
                <a:latin typeface="Arial"/>
              </a:rPr>
              <a:t>Shell Sort</a:t>
            </a:r>
            <a:endParaRPr b="0" lang="en-GB" sz="3200" spc="-1" strike="noStrike">
              <a:solidFill>
                <a:srgbClr val="000000"/>
              </a:solidFill>
              <a:latin typeface="Arial"/>
            </a:endParaRPr>
          </a:p>
          <a:p>
            <a:pPr marL="397440" indent="-298080">
              <a:spcBef>
                <a:spcPts val="1417"/>
              </a:spcBef>
              <a:buClr>
                <a:srgbClr val="000000"/>
              </a:buClr>
              <a:buSzPct val="45000"/>
              <a:buFont typeface="Wingdings" charset="2"/>
              <a:buChar char=""/>
            </a:pPr>
            <a:r>
              <a:rPr b="0" lang="en-GB" sz="3200" spc="-1" strike="noStrike">
                <a:solidFill>
                  <a:srgbClr val="000000"/>
                </a:solidFill>
                <a:latin typeface="Arial"/>
              </a:rPr>
              <a:t>Count Sort</a:t>
            </a:r>
            <a:endParaRPr b="0" lang="en-GB" sz="3200" spc="-1" strike="noStrike">
              <a:solidFill>
                <a:srgbClr val="000000"/>
              </a:solidFill>
              <a:latin typeface="Arial"/>
            </a:endParaRPr>
          </a:p>
          <a:p>
            <a:pPr marL="397440" indent="-298080">
              <a:spcBef>
                <a:spcPts val="1417"/>
              </a:spcBef>
              <a:buClr>
                <a:srgbClr val="000000"/>
              </a:buClr>
              <a:buSzPct val="45000"/>
              <a:buFont typeface="Wingdings" charset="2"/>
              <a:buChar char=""/>
            </a:pPr>
            <a:r>
              <a:rPr b="0" lang="en-GB" sz="3200" spc="-1" strike="noStrike">
                <a:solidFill>
                  <a:srgbClr val="000000"/>
                </a:solidFill>
                <a:latin typeface="Arial"/>
              </a:rPr>
              <a:t>Quick Sort</a:t>
            </a:r>
            <a:endParaRPr b="0" lang="en-GB" sz="3200" spc="-1" strike="noStrike">
              <a:solidFill>
                <a:srgbClr val="000000"/>
              </a:solidFill>
              <a:latin typeface="Arial"/>
            </a:endParaRPr>
          </a:p>
          <a:p>
            <a:pPr marL="397440" indent="-298080">
              <a:spcBef>
                <a:spcPts val="1417"/>
              </a:spcBef>
              <a:buClr>
                <a:srgbClr val="000000"/>
              </a:buClr>
              <a:buSzPct val="45000"/>
              <a:buFont typeface="Wingdings" charset="2"/>
              <a:buChar char=""/>
            </a:pPr>
            <a:r>
              <a:rPr b="0" lang="en-GB" sz="3200" spc="-1" strike="noStrike">
                <a:solidFill>
                  <a:srgbClr val="000000"/>
                </a:solidFill>
                <a:latin typeface="Arial"/>
              </a:rPr>
              <a:t>Intro Sort (nativ C++)</a:t>
            </a:r>
            <a:endParaRPr b="0" lang="en-GB"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buNone/>
            </a:pPr>
            <a:r>
              <a:rPr b="0" lang="en-GB" sz="4400" spc="-1" strike="noStrike">
                <a:solidFill>
                  <a:srgbClr val="000000"/>
                </a:solidFill>
                <a:latin typeface="Arial"/>
              </a:rPr>
              <a:t>Radix Sort</a:t>
            </a:r>
            <a:endParaRPr b="0" lang="en-GB" sz="4400" spc="-1" strike="noStrike">
              <a:solidFill>
                <a:srgbClr val="000000"/>
              </a:solidFill>
              <a:latin typeface="Arial"/>
            </a:endParaRPr>
          </a:p>
        </p:txBody>
      </p:sp>
      <p:sp>
        <p:nvSpPr>
          <p:cNvPr id="46"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96000"/>
          </a:bodyPr>
          <a:p>
            <a:pPr marL="414720" indent="-311040">
              <a:spcBef>
                <a:spcPts val="1417"/>
              </a:spcBef>
              <a:buClr>
                <a:srgbClr val="000000"/>
              </a:buClr>
              <a:buSzPct val="45000"/>
              <a:buFont typeface="Wingdings" charset="2"/>
              <a:buChar char=""/>
            </a:pPr>
            <a:r>
              <a:rPr b="0" lang="en-GB" sz="3200" spc="-1" strike="noStrike">
                <a:solidFill>
                  <a:srgbClr val="000000"/>
                </a:solidFill>
                <a:latin typeface="Arial"/>
              </a:rPr>
              <a:t>Se bazează pe logica din spatele Count Sort-ului</a:t>
            </a:r>
            <a:endParaRPr b="0" lang="en-GB" sz="3200" spc="-1" strike="noStrike">
              <a:solidFill>
                <a:srgbClr val="000000"/>
              </a:solidFill>
              <a:latin typeface="Arial"/>
            </a:endParaRPr>
          </a:p>
          <a:p>
            <a:pPr marL="414720" indent="-311040">
              <a:spcBef>
                <a:spcPts val="1417"/>
              </a:spcBef>
              <a:buClr>
                <a:srgbClr val="000000"/>
              </a:buClr>
              <a:buSzPct val="45000"/>
              <a:buFont typeface="Wingdings" charset="2"/>
              <a:buChar char=""/>
            </a:pPr>
            <a:r>
              <a:rPr b="0" lang="en-GB" sz="3200" spc="-1" strike="noStrike">
                <a:solidFill>
                  <a:srgbClr val="000000"/>
                </a:solidFill>
                <a:latin typeface="Arial"/>
              </a:rPr>
              <a:t>Este cel mai bun algoritm de sortare pe numere naturale în raport timp/memorie</a:t>
            </a:r>
            <a:endParaRPr b="0" lang="en-GB" sz="3200" spc="-1" strike="noStrike">
              <a:solidFill>
                <a:srgbClr val="000000"/>
              </a:solidFill>
              <a:latin typeface="Arial"/>
            </a:endParaRPr>
          </a:p>
          <a:p>
            <a:pPr marL="414720" indent="-311040">
              <a:spcBef>
                <a:spcPts val="1417"/>
              </a:spcBef>
              <a:buClr>
                <a:srgbClr val="000000"/>
              </a:buClr>
              <a:buSzPct val="45000"/>
              <a:buFont typeface="Wingdings" charset="2"/>
              <a:buChar char=""/>
            </a:pPr>
            <a:r>
              <a:rPr b="0" lang="en-GB" sz="3200" spc="-1" strike="noStrike">
                <a:solidFill>
                  <a:srgbClr val="000000"/>
                </a:solidFill>
                <a:latin typeface="Arial"/>
              </a:rPr>
              <a:t>Este mai lent decât Count Sort-ul, dar consumă cu mult mai puțină memorie decât acesta, ceea ce-l face mult mai rentabil</a:t>
            </a:r>
            <a:endParaRPr b="0" lang="en-GB"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buNone/>
            </a:pPr>
            <a:r>
              <a:rPr b="0" lang="en-GB" sz="4400" spc="-1" strike="noStrike">
                <a:solidFill>
                  <a:srgbClr val="000000"/>
                </a:solidFill>
                <a:latin typeface="Arial"/>
              </a:rPr>
              <a:t>Merge Sort</a:t>
            </a:r>
            <a:endParaRPr b="0" lang="en-GB" sz="4400" spc="-1" strike="noStrike">
              <a:solidFill>
                <a:srgbClr val="000000"/>
              </a:solidFill>
              <a:latin typeface="Arial"/>
            </a:endParaRPr>
          </a:p>
        </p:txBody>
      </p:sp>
      <p:sp>
        <p:nvSpPr>
          <p:cNvPr id="48"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86000"/>
          </a:bodyPr>
          <a:p>
            <a:pPr marL="371520" indent="-278640">
              <a:spcBef>
                <a:spcPts val="1417"/>
              </a:spcBef>
              <a:buClr>
                <a:srgbClr val="000000"/>
              </a:buClr>
              <a:buSzPct val="45000"/>
              <a:buFont typeface="Wingdings" charset="2"/>
              <a:buChar char=""/>
            </a:pPr>
            <a:r>
              <a:rPr b="0" lang="en-GB" sz="3200" spc="-1" strike="noStrike">
                <a:solidFill>
                  <a:srgbClr val="000000"/>
                </a:solidFill>
                <a:latin typeface="Arial"/>
              </a:rPr>
              <a:t>Este un algoritm de tip Divide-et-Impera</a:t>
            </a:r>
            <a:endParaRPr b="0" lang="en-GB" sz="3200" spc="-1" strike="noStrike">
              <a:solidFill>
                <a:srgbClr val="000000"/>
              </a:solidFill>
              <a:latin typeface="Arial"/>
            </a:endParaRPr>
          </a:p>
          <a:p>
            <a:pPr marL="371520" indent="-278640">
              <a:spcBef>
                <a:spcPts val="1417"/>
              </a:spcBef>
              <a:buClr>
                <a:srgbClr val="000000"/>
              </a:buClr>
              <a:buSzPct val="45000"/>
              <a:buFont typeface="Wingdings" charset="2"/>
              <a:buChar char=""/>
            </a:pPr>
            <a:r>
              <a:rPr b="0" lang="en-GB" sz="3200" spc="-1" strike="noStrike">
                <a:solidFill>
                  <a:srgbClr val="000000"/>
                </a:solidFill>
                <a:latin typeface="Arial"/>
              </a:rPr>
              <a:t>Împarte lista inițială în două, apoi sublistele; când sublistele au dimensiune 1, se întoarce și începe să le interclaseze</a:t>
            </a:r>
            <a:endParaRPr b="0" lang="en-GB" sz="3200" spc="-1" strike="noStrike">
              <a:solidFill>
                <a:srgbClr val="000000"/>
              </a:solidFill>
              <a:latin typeface="Arial"/>
            </a:endParaRPr>
          </a:p>
          <a:p>
            <a:pPr marL="371520" indent="-278640">
              <a:spcBef>
                <a:spcPts val="1417"/>
              </a:spcBef>
              <a:buClr>
                <a:srgbClr val="000000"/>
              </a:buClr>
              <a:buSzPct val="45000"/>
              <a:buFont typeface="Wingdings" charset="2"/>
              <a:buChar char=""/>
            </a:pPr>
            <a:r>
              <a:rPr b="0" lang="en-GB" sz="3200" spc="-1" strike="noStrike">
                <a:solidFill>
                  <a:srgbClr val="000000"/>
                </a:solidFill>
                <a:latin typeface="Arial"/>
              </a:rPr>
              <a:t>Seamănă cu Quick Sort-ul, având rezultate de timp aproape identice, dar este mai ușor de implementat, deoarece ideea de la baza algoritmului este mai simplă</a:t>
            </a:r>
            <a:endParaRPr b="0" lang="en-GB"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buNone/>
            </a:pPr>
            <a:r>
              <a:rPr b="0" lang="en-GB" sz="4400" spc="-1" strike="noStrike">
                <a:solidFill>
                  <a:srgbClr val="000000"/>
                </a:solidFill>
                <a:latin typeface="Arial"/>
              </a:rPr>
              <a:t>Shell Sort</a:t>
            </a:r>
            <a:endParaRPr b="0" lang="en-GB" sz="4400" spc="-1" strike="noStrike">
              <a:solidFill>
                <a:srgbClr val="000000"/>
              </a:solidFill>
              <a:latin typeface="Arial"/>
            </a:endParaRPr>
          </a:p>
        </p:txBody>
      </p:sp>
      <p:sp>
        <p:nvSpPr>
          <p:cNvPr id="50"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96000"/>
          </a:bodyPr>
          <a:p>
            <a:pPr marL="414720" indent="-311040">
              <a:spcBef>
                <a:spcPts val="1417"/>
              </a:spcBef>
              <a:buClr>
                <a:srgbClr val="000000"/>
              </a:buClr>
              <a:buSzPct val="45000"/>
              <a:buFont typeface="Wingdings" charset="2"/>
              <a:buChar char=""/>
            </a:pPr>
            <a:r>
              <a:rPr b="0" lang="en-GB" sz="3200" spc="-1" strike="noStrike">
                <a:solidFill>
                  <a:srgbClr val="000000"/>
                </a:solidFill>
                <a:latin typeface="Arial"/>
              </a:rPr>
              <a:t>Are la bază ideea Insertion Sort-ului, dar este mai rapid și mai complex</a:t>
            </a:r>
            <a:endParaRPr b="0" lang="en-GB" sz="3200" spc="-1" strike="noStrike">
              <a:solidFill>
                <a:srgbClr val="000000"/>
              </a:solidFill>
              <a:latin typeface="Arial"/>
            </a:endParaRPr>
          </a:p>
          <a:p>
            <a:pPr marL="414720" indent="-311040">
              <a:spcBef>
                <a:spcPts val="1417"/>
              </a:spcBef>
              <a:buClr>
                <a:srgbClr val="000000"/>
              </a:buClr>
              <a:buSzPct val="45000"/>
              <a:buFont typeface="Wingdings" charset="2"/>
              <a:buChar char=""/>
            </a:pPr>
            <a:r>
              <a:rPr b="0" lang="en-GB" sz="3200" spc="-1" strike="noStrike">
                <a:solidFill>
                  <a:srgbClr val="000000"/>
                </a:solidFill>
                <a:latin typeface="Arial"/>
              </a:rPr>
              <a:t>Se descurcă foarte bine la sortatul unui număr mic de elemente cu valori foarte mari</a:t>
            </a:r>
            <a:endParaRPr b="0" lang="en-GB" sz="3200" spc="-1" strike="noStrike">
              <a:solidFill>
                <a:srgbClr val="000000"/>
              </a:solidFill>
              <a:latin typeface="Arial"/>
            </a:endParaRPr>
          </a:p>
          <a:p>
            <a:pPr marL="414720" indent="-311040">
              <a:spcBef>
                <a:spcPts val="1417"/>
              </a:spcBef>
              <a:buClr>
                <a:srgbClr val="000000"/>
              </a:buClr>
              <a:buSzPct val="45000"/>
              <a:buFont typeface="Wingdings" charset="2"/>
              <a:buChar char=""/>
            </a:pPr>
            <a:r>
              <a:rPr b="0" lang="en-GB" sz="3200" spc="-1" strike="noStrike">
                <a:solidFill>
                  <a:srgbClr val="000000"/>
                </a:solidFill>
                <a:latin typeface="Arial"/>
              </a:rPr>
              <a:t>Nu folosește memorie auxiliară (array-uri auxiliare sau memorie alocată pe stack pentru recursivitate)</a:t>
            </a:r>
            <a:endParaRPr b="0" lang="en-GB"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buNone/>
            </a:pPr>
            <a:r>
              <a:rPr b="0" lang="en-GB" sz="4400" spc="-1" strike="noStrike">
                <a:solidFill>
                  <a:srgbClr val="000000"/>
                </a:solidFill>
                <a:latin typeface="Arial"/>
              </a:rPr>
              <a:t>Count Sort</a:t>
            </a:r>
            <a:endParaRPr b="0" lang="en-GB" sz="4400" spc="-1" strike="noStrike">
              <a:solidFill>
                <a:srgbClr val="000000"/>
              </a:solidFill>
              <a:latin typeface="Arial"/>
            </a:endParaRPr>
          </a:p>
        </p:txBody>
      </p:sp>
      <p:sp>
        <p:nvSpPr>
          <p:cNvPr id="52"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73000"/>
          </a:bodyPr>
          <a:p>
            <a:pPr marL="315360" indent="-236520">
              <a:spcBef>
                <a:spcPts val="1417"/>
              </a:spcBef>
              <a:buClr>
                <a:srgbClr val="000000"/>
              </a:buClr>
              <a:buSzPct val="45000"/>
              <a:buFont typeface="Wingdings" charset="2"/>
              <a:buChar char=""/>
            </a:pPr>
            <a:r>
              <a:rPr b="0" lang="en-GB" sz="3200" spc="-1" strike="noStrike">
                <a:solidFill>
                  <a:srgbClr val="000000"/>
                </a:solidFill>
                <a:latin typeface="Arial"/>
              </a:rPr>
              <a:t>Folosește un array auxiliar pentru a calcula numărul de apariții al fiecărui număr</a:t>
            </a:r>
            <a:endParaRPr b="0" lang="en-GB" sz="3200" spc="-1" strike="noStrike">
              <a:solidFill>
                <a:srgbClr val="000000"/>
              </a:solidFill>
              <a:latin typeface="Arial"/>
            </a:endParaRPr>
          </a:p>
          <a:p>
            <a:pPr marL="315360" indent="-236520">
              <a:spcBef>
                <a:spcPts val="1417"/>
              </a:spcBef>
              <a:buClr>
                <a:srgbClr val="000000"/>
              </a:buClr>
              <a:buSzPct val="45000"/>
              <a:buFont typeface="Wingdings" charset="2"/>
              <a:buChar char=""/>
            </a:pPr>
            <a:r>
              <a:rPr b="0" lang="en-GB" sz="3200" spc="-1" strike="noStrike">
                <a:solidFill>
                  <a:srgbClr val="000000"/>
                </a:solidFill>
                <a:latin typeface="Arial"/>
              </a:rPr>
              <a:t>Este printre cei mai slabi algoritmi, dacă nu chiar cel mai slab algoritm când vine vorba de consum de memorie auxiliar</a:t>
            </a:r>
            <a:endParaRPr b="0" lang="en-GB" sz="3200" spc="-1" strike="noStrike">
              <a:solidFill>
                <a:srgbClr val="000000"/>
              </a:solidFill>
              <a:latin typeface="Arial"/>
            </a:endParaRPr>
          </a:p>
          <a:p>
            <a:pPr marL="315360" indent="-236520">
              <a:spcBef>
                <a:spcPts val="1417"/>
              </a:spcBef>
              <a:buClr>
                <a:srgbClr val="000000"/>
              </a:buClr>
              <a:buSzPct val="45000"/>
              <a:buFont typeface="Wingdings" charset="2"/>
              <a:buChar char=""/>
            </a:pPr>
            <a:r>
              <a:rPr b="0" lang="en-GB" sz="3200" spc="-1" strike="noStrike">
                <a:solidFill>
                  <a:srgbClr val="000000"/>
                </a:solidFill>
                <a:latin typeface="Arial"/>
              </a:rPr>
              <a:t>Este mult mai lent decât alți algoritmi dacă trebuie să sorteze puține numere, dar foarte mari ca valoare</a:t>
            </a:r>
            <a:endParaRPr b="0" lang="en-GB" sz="3200" spc="-1" strike="noStrike">
              <a:solidFill>
                <a:srgbClr val="000000"/>
              </a:solidFill>
              <a:latin typeface="Arial"/>
            </a:endParaRPr>
          </a:p>
          <a:p>
            <a:pPr marL="315360" indent="-236520">
              <a:spcBef>
                <a:spcPts val="1417"/>
              </a:spcBef>
              <a:buClr>
                <a:srgbClr val="000000"/>
              </a:buClr>
              <a:buSzPct val="45000"/>
              <a:buFont typeface="Wingdings" charset="2"/>
              <a:buChar char=""/>
            </a:pPr>
            <a:r>
              <a:rPr b="0" lang="en-GB" sz="3200" spc="-1" strike="noStrike">
                <a:solidFill>
                  <a:srgbClr val="000000"/>
                </a:solidFill>
                <a:latin typeface="Arial"/>
              </a:rPr>
              <a:t>Este foarte rapid la sortarea multor elemente și are un bonus de viteză dacă apar multe numere duplicate și/sau acestea au valori mici</a:t>
            </a:r>
            <a:endParaRPr b="0" lang="en-GB"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buNone/>
            </a:pPr>
            <a:r>
              <a:rPr b="0" lang="en-GB" sz="4400" spc="-1" strike="noStrike">
                <a:solidFill>
                  <a:srgbClr val="000000"/>
                </a:solidFill>
                <a:latin typeface="Arial"/>
              </a:rPr>
              <a:t>Quick Sort</a:t>
            </a:r>
            <a:endParaRPr b="0" lang="en-GB" sz="4400" spc="-1" strike="noStrike">
              <a:solidFill>
                <a:srgbClr val="000000"/>
              </a:solidFill>
              <a:latin typeface="Arial"/>
            </a:endParaRPr>
          </a:p>
        </p:txBody>
      </p:sp>
      <p:sp>
        <p:nvSpPr>
          <p:cNvPr id="54"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75000"/>
          </a:bodyPr>
          <a:p>
            <a:pPr marL="324000" indent="-243000">
              <a:spcBef>
                <a:spcPts val="1417"/>
              </a:spcBef>
              <a:buClr>
                <a:srgbClr val="000000"/>
              </a:buClr>
              <a:buSzPct val="45000"/>
              <a:buFont typeface="Wingdings" charset="2"/>
              <a:buChar char=""/>
            </a:pPr>
            <a:r>
              <a:rPr b="0" lang="en-GB" sz="3200" spc="-1" strike="noStrike">
                <a:solidFill>
                  <a:srgbClr val="000000"/>
                </a:solidFill>
                <a:latin typeface="Arial"/>
              </a:rPr>
              <a:t>La fel ca Merge Sort-ul, este un algoritm de tip Divide-et-Impera</a:t>
            </a:r>
            <a:endParaRPr b="0" lang="en-GB" sz="3200" spc="-1" strike="noStrike">
              <a:solidFill>
                <a:srgbClr val="000000"/>
              </a:solidFill>
              <a:latin typeface="Arial"/>
            </a:endParaRPr>
          </a:p>
          <a:p>
            <a:pPr marL="324000" indent="-243000">
              <a:spcBef>
                <a:spcPts val="1417"/>
              </a:spcBef>
              <a:buClr>
                <a:srgbClr val="000000"/>
              </a:buClr>
              <a:buSzPct val="45000"/>
              <a:buFont typeface="Wingdings" charset="2"/>
              <a:buChar char=""/>
            </a:pPr>
            <a:r>
              <a:rPr b="0" lang="en-GB" sz="3200" spc="-1" strike="noStrike">
                <a:solidFill>
                  <a:srgbClr val="000000"/>
                </a:solidFill>
                <a:latin typeface="Arial"/>
              </a:rPr>
              <a:t>Poate fii implementat fie luând un pivot random, fie luând un pivot de la mijlocul sau marginea array-ului</a:t>
            </a:r>
            <a:endParaRPr b="0" lang="en-GB" sz="3200" spc="-1" strike="noStrike">
              <a:solidFill>
                <a:srgbClr val="000000"/>
              </a:solidFill>
              <a:latin typeface="Arial"/>
            </a:endParaRPr>
          </a:p>
          <a:p>
            <a:pPr marL="324000" indent="-243000">
              <a:spcBef>
                <a:spcPts val="1417"/>
              </a:spcBef>
              <a:buClr>
                <a:srgbClr val="000000"/>
              </a:buClr>
              <a:buSzPct val="45000"/>
              <a:buFont typeface="Wingdings" charset="2"/>
              <a:buChar char=""/>
            </a:pPr>
            <a:r>
              <a:rPr b="0" lang="en-GB" sz="3200" spc="-1" strike="noStrike">
                <a:solidFill>
                  <a:srgbClr val="000000"/>
                </a:solidFill>
                <a:latin typeface="Arial"/>
              </a:rPr>
              <a:t>Un pivot random este mai bun decât unul implicit, deoarece evităm cazuri de partiționare redundantă</a:t>
            </a:r>
            <a:endParaRPr b="0" lang="en-GB" sz="3200" spc="-1" strike="noStrike">
              <a:solidFill>
                <a:srgbClr val="000000"/>
              </a:solidFill>
              <a:latin typeface="Arial"/>
            </a:endParaRPr>
          </a:p>
          <a:p>
            <a:pPr marL="324000" indent="-243000">
              <a:spcBef>
                <a:spcPts val="1417"/>
              </a:spcBef>
              <a:buClr>
                <a:srgbClr val="000000"/>
              </a:buClr>
              <a:buSzPct val="45000"/>
              <a:buFont typeface="Wingdings" charset="2"/>
              <a:buChar char=""/>
            </a:pPr>
            <a:r>
              <a:rPr b="0" lang="en-GB" sz="3200" spc="-1" strike="noStrike">
                <a:solidFill>
                  <a:srgbClr val="000000"/>
                </a:solidFill>
                <a:latin typeface="Arial"/>
                <a:ea typeface="Microsoft YaHei"/>
              </a:rPr>
              <a:t>Poate totuși </a:t>
            </a:r>
            <a:r>
              <a:rPr b="0" lang="en-GB" sz="3200" spc="-1" strike="noStrike">
                <a:solidFill>
                  <a:srgbClr val="000000"/>
                </a:solidFill>
                <a:latin typeface="Arial"/>
              </a:rPr>
              <a:t>încetini programul în funcție de algoritmul de tip RNG folosit (std::random_device și std::mt19937 sunt mai lente decât std::rand, dar produc numere mai bune, mai „random”)</a:t>
            </a:r>
            <a:endParaRPr b="0" lang="en-GB"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buNone/>
            </a:pPr>
            <a:r>
              <a:rPr b="0" lang="en-GB" sz="4400" spc="-1" strike="noStrike">
                <a:solidFill>
                  <a:srgbClr val="000000"/>
                </a:solidFill>
                <a:latin typeface="Arial"/>
              </a:rPr>
              <a:t>Intro Sort</a:t>
            </a:r>
            <a:endParaRPr b="0" lang="en-GB" sz="4400" spc="-1" strike="noStrike">
              <a:solidFill>
                <a:srgbClr val="000000"/>
              </a:solidFill>
              <a:latin typeface="Arial"/>
            </a:endParaRPr>
          </a:p>
        </p:txBody>
      </p:sp>
      <p:sp>
        <p:nvSpPr>
          <p:cNvPr id="56"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76000"/>
          </a:bodyPr>
          <a:p>
            <a:pPr marL="328320" indent="-246240">
              <a:spcBef>
                <a:spcPts val="1417"/>
              </a:spcBef>
              <a:buClr>
                <a:srgbClr val="000000"/>
              </a:buClr>
              <a:buSzPct val="45000"/>
              <a:buFont typeface="Wingdings" charset="2"/>
              <a:buChar char=""/>
            </a:pPr>
            <a:r>
              <a:rPr b="0" lang="en-GB" sz="3200" spc="-1" strike="noStrike">
                <a:solidFill>
                  <a:srgbClr val="000000"/>
                </a:solidFill>
                <a:latin typeface="Arial"/>
              </a:rPr>
              <a:t>Este un algoritm hibrid dintre Quick Sort, Heap Sort și Insertion Sort; Algoritmul cu care începe sortarea este Quick Sort-ul</a:t>
            </a:r>
            <a:endParaRPr b="0" lang="en-GB" sz="3200" spc="-1" strike="noStrike">
              <a:solidFill>
                <a:srgbClr val="000000"/>
              </a:solidFill>
              <a:latin typeface="Arial"/>
            </a:endParaRPr>
          </a:p>
          <a:p>
            <a:pPr marL="328320" indent="-246240">
              <a:spcBef>
                <a:spcPts val="1417"/>
              </a:spcBef>
              <a:buClr>
                <a:srgbClr val="000000"/>
              </a:buClr>
              <a:buSzPct val="45000"/>
              <a:buFont typeface="Wingdings" charset="2"/>
              <a:buChar char=""/>
            </a:pPr>
            <a:r>
              <a:rPr b="0" lang="en-GB" sz="3200" spc="-1" strike="noStrike">
                <a:solidFill>
                  <a:srgbClr val="000000"/>
                </a:solidFill>
                <a:latin typeface="Arial"/>
              </a:rPr>
              <a:t>Trece la Heap Sort atunci când adâncimea recursivității depășește un nivel bazat pe logaritmul numărului de elemente sortate și trece la Insertion Sort atunci când numărul de elemente este sub un anumit prag</a:t>
            </a:r>
            <a:endParaRPr b="0" lang="en-GB" sz="3200" spc="-1" strike="noStrike">
              <a:solidFill>
                <a:srgbClr val="000000"/>
              </a:solidFill>
              <a:latin typeface="Arial"/>
            </a:endParaRPr>
          </a:p>
          <a:p>
            <a:pPr marL="328320" indent="-246240">
              <a:spcBef>
                <a:spcPts val="1417"/>
              </a:spcBef>
              <a:buClr>
                <a:srgbClr val="000000"/>
              </a:buClr>
              <a:buSzPct val="45000"/>
              <a:buFont typeface="Wingdings" charset="2"/>
              <a:buChar char=""/>
            </a:pPr>
            <a:r>
              <a:rPr b="0" lang="en-GB" sz="3200" spc="-1" strike="noStrike">
                <a:solidFill>
                  <a:srgbClr val="000000"/>
                </a:solidFill>
                <a:latin typeface="Arial"/>
              </a:rPr>
              <a:t>Este un algoritm de tip in-place (nu folosește array-uri auxiliare pentru a sorta) și nu este stabil</a:t>
            </a:r>
            <a:endParaRPr b="0" lang="en-GB"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buNone/>
            </a:pPr>
            <a:r>
              <a:rPr b="0" lang="en-GB" sz="4400" spc="-1" strike="noStrike">
                <a:solidFill>
                  <a:srgbClr val="000000"/>
                </a:solidFill>
                <a:latin typeface="Arial"/>
              </a:rPr>
              <a:t>Complexități de timp</a:t>
            </a:r>
            <a:endParaRPr b="0" lang="en-GB" sz="4400" spc="-1" strike="noStrike">
              <a:solidFill>
                <a:srgbClr val="000000"/>
              </a:solidFill>
              <a:latin typeface="Arial"/>
            </a:endParaRPr>
          </a:p>
        </p:txBody>
      </p:sp>
      <p:sp>
        <p:nvSpPr>
          <p:cNvPr id="58"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92000"/>
          </a:bodyPr>
          <a:p>
            <a:pPr marL="397440" indent="-298080">
              <a:spcBef>
                <a:spcPts val="1417"/>
              </a:spcBef>
              <a:buClr>
                <a:srgbClr val="000000"/>
              </a:buClr>
              <a:buSzPct val="45000"/>
              <a:buFont typeface="Wingdings" charset="2"/>
              <a:buChar char=""/>
            </a:pPr>
            <a:r>
              <a:rPr b="0" lang="en-GB" sz="3200" spc="-1" strike="noStrike">
                <a:solidFill>
                  <a:srgbClr val="000000"/>
                </a:solidFill>
                <a:latin typeface="Arial"/>
                <a:ea typeface="Microsoft YaHei"/>
              </a:rPr>
              <a:t>Radix Sort:  </a:t>
            </a:r>
            <a:r>
              <a:rPr b="0" lang="en-GB" sz="3200" spc="-1" strike="noStrike">
                <a:solidFill>
                  <a:srgbClr val="000000"/>
                </a:solidFill>
                <a:latin typeface="Arial"/>
                <a:ea typeface="Microsoft YaHei"/>
              </a:rPr>
              <a:t>	</a:t>
            </a:r>
            <a:r>
              <a:rPr b="0" lang="en-GB" sz="3200" spc="-1" strike="noStrike">
                <a:solidFill>
                  <a:srgbClr val="000000"/>
                </a:solidFill>
                <a:latin typeface="Arial"/>
              </a:rPr>
              <a:t>O(n*m), m = nr. de cifre maxim</a:t>
            </a:r>
            <a:endParaRPr b="0" lang="en-GB" sz="3200" spc="-1" strike="noStrike">
              <a:solidFill>
                <a:srgbClr val="000000"/>
              </a:solidFill>
              <a:latin typeface="Arial"/>
            </a:endParaRPr>
          </a:p>
          <a:p>
            <a:pPr marL="397440" indent="-298080">
              <a:spcBef>
                <a:spcPts val="1417"/>
              </a:spcBef>
              <a:buClr>
                <a:srgbClr val="000000"/>
              </a:buClr>
              <a:buSzPct val="45000"/>
              <a:buFont typeface="Wingdings" charset="2"/>
              <a:buChar char=""/>
            </a:pPr>
            <a:r>
              <a:rPr b="0" lang="en-GB" sz="3200" spc="-1" strike="noStrike">
                <a:solidFill>
                  <a:srgbClr val="000000"/>
                </a:solidFill>
                <a:latin typeface="Arial"/>
                <a:ea typeface="Microsoft YaHei"/>
              </a:rPr>
              <a:t>Merge Sort: </a:t>
            </a:r>
            <a:r>
              <a:rPr b="0" lang="en-GB" sz="3200" spc="-1" strike="noStrike">
                <a:solidFill>
                  <a:srgbClr val="000000"/>
                </a:solidFill>
                <a:latin typeface="Arial"/>
                <a:ea typeface="Microsoft YaHei"/>
              </a:rPr>
              <a:t>	</a:t>
            </a:r>
            <a:r>
              <a:rPr b="0" lang="en-GB" sz="3200" spc="-1" strike="noStrike">
                <a:solidFill>
                  <a:srgbClr val="000000"/>
                </a:solidFill>
                <a:latin typeface="Arial"/>
              </a:rPr>
              <a:t>O(n*logn)</a:t>
            </a:r>
            <a:endParaRPr b="0" lang="en-GB" sz="3200" spc="-1" strike="noStrike">
              <a:solidFill>
                <a:srgbClr val="000000"/>
              </a:solidFill>
              <a:latin typeface="Arial"/>
            </a:endParaRPr>
          </a:p>
          <a:p>
            <a:pPr marL="397440" indent="-298080">
              <a:spcBef>
                <a:spcPts val="1417"/>
              </a:spcBef>
              <a:buClr>
                <a:srgbClr val="000000"/>
              </a:buClr>
              <a:buSzPct val="45000"/>
              <a:buFont typeface="Wingdings" charset="2"/>
              <a:buChar char=""/>
            </a:pPr>
            <a:r>
              <a:rPr b="0" lang="en-GB" sz="3200" spc="-1" strike="noStrike">
                <a:solidFill>
                  <a:srgbClr val="000000"/>
                </a:solidFill>
                <a:latin typeface="Arial"/>
                <a:ea typeface="Microsoft YaHei"/>
              </a:rPr>
              <a:t>Shell Sort:   </a:t>
            </a:r>
            <a:r>
              <a:rPr b="0" lang="en-GB" sz="3200" spc="-1" strike="noStrike">
                <a:solidFill>
                  <a:srgbClr val="000000"/>
                </a:solidFill>
                <a:latin typeface="Arial"/>
                <a:ea typeface="Microsoft YaHei"/>
              </a:rPr>
              <a:t>	</a:t>
            </a:r>
            <a:r>
              <a:rPr b="0" lang="en-GB" sz="3200" spc="-1" strike="noStrike">
                <a:solidFill>
                  <a:srgbClr val="000000"/>
                </a:solidFill>
                <a:latin typeface="Arial"/>
              </a:rPr>
              <a:t>O(n*log</a:t>
            </a:r>
            <a:r>
              <a:rPr b="0" lang="en-GB" sz="3200" spc="-1" strike="noStrike" baseline="33000">
                <a:solidFill>
                  <a:srgbClr val="000000"/>
                </a:solidFill>
                <a:latin typeface="Arial"/>
              </a:rPr>
              <a:t>2</a:t>
            </a:r>
            <a:r>
              <a:rPr b="0" lang="en-GB" sz="3200" spc="-1" strike="noStrike">
                <a:solidFill>
                  <a:srgbClr val="000000"/>
                </a:solidFill>
                <a:latin typeface="Arial"/>
              </a:rPr>
              <a:t>n</a:t>
            </a:r>
            <a:r>
              <a:rPr b="0" lang="en-GB" sz="3200" spc="-1" strike="noStrike">
                <a:solidFill>
                  <a:srgbClr val="000000"/>
                </a:solidFill>
                <a:latin typeface="Arial"/>
              </a:rPr>
              <a:t>)</a:t>
            </a:r>
            <a:endParaRPr b="0" lang="en-GB" sz="3200" spc="-1" strike="noStrike">
              <a:solidFill>
                <a:srgbClr val="000000"/>
              </a:solidFill>
              <a:latin typeface="Arial"/>
            </a:endParaRPr>
          </a:p>
          <a:p>
            <a:pPr marL="397440" indent="-298080">
              <a:spcBef>
                <a:spcPts val="1417"/>
              </a:spcBef>
              <a:buClr>
                <a:srgbClr val="000000"/>
              </a:buClr>
              <a:buSzPct val="45000"/>
              <a:buFont typeface="Wingdings" charset="2"/>
              <a:buChar char=""/>
            </a:pPr>
            <a:r>
              <a:rPr b="0" lang="en-GB" sz="3200" spc="-1" strike="noStrike">
                <a:solidFill>
                  <a:srgbClr val="000000"/>
                </a:solidFill>
                <a:latin typeface="Arial"/>
                <a:ea typeface="Microsoft YaHei"/>
              </a:rPr>
              <a:t>Count Sort: </a:t>
            </a:r>
            <a:r>
              <a:rPr b="0" lang="en-GB" sz="3200" spc="-1" strike="noStrike">
                <a:solidFill>
                  <a:srgbClr val="000000"/>
                </a:solidFill>
                <a:latin typeface="Arial"/>
                <a:ea typeface="Microsoft YaHei"/>
              </a:rPr>
              <a:t>	</a:t>
            </a:r>
            <a:r>
              <a:rPr b="0" lang="en-GB" sz="3200" spc="-1" strike="noStrike">
                <a:solidFill>
                  <a:srgbClr val="000000"/>
                </a:solidFill>
                <a:latin typeface="Arial"/>
              </a:rPr>
              <a:t>O(n+k), k = nr. maxim din array</a:t>
            </a:r>
            <a:endParaRPr b="0" lang="en-GB" sz="3200" spc="-1" strike="noStrike">
              <a:solidFill>
                <a:srgbClr val="000000"/>
              </a:solidFill>
              <a:latin typeface="Arial"/>
            </a:endParaRPr>
          </a:p>
          <a:p>
            <a:pPr marL="397440" indent="-298080">
              <a:spcBef>
                <a:spcPts val="1417"/>
              </a:spcBef>
              <a:buClr>
                <a:srgbClr val="000000"/>
              </a:buClr>
              <a:buSzPct val="45000"/>
              <a:buFont typeface="Wingdings" charset="2"/>
              <a:buChar char=""/>
            </a:pPr>
            <a:r>
              <a:rPr b="0" lang="en-GB" sz="3200" spc="-1" strike="noStrike">
                <a:solidFill>
                  <a:srgbClr val="000000"/>
                </a:solidFill>
                <a:latin typeface="Arial"/>
              </a:rPr>
              <a:t>Quick Sort:  </a:t>
            </a:r>
            <a:r>
              <a:rPr b="0" lang="en-GB" sz="3200" spc="-1" strike="noStrike">
                <a:solidFill>
                  <a:srgbClr val="000000"/>
                </a:solidFill>
                <a:latin typeface="Arial"/>
              </a:rPr>
              <a:t>	</a:t>
            </a:r>
            <a:r>
              <a:rPr b="0" lang="en-GB" sz="3200" spc="-1" strike="noStrike">
                <a:solidFill>
                  <a:srgbClr val="000000"/>
                </a:solidFill>
                <a:latin typeface="Arial"/>
              </a:rPr>
              <a:t>O(n*logn) / O(n</a:t>
            </a:r>
            <a:r>
              <a:rPr b="0" lang="en-GB" sz="3200" spc="-1" strike="noStrike" baseline="33000">
                <a:solidFill>
                  <a:srgbClr val="000000"/>
                </a:solidFill>
                <a:latin typeface="Arial"/>
              </a:rPr>
              <a:t>2</a:t>
            </a:r>
            <a:r>
              <a:rPr b="0" lang="en-GB" sz="3200" spc="-1" strike="noStrike">
                <a:solidFill>
                  <a:srgbClr val="000000"/>
                </a:solidFill>
                <a:latin typeface="Arial"/>
              </a:rPr>
              <a:t>) (cel mai rău caz)</a:t>
            </a:r>
            <a:endParaRPr b="0" lang="en-GB" sz="3200" spc="-1" strike="noStrike">
              <a:solidFill>
                <a:srgbClr val="000000"/>
              </a:solidFill>
              <a:latin typeface="Arial"/>
            </a:endParaRPr>
          </a:p>
          <a:p>
            <a:pPr marL="397440" indent="-298080">
              <a:spcBef>
                <a:spcPts val="1417"/>
              </a:spcBef>
              <a:buClr>
                <a:srgbClr val="000000"/>
              </a:buClr>
              <a:buSzPct val="45000"/>
              <a:buFont typeface="Wingdings" charset="2"/>
              <a:buChar char=""/>
            </a:pPr>
            <a:r>
              <a:rPr b="0" lang="en-GB" sz="3200" spc="-1" strike="noStrike">
                <a:solidFill>
                  <a:srgbClr val="000000"/>
                </a:solidFill>
                <a:latin typeface="Arial"/>
                <a:ea typeface="Microsoft YaHei"/>
              </a:rPr>
              <a:t>Intro Sort:    </a:t>
            </a:r>
            <a:r>
              <a:rPr b="0" lang="en-GB" sz="3200" spc="-1" strike="noStrike">
                <a:solidFill>
                  <a:srgbClr val="000000"/>
                </a:solidFill>
                <a:latin typeface="Arial"/>
                <a:ea typeface="Microsoft YaHei"/>
              </a:rPr>
              <a:t>	</a:t>
            </a:r>
            <a:r>
              <a:rPr b="0" lang="en-GB" sz="3200" spc="-1" strike="noStrike">
                <a:solidFill>
                  <a:srgbClr val="000000"/>
                </a:solidFill>
                <a:latin typeface="Arial"/>
              </a:rPr>
              <a:t>O(n*logn)</a:t>
            </a:r>
            <a:endParaRPr b="0" lang="en-GB"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437</TotalTime>
  <Application>LibreOffice/7.5.1.2$Windows_X86_64 LibreOffice_project/fcbaee479e84c6cd81291587d2ee68cba099e129</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2023-03-14T16:00:06Z</dcterms:created>
  <dc:creator/>
  <dc:description/>
  <dc:language>en-GB</dc:language>
  <cp:lastModifiedBy/>
  <dcterms:modified xsi:type="dcterms:W3CDTF">2023-03-19T23:17:07Z</dcterms:modified>
  <cp:revision>14</cp:revision>
  <dc:subject/>
  <dc:title/>
</cp:coreProperties>
</file>