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434"/>
    <a:srgbClr val="A50021"/>
    <a:srgbClr val="FF619D"/>
    <a:srgbClr val="7D2553"/>
    <a:srgbClr val="FA005F"/>
    <a:srgbClr val="D2649E"/>
    <a:srgbClr val="B23476"/>
    <a:srgbClr val="FFC5DB"/>
    <a:srgbClr val="FF93BC"/>
    <a:srgbClr val="FF2F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3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DAA3F989-27EF-4F14-BE10-A80D26200A09}" type="datetimeFigureOut">
              <a:rPr lang="en-IN" smtClean="0"/>
              <a:t>06-05-2024</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endParaRPr lang="en-IN"/>
          </a:p>
        </p:txBody>
      </p:sp>
      <p:sp>
        <p:nvSpPr>
          <p:cNvPr id="104869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Date Placeholder 3"/>
          <p:cNvSpPr>
            <a:spLocks noGrp="1"/>
          </p:cNvSpPr>
          <p:nvPr>
            <p:ph type="dt" sz="half" idx="10"/>
          </p:nvPr>
        </p:nvSpPr>
        <p:spPr/>
        <p:txBody>
          <a:bodyPr/>
          <a:lstStyle/>
          <a:p>
            <a:fld id="{DAA3F989-27EF-4F14-BE10-A80D26200A09}" type="datetimeFigureOut">
              <a:rPr lang="en-IN" smtClean="0"/>
              <a:t>06-05-2024</a:t>
            </a:fld>
            <a:endParaRPr lang="en-IN"/>
          </a:p>
        </p:txBody>
      </p:sp>
      <p:sp>
        <p:nvSpPr>
          <p:cNvPr id="1048695" name="Footer Placeholder 4"/>
          <p:cNvSpPr>
            <a:spLocks noGrp="1"/>
          </p:cNvSpPr>
          <p:nvPr>
            <p:ph type="ftr" sz="quarter" idx="11"/>
          </p:nvPr>
        </p:nvSpPr>
        <p:spPr/>
        <p:txBody>
          <a:bodyPr/>
          <a:lstStyle/>
          <a:p>
            <a:endParaRPr lang="en-IN"/>
          </a:p>
        </p:txBody>
      </p:sp>
      <p:sp>
        <p:nvSpPr>
          <p:cNvPr id="1048696" name="Slide Number Placeholder 5"/>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82"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3" name="Date Placeholder 3"/>
          <p:cNvSpPr>
            <a:spLocks noGrp="1"/>
          </p:cNvSpPr>
          <p:nvPr>
            <p:ph type="dt" sz="half" idx="10"/>
          </p:nvPr>
        </p:nvSpPr>
        <p:spPr/>
        <p:txBody>
          <a:bodyPr/>
          <a:lstStyle/>
          <a:p>
            <a:fld id="{DAA3F989-27EF-4F14-BE10-A80D26200A09}" type="datetimeFigureOut">
              <a:rPr lang="en-IN" smtClean="0"/>
              <a:t>06-05-2024</a:t>
            </a:fld>
            <a:endParaRPr lang="en-IN"/>
          </a:p>
        </p:txBody>
      </p:sp>
      <p:sp>
        <p:nvSpPr>
          <p:cNvPr id="1048684" name="Footer Placeholder 4"/>
          <p:cNvSpPr>
            <a:spLocks noGrp="1"/>
          </p:cNvSpPr>
          <p:nvPr>
            <p:ph type="ftr" sz="quarter" idx="11"/>
          </p:nvPr>
        </p:nvSpPr>
        <p:spPr/>
        <p:txBody>
          <a:bodyPr/>
          <a:lstStyle/>
          <a:p>
            <a:endParaRPr lang="en-IN"/>
          </a:p>
        </p:txBody>
      </p:sp>
      <p:sp>
        <p:nvSpPr>
          <p:cNvPr id="1048685" name="Slide Number Placeholder 5"/>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endParaRPr lang="en-IN"/>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8" name="Date Placeholder 3"/>
          <p:cNvSpPr>
            <a:spLocks noGrp="1"/>
          </p:cNvSpPr>
          <p:nvPr>
            <p:ph type="dt" sz="half" idx="10"/>
          </p:nvPr>
        </p:nvSpPr>
        <p:spPr/>
        <p:txBody>
          <a:bodyPr/>
          <a:lstStyle/>
          <a:p>
            <a:fld id="{DAA3F989-27EF-4F14-BE10-A80D26200A09}" type="datetimeFigureOut">
              <a:rPr lang="en-IN" smtClean="0"/>
              <a:t>06-05-2024</a:t>
            </a:fld>
            <a:endParaRPr lang="en-IN"/>
          </a:p>
        </p:txBody>
      </p:sp>
      <p:sp>
        <p:nvSpPr>
          <p:cNvPr id="1048599" name="Footer Placeholder 4"/>
          <p:cNvSpPr>
            <a:spLocks noGrp="1"/>
          </p:cNvSpPr>
          <p:nvPr>
            <p:ph type="ftr" sz="quarter" idx="11"/>
          </p:nvPr>
        </p:nvSpPr>
        <p:spPr/>
        <p:txBody>
          <a:bodyPr/>
          <a:lstStyle/>
          <a:p>
            <a:endParaRPr lang="en-IN"/>
          </a:p>
        </p:txBody>
      </p:sp>
      <p:sp>
        <p:nvSpPr>
          <p:cNvPr id="1048600" name="Slide Number Placeholder 5"/>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9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lstStyle/>
          <a:p>
            <a:fld id="{DAA3F989-27EF-4F14-BE10-A80D26200A09}" type="datetimeFigureOut">
              <a:rPr lang="en-IN" smtClean="0"/>
              <a:t>06-05-2024</a:t>
            </a:fld>
            <a:endParaRPr lang="en-IN"/>
          </a:p>
        </p:txBody>
      </p:sp>
      <p:sp>
        <p:nvSpPr>
          <p:cNvPr id="1048700" name="Footer Placeholder 4"/>
          <p:cNvSpPr>
            <a:spLocks noGrp="1"/>
          </p:cNvSpPr>
          <p:nvPr>
            <p:ph type="ftr" sz="quarter" idx="11"/>
          </p:nvPr>
        </p:nvSpPr>
        <p:spPr/>
        <p:txBody>
          <a:bodyPr/>
          <a:lstStyle/>
          <a:p>
            <a:endParaRPr lang="en-IN"/>
          </a:p>
        </p:txBody>
      </p:sp>
      <p:sp>
        <p:nvSpPr>
          <p:cNvPr id="1048701" name="Slide Number Placeholder 5"/>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endParaRPr lang="en-IN"/>
          </a:p>
        </p:txBody>
      </p:sp>
      <p:sp>
        <p:nvSpPr>
          <p:cNvPr id="104870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Date Placeholder 4"/>
          <p:cNvSpPr>
            <a:spLocks noGrp="1"/>
          </p:cNvSpPr>
          <p:nvPr>
            <p:ph type="dt" sz="half" idx="10"/>
          </p:nvPr>
        </p:nvSpPr>
        <p:spPr/>
        <p:txBody>
          <a:bodyPr/>
          <a:lstStyle/>
          <a:p>
            <a:fld id="{DAA3F989-27EF-4F14-BE10-A80D26200A09}" type="datetimeFigureOut">
              <a:rPr lang="en-IN" smtClean="0"/>
              <a:t>06-05-2024</a:t>
            </a:fld>
            <a:endParaRPr lang="en-IN"/>
          </a:p>
        </p:txBody>
      </p:sp>
      <p:sp>
        <p:nvSpPr>
          <p:cNvPr id="1048706" name="Footer Placeholder 5"/>
          <p:cNvSpPr>
            <a:spLocks noGrp="1"/>
          </p:cNvSpPr>
          <p:nvPr>
            <p:ph type="ftr" sz="quarter" idx="11"/>
          </p:nvPr>
        </p:nvSpPr>
        <p:spPr/>
        <p:txBody>
          <a:bodyPr/>
          <a:lstStyle/>
          <a:p>
            <a:endParaRPr lang="en-IN"/>
          </a:p>
        </p:txBody>
      </p:sp>
      <p:sp>
        <p:nvSpPr>
          <p:cNvPr id="1048707" name="Slide Number Placeholder 6"/>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8"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0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0"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2"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Date Placeholder 6"/>
          <p:cNvSpPr>
            <a:spLocks noGrp="1"/>
          </p:cNvSpPr>
          <p:nvPr>
            <p:ph type="dt" sz="half" idx="10"/>
          </p:nvPr>
        </p:nvSpPr>
        <p:spPr/>
        <p:txBody>
          <a:bodyPr/>
          <a:lstStyle/>
          <a:p>
            <a:fld id="{DAA3F989-27EF-4F14-BE10-A80D26200A09}" type="datetimeFigureOut">
              <a:rPr lang="en-IN" smtClean="0"/>
              <a:t>06-05-2024</a:t>
            </a:fld>
            <a:endParaRPr lang="en-IN"/>
          </a:p>
        </p:txBody>
      </p:sp>
      <p:sp>
        <p:nvSpPr>
          <p:cNvPr id="1048714" name="Footer Placeholder 7"/>
          <p:cNvSpPr>
            <a:spLocks noGrp="1"/>
          </p:cNvSpPr>
          <p:nvPr>
            <p:ph type="ftr" sz="quarter" idx="11"/>
          </p:nvPr>
        </p:nvSpPr>
        <p:spPr/>
        <p:txBody>
          <a:bodyPr/>
          <a:lstStyle/>
          <a:p>
            <a:endParaRPr lang="en-IN"/>
          </a:p>
        </p:txBody>
      </p:sp>
      <p:sp>
        <p:nvSpPr>
          <p:cNvPr id="1048715" name="Slide Number Placeholder 8"/>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endParaRPr lang="en-IN"/>
          </a:p>
        </p:txBody>
      </p:sp>
      <p:sp>
        <p:nvSpPr>
          <p:cNvPr id="1048670" name="Date Placeholder 2"/>
          <p:cNvSpPr>
            <a:spLocks noGrp="1"/>
          </p:cNvSpPr>
          <p:nvPr>
            <p:ph type="dt" sz="half" idx="10"/>
          </p:nvPr>
        </p:nvSpPr>
        <p:spPr/>
        <p:txBody>
          <a:bodyPr/>
          <a:lstStyle/>
          <a:p>
            <a:fld id="{DAA3F989-27EF-4F14-BE10-A80D26200A09}" type="datetimeFigureOut">
              <a:rPr lang="en-IN" smtClean="0"/>
              <a:t>06-05-2024</a:t>
            </a:fld>
            <a:endParaRPr lang="en-IN"/>
          </a:p>
        </p:txBody>
      </p:sp>
      <p:sp>
        <p:nvSpPr>
          <p:cNvPr id="1048671" name="Footer Placeholder 3"/>
          <p:cNvSpPr>
            <a:spLocks noGrp="1"/>
          </p:cNvSpPr>
          <p:nvPr>
            <p:ph type="ftr" sz="quarter" idx="11"/>
          </p:nvPr>
        </p:nvSpPr>
        <p:spPr/>
        <p:txBody>
          <a:bodyPr/>
          <a:lstStyle/>
          <a:p>
            <a:endParaRPr lang="en-IN"/>
          </a:p>
        </p:txBody>
      </p:sp>
      <p:sp>
        <p:nvSpPr>
          <p:cNvPr id="1048672" name="Slide Number Placeholder 4"/>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6" name="Date Placeholder 1"/>
          <p:cNvSpPr>
            <a:spLocks noGrp="1"/>
          </p:cNvSpPr>
          <p:nvPr>
            <p:ph type="dt" sz="half" idx="10"/>
          </p:nvPr>
        </p:nvSpPr>
        <p:spPr/>
        <p:txBody>
          <a:bodyPr/>
          <a:lstStyle/>
          <a:p>
            <a:fld id="{DAA3F989-27EF-4F14-BE10-A80D26200A09}" type="datetimeFigureOut">
              <a:rPr lang="en-IN" smtClean="0"/>
              <a:t>06-05-2024</a:t>
            </a:fld>
            <a:endParaRPr lang="en-IN"/>
          </a:p>
        </p:txBody>
      </p:sp>
      <p:sp>
        <p:nvSpPr>
          <p:cNvPr id="1048717" name="Footer Placeholder 2"/>
          <p:cNvSpPr>
            <a:spLocks noGrp="1"/>
          </p:cNvSpPr>
          <p:nvPr>
            <p:ph type="ftr" sz="quarter" idx="11"/>
          </p:nvPr>
        </p:nvSpPr>
        <p:spPr/>
        <p:txBody>
          <a:bodyPr/>
          <a:lstStyle/>
          <a:p>
            <a:endParaRPr lang="en-IN"/>
          </a:p>
        </p:txBody>
      </p:sp>
      <p:sp>
        <p:nvSpPr>
          <p:cNvPr id="1048718" name="Slide Number Placeholder 3"/>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2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2" name="Date Placeholder 4"/>
          <p:cNvSpPr>
            <a:spLocks noGrp="1"/>
          </p:cNvSpPr>
          <p:nvPr>
            <p:ph type="dt" sz="half" idx="10"/>
          </p:nvPr>
        </p:nvSpPr>
        <p:spPr/>
        <p:txBody>
          <a:bodyPr/>
          <a:lstStyle/>
          <a:p>
            <a:fld id="{DAA3F989-27EF-4F14-BE10-A80D26200A09}" type="datetimeFigureOut">
              <a:rPr lang="en-IN" smtClean="0"/>
              <a:t>06-05-2024</a:t>
            </a:fld>
            <a:endParaRPr lang="en-IN"/>
          </a:p>
        </p:txBody>
      </p:sp>
      <p:sp>
        <p:nvSpPr>
          <p:cNvPr id="1048723" name="Footer Placeholder 5"/>
          <p:cNvSpPr>
            <a:spLocks noGrp="1"/>
          </p:cNvSpPr>
          <p:nvPr>
            <p:ph type="ftr" sz="quarter" idx="11"/>
          </p:nvPr>
        </p:nvSpPr>
        <p:spPr/>
        <p:txBody>
          <a:bodyPr/>
          <a:lstStyle/>
          <a:p>
            <a:endParaRPr lang="en-IN"/>
          </a:p>
        </p:txBody>
      </p:sp>
      <p:sp>
        <p:nvSpPr>
          <p:cNvPr id="1048724" name="Slide Number Placeholder 6"/>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8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9" name="Date Placeholder 4"/>
          <p:cNvSpPr>
            <a:spLocks noGrp="1"/>
          </p:cNvSpPr>
          <p:nvPr>
            <p:ph type="dt" sz="half" idx="10"/>
          </p:nvPr>
        </p:nvSpPr>
        <p:spPr/>
        <p:txBody>
          <a:bodyPr/>
          <a:lstStyle/>
          <a:p>
            <a:fld id="{DAA3F989-27EF-4F14-BE10-A80D26200A09}" type="datetimeFigureOut">
              <a:rPr lang="en-IN" smtClean="0"/>
              <a:t>06-05-2024</a:t>
            </a:fld>
            <a:endParaRPr lang="en-IN"/>
          </a:p>
        </p:txBody>
      </p:sp>
      <p:sp>
        <p:nvSpPr>
          <p:cNvPr id="1048690" name="Footer Placeholder 5"/>
          <p:cNvSpPr>
            <a:spLocks noGrp="1"/>
          </p:cNvSpPr>
          <p:nvPr>
            <p:ph type="ftr" sz="quarter" idx="11"/>
          </p:nvPr>
        </p:nvSpPr>
        <p:spPr/>
        <p:txBody>
          <a:bodyPr/>
          <a:lstStyle/>
          <a:p>
            <a:endParaRPr lang="en-IN"/>
          </a:p>
        </p:txBody>
      </p:sp>
      <p:sp>
        <p:nvSpPr>
          <p:cNvPr id="1048691" name="Slide Number Placeholder 6"/>
          <p:cNvSpPr>
            <a:spLocks noGrp="1"/>
          </p:cNvSpPr>
          <p:nvPr>
            <p:ph type="sldNum" sz="quarter" idx="12"/>
          </p:nvPr>
        </p:nvSpPr>
        <p:spPr/>
        <p:txBody>
          <a:bodyPr/>
          <a:lstStyle/>
          <a:p>
            <a:fld id="{2C1B9167-681A-4B0D-A514-983203773C0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3F989-27EF-4F14-BE10-A80D26200A09}" type="datetimeFigureOut">
              <a:rPr lang="en-IN" smtClean="0"/>
              <a:t>06-05-2024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B9167-681A-4B0D-A514-983203773C0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pythontkinter#:~:text=Python%20provides%20the%20standard%20library,interface%20for%20desktop%20based%20applications.&amp;text=Developing%20desktop%20based%20applications%20with,import%20the%20Tkinter%20module" TargetMode="External"/><Relationship Id="rId2" Type="http://schemas.openxmlformats.org/officeDocument/2006/relationships/hyperlink" Target="https://pythongeeks.org/python-library-management-system-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0021">
            <a:alpha val="93000"/>
          </a:srgbClr>
        </a:solidFill>
        <a:effectLst/>
      </p:bgPr>
    </p:bg>
    <p:spTree>
      <p:nvGrpSpPr>
        <p:cNvPr id="1" name=""/>
        <p:cNvGrpSpPr/>
        <p:nvPr/>
      </p:nvGrpSpPr>
      <p:grpSpPr>
        <a:xfrm>
          <a:off x="0" y="0"/>
          <a:ext cx="0" cy="0"/>
          <a:chOff x="0" y="0"/>
          <a:chExt cx="0" cy="0"/>
        </a:xfrm>
      </p:grpSpPr>
      <p:sp>
        <p:nvSpPr>
          <p:cNvPr id="1048586" name="Rectangle 3"/>
          <p:cNvSpPr/>
          <p:nvPr/>
        </p:nvSpPr>
        <p:spPr>
          <a:xfrm>
            <a:off x="0" y="-9834"/>
            <a:ext cx="12192000" cy="5789669"/>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9E003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7" name="Rectangle 3"/>
          <p:cNvSpPr/>
          <p:nvPr/>
        </p:nvSpPr>
        <p:spPr>
          <a:xfrm>
            <a:off x="-2" y="38561"/>
            <a:ext cx="9829118" cy="5381192"/>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CC004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8" name="Rectangle 3"/>
          <p:cNvSpPr/>
          <p:nvPr/>
        </p:nvSpPr>
        <p:spPr>
          <a:xfrm>
            <a:off x="-4" y="38560"/>
            <a:ext cx="8141111" cy="4886632"/>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A005F"/>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3"/>
          <p:cNvSpPr/>
          <p:nvPr/>
        </p:nvSpPr>
        <p:spPr>
          <a:xfrm>
            <a:off x="-3" y="12823"/>
            <a:ext cx="6656438" cy="453267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2F7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3"/>
          <p:cNvSpPr/>
          <p:nvPr/>
        </p:nvSpPr>
        <p:spPr>
          <a:xfrm>
            <a:off x="-1" y="-9833"/>
            <a:ext cx="5279924" cy="4198376"/>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619D"/>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Rectangle 3"/>
          <p:cNvSpPr/>
          <p:nvPr/>
        </p:nvSpPr>
        <p:spPr>
          <a:xfrm>
            <a:off x="0" y="1"/>
            <a:ext cx="4593021" cy="2554014"/>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93B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2" name="Rectangle 3"/>
          <p:cNvSpPr/>
          <p:nvPr/>
        </p:nvSpPr>
        <p:spPr>
          <a:xfrm>
            <a:off x="0" y="-9835"/>
            <a:ext cx="2762865" cy="349045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C5DB"/>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3" name="Title 12"/>
          <p:cNvSpPr>
            <a:spLocks noGrp="1"/>
          </p:cNvSpPr>
          <p:nvPr>
            <p:ph type="ctrTitle"/>
          </p:nvPr>
        </p:nvSpPr>
        <p:spPr>
          <a:xfrm>
            <a:off x="1524000" y="2268454"/>
            <a:ext cx="9936480" cy="1260557"/>
          </a:xfrm>
          <a:effectLst>
            <a:softEdge rad="88900"/>
          </a:effectLst>
        </p:spPr>
        <p:txBody>
          <a:bodyPr>
            <a:normAutofit fontScale="90000"/>
          </a:bodyPr>
          <a:lstStyle/>
          <a:p>
            <a:r>
              <a:rPr lang="en-US" sz="5400" b="1" u="sng" dirty="0">
                <a:solidFill>
                  <a:schemeClr val="bg1"/>
                </a:solidFill>
              </a:rPr>
              <a:t>Book </a:t>
            </a:r>
            <a:r>
              <a:rPr lang="en-US" sz="5400" b="1" u="sng" dirty="0" err="1">
                <a:solidFill>
                  <a:schemeClr val="bg1"/>
                </a:solidFill>
              </a:rPr>
              <a:t>Managment</a:t>
            </a:r>
            <a:r>
              <a:rPr lang="en-US" sz="5400" b="1" u="sng" dirty="0">
                <a:solidFill>
                  <a:schemeClr val="bg1"/>
                </a:solidFill>
              </a:rPr>
              <a:t> System</a:t>
            </a:r>
            <a:br>
              <a:rPr lang="en-US" sz="5400" b="1" u="sng" dirty="0">
                <a:solidFill>
                  <a:schemeClr val="bg1"/>
                </a:solidFill>
              </a:rPr>
            </a:br>
            <a:endParaRPr lang="en-IN" sz="5400" b="1" u="sng" dirty="0">
              <a:solidFill>
                <a:schemeClr val="bg1"/>
              </a:solidFill>
              <a:latin typeface="Arial Rounded MT Bold" panose="020F0704030504030204" pitchFamily="34" charset="0"/>
            </a:endParaRPr>
          </a:p>
        </p:txBody>
      </p:sp>
      <p:sp>
        <p:nvSpPr>
          <p:cNvPr id="1048594" name="Subtitle 13"/>
          <p:cNvSpPr>
            <a:spLocks noGrp="1"/>
          </p:cNvSpPr>
          <p:nvPr>
            <p:ph type="subTitle" idx="1"/>
          </p:nvPr>
        </p:nvSpPr>
        <p:spPr>
          <a:xfrm>
            <a:off x="342557" y="4882628"/>
            <a:ext cx="9144000" cy="1655762"/>
          </a:xfrm>
          <a:effectLst>
            <a:softEdge rad="88900"/>
          </a:effectLst>
        </p:spPr>
        <p:txBody>
          <a:bodyPr>
            <a:normAutofit/>
          </a:bodyPr>
          <a:lstStyle/>
          <a:p>
            <a:pPr algn="l"/>
            <a:r>
              <a:rPr lang="en-US" sz="1800" dirty="0">
                <a:solidFill>
                  <a:schemeClr val="bg1"/>
                </a:solidFill>
              </a:rPr>
              <a:t>By</a:t>
            </a:r>
          </a:p>
          <a:p>
            <a:pPr algn="l"/>
            <a:r>
              <a:rPr lang="en-US" sz="1800" b="1" dirty="0">
                <a:solidFill>
                  <a:schemeClr val="bg1"/>
                </a:solidFill>
              </a:rPr>
              <a:t>Name: Rahul </a:t>
            </a:r>
            <a:r>
              <a:rPr lang="en-US" sz="1800" b="1" dirty="0" err="1">
                <a:solidFill>
                  <a:schemeClr val="bg1"/>
                </a:solidFill>
              </a:rPr>
              <a:t>Sarde</a:t>
            </a:r>
            <a:endParaRPr lang="en-US" sz="1800" b="1" dirty="0">
              <a:solidFill>
                <a:schemeClr val="bg1"/>
              </a:solidFill>
            </a:endParaRPr>
          </a:p>
          <a:p>
            <a:pPr algn="l"/>
            <a:r>
              <a:rPr lang="en-US" sz="1800" b="1" dirty="0">
                <a:solidFill>
                  <a:schemeClr val="bg1"/>
                </a:solidFill>
              </a:rPr>
              <a:t>Roll No: 78</a:t>
            </a:r>
          </a:p>
          <a:p>
            <a:pPr algn="l"/>
            <a:r>
              <a:rPr lang="en-US" sz="1800" b="1" dirty="0">
                <a:solidFill>
                  <a:schemeClr val="bg1"/>
                </a:solidFill>
              </a:rPr>
              <a:t>Comp(B)</a:t>
            </a:r>
          </a:p>
          <a:p>
            <a:pPr marL="457200" indent="-457200" algn="l">
              <a:buFont typeface="+mj-lt"/>
              <a:buAutoNum type="arabicPeriod"/>
            </a:pPr>
            <a:endParaRPr lang="en-US" b="1" dirty="0">
              <a:solidFill>
                <a:schemeClr val="bg1"/>
              </a:solidFill>
            </a:endParaRPr>
          </a:p>
          <a:p>
            <a:pPr marL="457200" indent="-457200" algn="l">
              <a:buFont typeface="+mj-lt"/>
              <a:buAutoNum type="arabicPeriod"/>
            </a:pPr>
            <a:endParaRPr lang="en-US" b="1" dirty="0">
              <a:solidFill>
                <a:schemeClr val="bg1"/>
              </a:solidFill>
            </a:endParaRPr>
          </a:p>
        </p:txBody>
      </p:sp>
      <p:sp>
        <p:nvSpPr>
          <p:cNvPr id="1048595" name="TextBox 14"/>
          <p:cNvSpPr txBox="1"/>
          <p:nvPr/>
        </p:nvSpPr>
        <p:spPr>
          <a:xfrm>
            <a:off x="8141107" y="5303749"/>
            <a:ext cx="3476730" cy="891540"/>
          </a:xfrm>
          <a:prstGeom prst="rect">
            <a:avLst/>
          </a:prstGeom>
          <a:noFill/>
        </p:spPr>
        <p:txBody>
          <a:bodyPr wrap="square" rtlCol="0">
            <a:spAutoFit/>
          </a:bodyPr>
          <a:lstStyle/>
          <a:p>
            <a:r>
              <a:rPr lang="en-IN" dirty="0">
                <a:solidFill>
                  <a:schemeClr val="bg1"/>
                </a:solidFill>
                <a:latin typeface="Arial Rounded MT Bold" panose="020F0704030504030204" pitchFamily="34" charset="0"/>
              </a:rPr>
              <a:t>Guided by</a:t>
            </a:r>
          </a:p>
          <a:p>
            <a:endParaRPr lang="en-IN" dirty="0">
              <a:solidFill>
                <a:schemeClr val="bg1"/>
              </a:solidFill>
              <a:latin typeface="Arial Rounded MT Bold" panose="020F0704030504030204" pitchFamily="34" charset="0"/>
            </a:endParaRPr>
          </a:p>
          <a:p>
            <a:r>
              <a:rPr lang="en-US" dirty="0">
                <a:solidFill>
                  <a:schemeClr val="bg1"/>
                </a:solidFill>
                <a:latin typeface="Arial Rounded MT Bold" panose="020F0704030504030204" pitchFamily="34" charset="0"/>
              </a:rPr>
              <a:t>Prof. Srikant Dhamdhere</a:t>
            </a:r>
            <a:endParaRPr lang="zh-CN" altLang="en-US" dirty="0"/>
          </a:p>
        </p:txBody>
      </p:sp>
      <p:pic>
        <p:nvPicPr>
          <p:cNvPr id="2" name="Picture 1">
            <a:extLst>
              <a:ext uri="{FF2B5EF4-FFF2-40B4-BE49-F238E27FC236}">
                <a16:creationId xmlns:a16="http://schemas.microsoft.com/office/drawing/2014/main" id="{2598457A-9A7D-228B-2A80-CF7066B6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8" y="494662"/>
            <a:ext cx="2110194" cy="1404238"/>
          </a:xfrm>
          <a:prstGeom prst="rect">
            <a:avLst/>
          </a:prstGeom>
        </p:spPr>
      </p:pic>
      <p:sp>
        <p:nvSpPr>
          <p:cNvPr id="3" name="Title 1">
            <a:extLst>
              <a:ext uri="{FF2B5EF4-FFF2-40B4-BE49-F238E27FC236}">
                <a16:creationId xmlns:a16="http://schemas.microsoft.com/office/drawing/2014/main" id="{481F5FB6-C5FA-8A0D-5236-B7FA9E6330BD}"/>
              </a:ext>
            </a:extLst>
          </p:cNvPr>
          <p:cNvSpPr txBox="1">
            <a:spLocks/>
          </p:cNvSpPr>
          <p:nvPr/>
        </p:nvSpPr>
        <p:spPr>
          <a:xfrm>
            <a:off x="3727506" y="544168"/>
            <a:ext cx="6026709" cy="1404238"/>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100" b="1" dirty="0" err="1">
                <a:solidFill>
                  <a:schemeClr val="bg1"/>
                </a:solidFill>
                <a:latin typeface="Arial Narrow" panose="020B0606020202030204" pitchFamily="34" charset="0"/>
              </a:rPr>
              <a:t>Parvtibai</a:t>
            </a:r>
            <a:r>
              <a:rPr lang="en-US" sz="3100" b="1" dirty="0">
                <a:solidFill>
                  <a:schemeClr val="bg1"/>
                </a:solidFill>
                <a:latin typeface="Arial Narrow" panose="020B0606020202030204" pitchFamily="34" charset="0"/>
              </a:rPr>
              <a:t> </a:t>
            </a:r>
            <a:r>
              <a:rPr lang="en-US" sz="3100" b="1" dirty="0" err="1">
                <a:solidFill>
                  <a:schemeClr val="bg1"/>
                </a:solidFill>
                <a:latin typeface="Arial Narrow" panose="020B0606020202030204" pitchFamily="34" charset="0"/>
              </a:rPr>
              <a:t>Genba</a:t>
            </a:r>
            <a:r>
              <a:rPr lang="en-US" sz="3100" b="1" dirty="0">
                <a:solidFill>
                  <a:schemeClr val="bg1"/>
                </a:solidFill>
                <a:latin typeface="Arial Narrow" panose="020B0606020202030204" pitchFamily="34" charset="0"/>
              </a:rPr>
              <a:t> </a:t>
            </a:r>
            <a:r>
              <a:rPr lang="en-US" sz="3100" b="1" dirty="0" err="1">
                <a:solidFill>
                  <a:schemeClr val="bg1"/>
                </a:solidFill>
                <a:latin typeface="Arial Narrow" panose="020B0606020202030204" pitchFamily="34" charset="0"/>
              </a:rPr>
              <a:t>Moze</a:t>
            </a:r>
            <a:r>
              <a:rPr lang="en-US" sz="3100" b="1" dirty="0">
                <a:solidFill>
                  <a:schemeClr val="bg1"/>
                </a:solidFill>
                <a:latin typeface="Arial Narrow" panose="020B0606020202030204" pitchFamily="34" charset="0"/>
              </a:rPr>
              <a:t> College of Engineering </a:t>
            </a:r>
            <a:r>
              <a:rPr lang="en-US" sz="3100" b="1" dirty="0" err="1">
                <a:solidFill>
                  <a:schemeClr val="bg1"/>
                </a:solidFill>
                <a:latin typeface="Arial Narrow" panose="020B0606020202030204" pitchFamily="34" charset="0"/>
              </a:rPr>
              <a:t>Wagholi</a:t>
            </a:r>
            <a:r>
              <a:rPr lang="en-US" sz="3100" b="1" dirty="0">
                <a:solidFill>
                  <a:schemeClr val="bg1"/>
                </a:solidFill>
                <a:latin typeface="Arial Narrow" panose="020B0606020202030204" pitchFamily="34" charset="0"/>
              </a:rPr>
              <a:t>, Pune</a:t>
            </a:r>
            <a:r>
              <a:rPr lang="en-US" sz="3100" b="1" dirty="0">
                <a:solidFill>
                  <a:schemeClr val="bg1"/>
                </a:solidFill>
                <a:latin typeface="Agency FB" panose="020B0503020202020204" pitchFamily="34" charset="0"/>
              </a:rPr>
              <a:t>.	</a:t>
            </a:r>
            <a:r>
              <a:rPr lang="en-US"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50021">
            <a:alpha val="94000"/>
          </a:srgbClr>
        </a:solidFill>
        <a:effectLst/>
      </p:bgPr>
    </p:bg>
    <p:spTree>
      <p:nvGrpSpPr>
        <p:cNvPr id="1" name=""/>
        <p:cNvGrpSpPr/>
        <p:nvPr/>
      </p:nvGrpSpPr>
      <p:grpSpPr>
        <a:xfrm>
          <a:off x="0" y="0"/>
          <a:ext cx="0" cy="0"/>
          <a:chOff x="0" y="0"/>
          <a:chExt cx="0" cy="0"/>
        </a:xfrm>
      </p:grpSpPr>
      <p:sp>
        <p:nvSpPr>
          <p:cNvPr id="1048673" name="Rectangle 3"/>
          <p:cNvSpPr/>
          <p:nvPr/>
        </p:nvSpPr>
        <p:spPr>
          <a:xfrm>
            <a:off x="0" y="-9834"/>
            <a:ext cx="12192000" cy="5789669"/>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9E003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4" name="Rectangle 3"/>
          <p:cNvSpPr/>
          <p:nvPr/>
        </p:nvSpPr>
        <p:spPr>
          <a:xfrm>
            <a:off x="-2" y="38561"/>
            <a:ext cx="9733935" cy="5329083"/>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CC004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5" name="Rectangle 3"/>
          <p:cNvSpPr/>
          <p:nvPr/>
        </p:nvSpPr>
        <p:spPr>
          <a:xfrm>
            <a:off x="-1" y="0"/>
            <a:ext cx="8141111" cy="4886632"/>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A005F"/>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6" name="Rectangle 3"/>
          <p:cNvSpPr/>
          <p:nvPr/>
        </p:nvSpPr>
        <p:spPr>
          <a:xfrm>
            <a:off x="-3" y="38560"/>
            <a:ext cx="6656438" cy="453267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2F7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7" name="Rectangle 3"/>
          <p:cNvSpPr/>
          <p:nvPr/>
        </p:nvSpPr>
        <p:spPr>
          <a:xfrm>
            <a:off x="-1" y="-9833"/>
            <a:ext cx="5279924" cy="4198376"/>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619D"/>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8" name="Rectangle 3"/>
          <p:cNvSpPr/>
          <p:nvPr/>
        </p:nvSpPr>
        <p:spPr>
          <a:xfrm>
            <a:off x="0" y="0"/>
            <a:ext cx="3913239" cy="3854245"/>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93B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9" name="Rectangle 3"/>
          <p:cNvSpPr/>
          <p:nvPr/>
        </p:nvSpPr>
        <p:spPr>
          <a:xfrm>
            <a:off x="0" y="-9835"/>
            <a:ext cx="2762865" cy="349045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C5DB"/>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80" name="Title 1"/>
          <p:cNvSpPr>
            <a:spLocks noGrp="1"/>
          </p:cNvSpPr>
          <p:nvPr>
            <p:ph type="title"/>
          </p:nvPr>
        </p:nvSpPr>
        <p:spPr>
          <a:xfrm>
            <a:off x="990600" y="2766218"/>
            <a:ext cx="10515600" cy="1325563"/>
          </a:xfrm>
        </p:spPr>
        <p:txBody>
          <a:bodyPr>
            <a:normAutofit/>
          </a:bodyPr>
          <a:lstStyle/>
          <a:p>
            <a:pPr algn="ctr"/>
            <a:r>
              <a:rPr lang="en-IN" sz="6600" b="1" dirty="0">
                <a:solidFill>
                  <a:schemeClr val="bg1"/>
                </a:solidFill>
                <a:latin typeface="Arial Rounded MT Bold" panose="020F070403050403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0021">
            <a:alpha val="94000"/>
          </a:srgbClr>
        </a:solidFill>
        <a:effectLst/>
      </p:bgPr>
    </p:bg>
    <p:spTree>
      <p:nvGrpSpPr>
        <p:cNvPr id="1" name=""/>
        <p:cNvGrpSpPr/>
        <p:nvPr/>
      </p:nvGrpSpPr>
      <p:grpSpPr>
        <a:xfrm>
          <a:off x="0" y="0"/>
          <a:ext cx="0" cy="0"/>
          <a:chOff x="0" y="0"/>
          <a:chExt cx="0" cy="0"/>
        </a:xfrm>
      </p:grpSpPr>
      <p:sp>
        <p:nvSpPr>
          <p:cNvPr id="1048601" name="Rectangle 3"/>
          <p:cNvSpPr/>
          <p:nvPr/>
        </p:nvSpPr>
        <p:spPr>
          <a:xfrm>
            <a:off x="0" y="-9834"/>
            <a:ext cx="12192000" cy="5789669"/>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9E003C"/>
          </a:solidFill>
          <a:ln>
            <a:noFill/>
          </a:ln>
          <a:effectLst>
            <a:outerShdw blurRad="901700" dist="139700" dir="21540000" sx="101000" sy="101000" algn="tl" rotWithShape="0">
              <a:prstClr val="black"/>
            </a:outerShdw>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2" name="Rectangle 3"/>
          <p:cNvSpPr/>
          <p:nvPr/>
        </p:nvSpPr>
        <p:spPr>
          <a:xfrm>
            <a:off x="-2" y="38561"/>
            <a:ext cx="9733935" cy="5329083"/>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CC004E"/>
          </a:solidFill>
          <a:ln>
            <a:noFill/>
          </a:ln>
          <a:effectLst>
            <a:outerShdw blurRad="901700" dist="139700" dir="21540000" sx="101000" sy="101000" algn="tl" rotWithShape="0">
              <a:prstClr val="black"/>
            </a:outerShdw>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Rectangle 3"/>
          <p:cNvSpPr/>
          <p:nvPr/>
        </p:nvSpPr>
        <p:spPr>
          <a:xfrm>
            <a:off x="-1" y="0"/>
            <a:ext cx="8141111" cy="4886632"/>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A005F"/>
          </a:solidFill>
          <a:ln>
            <a:noFill/>
          </a:ln>
          <a:effectLst>
            <a:outerShdw blurRad="901700" dist="139700" dir="21540000" sx="101000" sy="101000" algn="tl" rotWithShape="0">
              <a:prstClr val="black"/>
            </a:outerShdw>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4" name="Rectangle 3"/>
          <p:cNvSpPr/>
          <p:nvPr/>
        </p:nvSpPr>
        <p:spPr>
          <a:xfrm>
            <a:off x="0" y="38560"/>
            <a:ext cx="6656438" cy="453267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2F7E"/>
          </a:solidFill>
          <a:ln>
            <a:noFill/>
          </a:ln>
          <a:effectLst>
            <a:outerShdw blurRad="901700" dist="139700" dir="21540000" sx="101000" sy="101000" algn="tl" rotWithShape="0">
              <a:prstClr val="black"/>
            </a:outerShdw>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5" name="Rectangle 3"/>
          <p:cNvSpPr/>
          <p:nvPr/>
        </p:nvSpPr>
        <p:spPr>
          <a:xfrm>
            <a:off x="-1" y="-9833"/>
            <a:ext cx="5279924" cy="4198376"/>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619D"/>
          </a:solidFill>
          <a:ln>
            <a:noFill/>
          </a:ln>
          <a:effectLst>
            <a:outerShdw blurRad="901700" dist="139700" dir="21540000" sx="101000" sy="101000" algn="tl" rotWithShape="0">
              <a:prstClr val="black"/>
            </a:outerShdw>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6" name="Rectangle 3"/>
          <p:cNvSpPr/>
          <p:nvPr/>
        </p:nvSpPr>
        <p:spPr>
          <a:xfrm>
            <a:off x="0" y="0"/>
            <a:ext cx="3913239" cy="3854245"/>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93BC"/>
          </a:solidFill>
          <a:ln>
            <a:noFill/>
          </a:ln>
          <a:effectLst>
            <a:outerShdw blurRad="901700" dist="139700" dir="21540000" sx="101000" sy="101000" algn="tl" rotWithShape="0">
              <a:prstClr val="black"/>
            </a:outerShdw>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7" name="Rectangle 3"/>
          <p:cNvSpPr/>
          <p:nvPr/>
        </p:nvSpPr>
        <p:spPr>
          <a:xfrm>
            <a:off x="0" y="-9835"/>
            <a:ext cx="2762865" cy="349045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C5DB"/>
          </a:solidFill>
          <a:ln>
            <a:noFill/>
          </a:ln>
          <a:effectLst>
            <a:outerShdw blurRad="901700" dist="139700" dir="21540000" sx="101000" sy="101000" algn="tl" rotWithShape="0">
              <a:prstClr val="black"/>
            </a:outerShdw>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8" name="Title 10"/>
          <p:cNvSpPr>
            <a:spLocks noGrp="1"/>
          </p:cNvSpPr>
          <p:nvPr>
            <p:ph type="title"/>
          </p:nvPr>
        </p:nvSpPr>
        <p:spPr/>
        <p:txBody>
          <a:bodyPr/>
          <a:lstStyle/>
          <a:p>
            <a:r>
              <a:rPr lang="en-US" b="1" dirty="0">
                <a:solidFill>
                  <a:schemeClr val="bg1"/>
                </a:solidFill>
                <a:latin typeface="Arial Rounded MT Bold" panose="020F0704030504030204" pitchFamily="34" charset="0"/>
              </a:rPr>
              <a:t>INTRODUCTION</a:t>
            </a:r>
            <a:endParaRPr lang="en-IN" b="1" dirty="0">
              <a:solidFill>
                <a:schemeClr val="bg1"/>
              </a:solidFill>
              <a:latin typeface="Arial Rounded MT Bold" panose="020F0704030504030204" pitchFamily="34" charset="0"/>
            </a:endParaRPr>
          </a:p>
        </p:txBody>
      </p:sp>
      <p:sp>
        <p:nvSpPr>
          <p:cNvPr id="1048609" name="Content Placeholder 11"/>
          <p:cNvSpPr>
            <a:spLocks noGrp="1"/>
          </p:cNvSpPr>
          <p:nvPr>
            <p:ph idx="1"/>
          </p:nvPr>
        </p:nvSpPr>
        <p:spPr>
          <a:xfrm>
            <a:off x="1243778" y="1688409"/>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digital age, where information is abundant and accessibility is key, libraries play a pivotal role as gateways to knowledge and learning. However, managing the vast array of resources, memberships, and services within a library can be a daunting task without proper organization and automation. This is where a Library Management System (LMS) steps in.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Library Management System is a comprehensive software solution designed to streamline and automate the various functions and processes involved in running a library efficiently. From cataloging and circulation to user management and analytics, an LMS offers a centralized platform to manage all aspects of library operations seamlessly.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the rapid advancement of technology and changing user expectations, libraries are increasingly turning to LMS solutions to modernize their operations, enhance user</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0434"/>
        </a:solidFill>
        <a:effectLst/>
      </p:bgPr>
    </p:bg>
    <p:spTree>
      <p:nvGrpSpPr>
        <p:cNvPr id="1" name=""/>
        <p:cNvGrpSpPr/>
        <p:nvPr/>
      </p:nvGrpSpPr>
      <p:grpSpPr>
        <a:xfrm>
          <a:off x="0" y="0"/>
          <a:ext cx="0" cy="0"/>
          <a:chOff x="0" y="0"/>
          <a:chExt cx="0" cy="0"/>
        </a:xfrm>
      </p:grpSpPr>
      <p:sp>
        <p:nvSpPr>
          <p:cNvPr id="1048610" name="Rectangle 1"/>
          <p:cNvSpPr/>
          <p:nvPr/>
        </p:nvSpPr>
        <p:spPr>
          <a:xfrm>
            <a:off x="0" y="3129280"/>
            <a:ext cx="12425680" cy="3748384"/>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A50021"/>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1" name="Rectangle 1"/>
          <p:cNvSpPr/>
          <p:nvPr/>
        </p:nvSpPr>
        <p:spPr>
          <a:xfrm>
            <a:off x="0" y="4044665"/>
            <a:ext cx="12425680" cy="2832999"/>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CC0434"/>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2" name="Rectangle 1"/>
          <p:cNvSpPr/>
          <p:nvPr/>
        </p:nvSpPr>
        <p:spPr>
          <a:xfrm>
            <a:off x="0" y="4814567"/>
            <a:ext cx="12425680" cy="2063097"/>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FA005F"/>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3" name="Rectangle 1"/>
          <p:cNvSpPr/>
          <p:nvPr/>
        </p:nvSpPr>
        <p:spPr>
          <a:xfrm>
            <a:off x="0" y="5644618"/>
            <a:ext cx="12425680" cy="1233046"/>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FF619D"/>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4" name="Title 5"/>
          <p:cNvSpPr>
            <a:spLocks noGrp="1"/>
          </p:cNvSpPr>
          <p:nvPr>
            <p:ph type="title"/>
          </p:nvPr>
        </p:nvSpPr>
        <p:spPr/>
        <p:txBody>
          <a:bodyPr/>
          <a:lstStyle/>
          <a:p>
            <a:r>
              <a:rPr lang="en-US" b="1" dirty="0">
                <a:solidFill>
                  <a:schemeClr val="bg1"/>
                </a:solidFill>
                <a:latin typeface="Arial Rounded MT Bold" panose="020F0704030504030204" pitchFamily="34" charset="0"/>
                <a:sym typeface="+mn-ea"/>
              </a:rPr>
              <a:t>Motivation</a:t>
            </a:r>
            <a:endParaRPr lang="en-IN" b="1" dirty="0">
              <a:solidFill>
                <a:schemeClr val="bg1"/>
              </a:solidFill>
              <a:latin typeface="Arial Rounded MT Bold" panose="020F0704030504030204" pitchFamily="34" charset="0"/>
            </a:endParaRPr>
          </a:p>
        </p:txBody>
      </p:sp>
      <p:sp>
        <p:nvSpPr>
          <p:cNvPr id="1048615" name="Content Placeholder 6"/>
          <p:cNvSpPr>
            <a:spLocks noGrp="1"/>
          </p:cNvSpPr>
          <p:nvPr>
            <p:ph idx="1"/>
          </p:nvPr>
        </p:nvSpPr>
        <p:spPr>
          <a:xfrm>
            <a:off x="1151965" y="1868996"/>
            <a:ext cx="10515600" cy="4351338"/>
          </a:xfrm>
        </p:spPr>
        <p:txBody>
          <a:bodyPr/>
          <a:lstStyle/>
          <a:p>
            <a:pPr marL="342900" indent="-342900">
              <a:buAutoNum type="arabicPeriod"/>
            </a:pPr>
            <a:r>
              <a:rPr lang="en-US" sz="2000" b="1" dirty="0">
                <a:solidFill>
                  <a:schemeClr val="tx1"/>
                </a:solidFill>
                <a:latin typeface="Times New Roman" panose="02020603050405020304" pitchFamily="18" charset="0"/>
                <a:cs typeface="Times New Roman" panose="02020603050405020304" pitchFamily="18" charset="0"/>
              </a:rPr>
              <a:t>Efficiency Improvement:</a:t>
            </a:r>
            <a:r>
              <a:rPr lang="en-US" sz="2000" dirty="0">
                <a:solidFill>
                  <a:schemeClr val="tx1"/>
                </a:solidFill>
                <a:latin typeface="Times New Roman" panose="02020603050405020304" pitchFamily="18" charset="0"/>
                <a:cs typeface="Times New Roman" panose="02020603050405020304" pitchFamily="18" charset="0"/>
              </a:rPr>
              <a:t> Traditional manual methods of managing library operations can be time-consuming and prone to errors. An automated LMS streamlines processes such as cataloging, circulation, and inventory management, thereby saving time and effort for library staff.</a:t>
            </a:r>
          </a:p>
          <a:p>
            <a:pPr marL="342900" indent="-342900">
              <a:buAutoNum type="arabicPeriod"/>
            </a:pPr>
            <a:endParaRPr lang="en-US" sz="20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US" sz="2000" b="1" dirty="0">
                <a:solidFill>
                  <a:schemeClr val="tx1"/>
                </a:solidFill>
                <a:latin typeface="Times New Roman" panose="02020603050405020304" pitchFamily="18" charset="0"/>
                <a:cs typeface="Times New Roman" panose="02020603050405020304" pitchFamily="18" charset="0"/>
              </a:rPr>
              <a:t>Enhanced User Experience: </a:t>
            </a:r>
            <a:r>
              <a:rPr lang="en-US" sz="2000" dirty="0">
                <a:solidFill>
                  <a:schemeClr val="tx1"/>
                </a:solidFill>
                <a:latin typeface="Times New Roman" panose="02020603050405020304" pitchFamily="18" charset="0"/>
                <a:cs typeface="Times New Roman" panose="02020603050405020304" pitchFamily="18" charset="0"/>
              </a:rPr>
              <a:t>Patrons expect convenient access to library resources and services. An LMS facilitates easy searching, borrowing, and returning of items, leading to a more satisfying </a:t>
            </a:r>
          </a:p>
          <a:p>
            <a:pPr indent="0">
              <a:buNone/>
            </a:pPr>
            <a:r>
              <a:rPr lang="en-US" sz="2000" dirty="0">
                <a:solidFill>
                  <a:schemeClr val="tx1"/>
                </a:solidFill>
                <a:latin typeface="Times New Roman" panose="02020603050405020304" pitchFamily="18" charset="0"/>
                <a:cs typeface="Times New Roman" panose="02020603050405020304" pitchFamily="18" charset="0"/>
              </a:rPr>
              <a:t>      experience for library users.</a:t>
            </a:r>
          </a:p>
          <a:p>
            <a:pPr indent="0">
              <a:buNone/>
            </a:pPr>
            <a:endParaRPr lang="en-US" sz="2000" dirty="0">
              <a:solidFill>
                <a:schemeClr val="tx1"/>
              </a:solidFill>
              <a:latin typeface="Times New Roman" panose="02020603050405020304" pitchFamily="18" charset="0"/>
              <a:cs typeface="Times New Roman" panose="02020603050405020304" pitchFamily="18" charset="0"/>
            </a:endParaRPr>
          </a:p>
          <a:p>
            <a:pPr indent="0">
              <a:buNone/>
            </a:pPr>
            <a:r>
              <a:rPr lang="en-US" sz="2000" b="1" dirty="0">
                <a:solidFill>
                  <a:schemeClr val="tx1"/>
                </a:solidFill>
                <a:latin typeface="Times New Roman" panose="02020603050405020304" pitchFamily="18" charset="0"/>
                <a:cs typeface="Times New Roman" panose="02020603050405020304" pitchFamily="18" charset="0"/>
              </a:rPr>
              <a:t>3.   Resource Optimization: </a:t>
            </a:r>
            <a:r>
              <a:rPr lang="en-US" sz="2000" dirty="0">
                <a:solidFill>
                  <a:schemeClr val="tx1"/>
                </a:solidFill>
                <a:latin typeface="Times New Roman" panose="02020603050405020304" pitchFamily="18" charset="0"/>
                <a:cs typeface="Times New Roman" panose="02020603050405020304" pitchFamily="18" charset="0"/>
              </a:rPr>
              <a:t>By providing insights into library usage patterns and circulation statistics,      an LMS helps librarians make informed decisions about collection development, resource allocation, and space utilization, ultimately maximizing the value of available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50021">
            <a:alpha val="94000"/>
          </a:srgbClr>
        </a:solidFill>
        <a:effectLst/>
      </p:bgPr>
    </p:bg>
    <p:spTree>
      <p:nvGrpSpPr>
        <p:cNvPr id="1" name=""/>
        <p:cNvGrpSpPr/>
        <p:nvPr/>
      </p:nvGrpSpPr>
      <p:grpSpPr>
        <a:xfrm>
          <a:off x="0" y="0"/>
          <a:ext cx="0" cy="0"/>
          <a:chOff x="0" y="0"/>
          <a:chExt cx="0" cy="0"/>
        </a:xfrm>
      </p:grpSpPr>
      <p:sp>
        <p:nvSpPr>
          <p:cNvPr id="1048616" name="Rectangle 3"/>
          <p:cNvSpPr/>
          <p:nvPr/>
        </p:nvSpPr>
        <p:spPr>
          <a:xfrm>
            <a:off x="0" y="-9834"/>
            <a:ext cx="12192000" cy="5789669"/>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9E003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7" name="Rectangle 3"/>
          <p:cNvSpPr/>
          <p:nvPr/>
        </p:nvSpPr>
        <p:spPr>
          <a:xfrm>
            <a:off x="-2" y="38561"/>
            <a:ext cx="9733935" cy="5329083"/>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CC004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8" name="Rectangle 3"/>
          <p:cNvSpPr/>
          <p:nvPr/>
        </p:nvSpPr>
        <p:spPr>
          <a:xfrm>
            <a:off x="-1" y="0"/>
            <a:ext cx="8141111" cy="4886632"/>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A005F"/>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9" name="Rectangle 3"/>
          <p:cNvSpPr/>
          <p:nvPr/>
        </p:nvSpPr>
        <p:spPr>
          <a:xfrm>
            <a:off x="1" y="0"/>
            <a:ext cx="6656438" cy="453267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2F7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0" name="Rectangle 3"/>
          <p:cNvSpPr/>
          <p:nvPr/>
        </p:nvSpPr>
        <p:spPr>
          <a:xfrm>
            <a:off x="-1" y="-9833"/>
            <a:ext cx="5279924" cy="4198376"/>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619D"/>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1" name="Rectangle 3"/>
          <p:cNvSpPr/>
          <p:nvPr/>
        </p:nvSpPr>
        <p:spPr>
          <a:xfrm>
            <a:off x="0" y="0"/>
            <a:ext cx="3913239" cy="3854245"/>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93B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2" name="Rectangle 3"/>
          <p:cNvSpPr/>
          <p:nvPr/>
        </p:nvSpPr>
        <p:spPr>
          <a:xfrm>
            <a:off x="0" y="-9835"/>
            <a:ext cx="2762865" cy="349045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C5DB"/>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3" name="Title 1"/>
          <p:cNvSpPr>
            <a:spLocks noGrp="1"/>
          </p:cNvSpPr>
          <p:nvPr>
            <p:ph type="title"/>
          </p:nvPr>
        </p:nvSpPr>
        <p:spPr/>
        <p:txBody>
          <a:bodyPr/>
          <a:lstStyle/>
          <a:p>
            <a:r>
              <a:rPr lang="en-US" b="1" dirty="0">
                <a:solidFill>
                  <a:schemeClr val="bg1"/>
                </a:solidFill>
                <a:latin typeface="Arial Rounded MT Bold" panose="020F0704030504030204" pitchFamily="34" charset="0"/>
                <a:sym typeface="+mn-ea"/>
              </a:rPr>
              <a:t>Literature</a:t>
            </a:r>
            <a:r>
              <a:rPr lang="en-US" sz="4400" spc="-100" dirty="0">
                <a:sym typeface="+mn-ea"/>
              </a:rPr>
              <a:t> </a:t>
            </a:r>
            <a:r>
              <a:rPr lang="en-US" b="1" dirty="0">
                <a:solidFill>
                  <a:schemeClr val="bg1"/>
                </a:solidFill>
                <a:latin typeface="Arial Rounded MT Bold" panose="020F0704030504030204" pitchFamily="34" charset="0"/>
                <a:sym typeface="+mn-ea"/>
              </a:rPr>
              <a:t>Survey</a:t>
            </a:r>
            <a:endParaRPr lang="en-IN" b="1" dirty="0">
              <a:solidFill>
                <a:schemeClr val="bg1"/>
              </a:solidFill>
              <a:latin typeface="Arial Rounded MT Bold" panose="020F0704030504030204" pitchFamily="34" charset="0"/>
            </a:endParaRPr>
          </a:p>
        </p:txBody>
      </p:sp>
      <p:sp>
        <p:nvSpPr>
          <p:cNvPr id="1048624" name="Content Placeholder 2"/>
          <p:cNvSpPr>
            <a:spLocks noGrp="1"/>
          </p:cNvSpPr>
          <p:nvPr>
            <p:ph idx="1"/>
          </p:nvPr>
        </p:nvSpPr>
        <p:spPr>
          <a:xfrm>
            <a:off x="838200" y="1755061"/>
            <a:ext cx="10515600" cy="4351338"/>
          </a:xfrm>
        </p:spPr>
        <p:txBody>
          <a:bodyPr>
            <a:normAutofit fontScale="77500" lnSpcReduction="20000"/>
          </a:bodyPr>
          <a:lstStyle/>
          <a:p>
            <a:pPr marL="285750" indent="-285750">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"Library Management Systems:</a:t>
            </a:r>
            <a:r>
              <a:rPr lang="en-US" sz="2800" dirty="0">
                <a:solidFill>
                  <a:schemeClr val="tx1"/>
                </a:solidFill>
                <a:latin typeface="Times New Roman" panose="02020603050405020304" pitchFamily="18" charset="0"/>
                <a:cs typeface="Times New Roman" panose="02020603050405020304" pitchFamily="18" charset="0"/>
              </a:rPr>
              <a:t> A Review of the Literature and Environmental Scan" by Susan E. Searing and Cindy L. </a:t>
            </a:r>
            <a:r>
              <a:rPr lang="en-US" sz="2800" dirty="0" err="1">
                <a:solidFill>
                  <a:schemeClr val="tx1"/>
                </a:solidFill>
                <a:latin typeface="Times New Roman" panose="02020603050405020304" pitchFamily="18" charset="0"/>
                <a:cs typeface="Times New Roman" panose="02020603050405020304" pitchFamily="18" charset="0"/>
              </a:rPr>
              <a:t>Avallone</a:t>
            </a:r>
            <a:r>
              <a:rPr lang="en-US" sz="2800" dirty="0">
                <a:solidFill>
                  <a:schemeClr val="tx1"/>
                </a:solidFill>
                <a:latin typeface="Times New Roman" panose="02020603050405020304" pitchFamily="18" charset="0"/>
                <a:cs typeface="Times New Roman" panose="02020603050405020304" pitchFamily="18" charset="0"/>
              </a:rPr>
              <a:t> (2019):This comprehensive review provides insights into the evolution of Library Management Systems, their functionalities, challenges, and emerging trends. It covers various aspects such as user interfaces, database management, automation of library operations, and integration with digital resources.</a:t>
            </a:r>
          </a:p>
          <a:p>
            <a:pPr marL="285750" indent="-285750">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"Trends in Library Management Systems: </a:t>
            </a:r>
            <a:r>
              <a:rPr lang="en-US" sz="2800" dirty="0">
                <a:solidFill>
                  <a:schemeClr val="tx1"/>
                </a:solidFill>
                <a:latin typeface="Times New Roman" panose="02020603050405020304" pitchFamily="18" charset="0"/>
                <a:cs typeface="Times New Roman" panose="02020603050405020304" pitchFamily="18" charset="0"/>
              </a:rPr>
              <a:t>A Review of the Literature" by John Spencer and Linda Riggs (2018):This paper examines recent trends in Library Management Systems, focusing on aspects such as cloud-based solutions, open-source software, mobile applications, and user experience enhancements. It also discusses the implications of these trends for libraries and their patrons.</a:t>
            </a:r>
          </a:p>
          <a:p>
            <a:pPr marL="285750" indent="-285750">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"Library Management Systems: </a:t>
            </a:r>
            <a:r>
              <a:rPr lang="en-US" sz="2800" dirty="0">
                <a:solidFill>
                  <a:schemeClr val="tx1"/>
                </a:solidFill>
                <a:latin typeface="Times New Roman" panose="02020603050405020304" pitchFamily="18" charset="0"/>
                <a:cs typeface="Times New Roman" panose="02020603050405020304" pitchFamily="18" charset="0"/>
              </a:rPr>
              <a:t>A Comparative Study of Open Source and Commercial Products" by Jameson Young and Sarah Johnson (2020):This comparative study evaluates open-source and commercial Library Management Systems based on criteria such as features, customization options, scalability, support, and cost-effectiveness. It offers valuable insights for libraries considering different software options.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0434"/>
        </a:solidFill>
        <a:effectLst/>
      </p:bgPr>
    </p:bg>
    <p:spTree>
      <p:nvGrpSpPr>
        <p:cNvPr id="1" name=""/>
        <p:cNvGrpSpPr/>
        <p:nvPr/>
      </p:nvGrpSpPr>
      <p:grpSpPr>
        <a:xfrm>
          <a:off x="0" y="0"/>
          <a:ext cx="0" cy="0"/>
          <a:chOff x="0" y="0"/>
          <a:chExt cx="0" cy="0"/>
        </a:xfrm>
      </p:grpSpPr>
      <p:sp>
        <p:nvSpPr>
          <p:cNvPr id="1048625" name="Rectangle 1"/>
          <p:cNvSpPr/>
          <p:nvPr/>
        </p:nvSpPr>
        <p:spPr>
          <a:xfrm>
            <a:off x="0" y="3119120"/>
            <a:ext cx="12425680" cy="3748384"/>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A50021"/>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6" name="Rectangle 1"/>
          <p:cNvSpPr/>
          <p:nvPr/>
        </p:nvSpPr>
        <p:spPr>
          <a:xfrm>
            <a:off x="0" y="4044665"/>
            <a:ext cx="12425680" cy="2832999"/>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CC0434"/>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7" name="Rectangle 1"/>
          <p:cNvSpPr/>
          <p:nvPr/>
        </p:nvSpPr>
        <p:spPr>
          <a:xfrm>
            <a:off x="0" y="4804407"/>
            <a:ext cx="12425680" cy="2063097"/>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FA005F"/>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8" name="Rectangle 1"/>
          <p:cNvSpPr/>
          <p:nvPr/>
        </p:nvSpPr>
        <p:spPr>
          <a:xfrm>
            <a:off x="0" y="5644618"/>
            <a:ext cx="12425680" cy="1233046"/>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FF619D"/>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9" name="Title 5"/>
          <p:cNvSpPr>
            <a:spLocks noGrp="1"/>
          </p:cNvSpPr>
          <p:nvPr>
            <p:ph type="title"/>
          </p:nvPr>
        </p:nvSpPr>
        <p:spPr/>
        <p:txBody>
          <a:bodyPr/>
          <a:lstStyle/>
          <a:p>
            <a:r>
              <a:rPr lang="en-US" b="1" dirty="0">
                <a:solidFill>
                  <a:schemeClr val="bg1"/>
                </a:solidFill>
                <a:latin typeface="Arial Rounded MT Bold" panose="020F0704030504030204" pitchFamily="34" charset="0"/>
                <a:sym typeface="+mn-ea"/>
              </a:rPr>
              <a:t>System</a:t>
            </a:r>
            <a:r>
              <a:rPr lang="en-US" sz="4400" spc="-100" dirty="0">
                <a:sym typeface="+mn-ea"/>
              </a:rPr>
              <a:t> </a:t>
            </a:r>
            <a:r>
              <a:rPr lang="en-US" b="1" dirty="0">
                <a:solidFill>
                  <a:schemeClr val="bg1"/>
                </a:solidFill>
                <a:latin typeface="Arial Rounded MT Bold" panose="020F0704030504030204" pitchFamily="34" charset="0"/>
                <a:sym typeface="+mn-ea"/>
              </a:rPr>
              <a:t>Diagrams</a:t>
            </a:r>
            <a:endParaRPr lang="en-IN" b="1" dirty="0">
              <a:solidFill>
                <a:schemeClr val="bg1"/>
              </a:solidFill>
              <a:latin typeface="Arial Rounded MT Bold" panose="020F0704030504030204" pitchFamily="34" charset="0"/>
            </a:endParaRPr>
          </a:p>
        </p:txBody>
      </p:sp>
      <p:pic>
        <p:nvPicPr>
          <p:cNvPr id="3" name="Content Placeholder 2">
            <a:extLst>
              <a:ext uri="{FF2B5EF4-FFF2-40B4-BE49-F238E27FC236}">
                <a16:creationId xmlns:a16="http://schemas.microsoft.com/office/drawing/2014/main" id="{BA217DC5-2724-47E2-4CBE-3063A9ED4E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941" y="1452282"/>
            <a:ext cx="9224683" cy="47199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0434"/>
        </a:solidFill>
        <a:effectLst/>
      </p:bgPr>
    </p:bg>
    <p:spTree>
      <p:nvGrpSpPr>
        <p:cNvPr id="1" name=""/>
        <p:cNvGrpSpPr/>
        <p:nvPr/>
      </p:nvGrpSpPr>
      <p:grpSpPr>
        <a:xfrm>
          <a:off x="0" y="0"/>
          <a:ext cx="0" cy="0"/>
          <a:chOff x="0" y="0"/>
          <a:chExt cx="0" cy="0"/>
        </a:xfrm>
      </p:grpSpPr>
      <p:sp>
        <p:nvSpPr>
          <p:cNvPr id="1048639" name="Rectangle 1"/>
          <p:cNvSpPr/>
          <p:nvPr/>
        </p:nvSpPr>
        <p:spPr>
          <a:xfrm>
            <a:off x="0" y="3129280"/>
            <a:ext cx="12425680" cy="3748384"/>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A50021"/>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0" name="Rectangle 1"/>
          <p:cNvSpPr/>
          <p:nvPr/>
        </p:nvSpPr>
        <p:spPr>
          <a:xfrm>
            <a:off x="0" y="4044665"/>
            <a:ext cx="12425680" cy="2832999"/>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CC0434"/>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1" name="Rectangle 1"/>
          <p:cNvSpPr/>
          <p:nvPr/>
        </p:nvSpPr>
        <p:spPr>
          <a:xfrm>
            <a:off x="0" y="4814567"/>
            <a:ext cx="12425680" cy="2063097"/>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FA005F"/>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2" name="Rectangle 1"/>
          <p:cNvSpPr/>
          <p:nvPr/>
        </p:nvSpPr>
        <p:spPr>
          <a:xfrm>
            <a:off x="0" y="5644618"/>
            <a:ext cx="12425680" cy="1233046"/>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FF619D"/>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3" name="Title 5"/>
          <p:cNvSpPr>
            <a:spLocks noGrp="1"/>
          </p:cNvSpPr>
          <p:nvPr>
            <p:ph type="title"/>
          </p:nvPr>
        </p:nvSpPr>
        <p:spPr/>
        <p:txBody>
          <a:bodyPr/>
          <a:lstStyle/>
          <a:p>
            <a:r>
              <a:rPr lang="en-US" b="1" dirty="0">
                <a:solidFill>
                  <a:schemeClr val="bg1"/>
                </a:solidFill>
                <a:latin typeface="Arial Rounded MT Bold" panose="020F0704030504030204" pitchFamily="34" charset="0"/>
                <a:sym typeface="+mn-ea"/>
              </a:rPr>
              <a:t>Implementation</a:t>
            </a:r>
            <a:endParaRPr lang="en-IN" b="1" dirty="0">
              <a:solidFill>
                <a:schemeClr val="bg1"/>
              </a:solidFill>
              <a:latin typeface="Arial Rounded MT Bold" panose="020F0704030504030204" pitchFamily="34" charset="0"/>
            </a:endParaRPr>
          </a:p>
        </p:txBody>
      </p:sp>
      <p:sp>
        <p:nvSpPr>
          <p:cNvPr id="1048644" name="Content Placeholder 6"/>
          <p:cNvSpPr>
            <a:spLocks noGrp="1"/>
          </p:cNvSpPr>
          <p:nvPr>
            <p:ph idx="1"/>
          </p:nvPr>
        </p:nvSpPr>
        <p:spPr>
          <a:xfrm>
            <a:off x="735404" y="1890006"/>
            <a:ext cx="11262360" cy="4910455"/>
          </a:xfrm>
        </p:spPr>
        <p:txBody>
          <a:bodyPr>
            <a:normAutofit fontScale="43214" lnSpcReduction="20000"/>
          </a:bodyPr>
          <a:lstStyle/>
          <a:p>
            <a:pPr marL="285750" indent="-285750">
              <a:buFont typeface="Arial" panose="020B0604020202020204" pitchFamily="34" charset="0"/>
              <a:buChar char="•"/>
            </a:pPr>
            <a:r>
              <a:rPr lang="en-US" sz="4800" b="1" dirty="0"/>
              <a:t>Needs </a:t>
            </a:r>
            <a:r>
              <a:rPr lang="en-US" sz="4800" b="1" dirty="0" err="1"/>
              <a:t>Assessment:</a:t>
            </a:r>
            <a:r>
              <a:rPr lang="en-US" sz="4800" dirty="0" err="1"/>
              <a:t>Conduct</a:t>
            </a:r>
            <a:r>
              <a:rPr lang="en-US" sz="4800" dirty="0"/>
              <a:t> a thorough assessment of the library's requirements, including functionalities needed, user expectations, technical infrastructure, budget constraints, and staff training needs.</a:t>
            </a:r>
          </a:p>
          <a:p>
            <a:endParaRPr lang="en-US" sz="4800" dirty="0"/>
          </a:p>
          <a:p>
            <a:pPr marL="285750" indent="-285750">
              <a:buFont typeface="Arial" panose="020B0604020202020204" pitchFamily="34" charset="0"/>
              <a:buChar char="•"/>
            </a:pPr>
            <a:r>
              <a:rPr lang="en-US" sz="4800" b="1" dirty="0"/>
              <a:t>Vendor Selection or Development </a:t>
            </a:r>
            <a:r>
              <a:rPr lang="en-US" sz="4800" b="1" dirty="0" err="1"/>
              <a:t>Approach:</a:t>
            </a:r>
            <a:r>
              <a:rPr lang="en-US" sz="4800" dirty="0" err="1"/>
              <a:t>Decide</a:t>
            </a:r>
            <a:r>
              <a:rPr lang="en-US" sz="4800" dirty="0"/>
              <a:t> whether to adopt an existing commercial LMS solution, customize an open-source platform, or develop a bespoke system in-house.</a:t>
            </a:r>
          </a:p>
          <a:p>
            <a:r>
              <a:rPr lang="en-US" sz="4800" dirty="0"/>
              <a:t>      Evaluate potential vendors or development partners based on factors such as features,      scalability, support, cost, and compatibility with existing systems.</a:t>
            </a:r>
          </a:p>
          <a:p>
            <a:endParaRPr lang="en-US" sz="4800" dirty="0"/>
          </a:p>
          <a:p>
            <a:pPr marL="285750" indent="-285750">
              <a:buFont typeface="Arial" panose="020B0604020202020204" pitchFamily="34" charset="0"/>
              <a:buChar char="•"/>
            </a:pPr>
            <a:r>
              <a:rPr lang="en-US" sz="4800" b="1" dirty="0"/>
              <a:t>System Design and </a:t>
            </a:r>
            <a:r>
              <a:rPr lang="en-US" sz="4800" b="1" dirty="0" err="1"/>
              <a:t>Customization:</a:t>
            </a:r>
            <a:r>
              <a:rPr lang="en-US" sz="4800" dirty="0" err="1"/>
              <a:t>Work</a:t>
            </a:r>
            <a:r>
              <a:rPr lang="en-US" sz="4800" dirty="0"/>
              <a:t> closely with stakeholders, including library staff and end-users, to define system requirements and design workflows that meet their needs.</a:t>
            </a:r>
          </a:p>
          <a:p>
            <a:r>
              <a:rPr lang="en-US" sz="4800" dirty="0"/>
              <a:t>      Customize the LMS to align with the library's branding, policies, and specific requirements, such            as cataloging standards, circulation rules, and reporting formats.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0021">
            <a:alpha val="94000"/>
          </a:srgbClr>
        </a:solidFill>
        <a:effectLst/>
      </p:bgPr>
    </p:bg>
    <p:spTree>
      <p:nvGrpSpPr>
        <p:cNvPr id="1" name=""/>
        <p:cNvGrpSpPr/>
        <p:nvPr/>
      </p:nvGrpSpPr>
      <p:grpSpPr>
        <a:xfrm>
          <a:off x="0" y="0"/>
          <a:ext cx="0" cy="0"/>
          <a:chOff x="0" y="0"/>
          <a:chExt cx="0" cy="0"/>
        </a:xfrm>
      </p:grpSpPr>
      <p:sp>
        <p:nvSpPr>
          <p:cNvPr id="1048645" name="Rectangle 3"/>
          <p:cNvSpPr/>
          <p:nvPr/>
        </p:nvSpPr>
        <p:spPr>
          <a:xfrm>
            <a:off x="0" y="-9834"/>
            <a:ext cx="12192000" cy="5789669"/>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9E003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Rectangle 3"/>
          <p:cNvSpPr/>
          <p:nvPr/>
        </p:nvSpPr>
        <p:spPr>
          <a:xfrm>
            <a:off x="-2" y="38561"/>
            <a:ext cx="9733935" cy="5329083"/>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CC004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7" name="Rectangle 3"/>
          <p:cNvSpPr/>
          <p:nvPr/>
        </p:nvSpPr>
        <p:spPr>
          <a:xfrm>
            <a:off x="-1" y="0"/>
            <a:ext cx="8141111" cy="4886632"/>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A005F"/>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Rectangle 3"/>
          <p:cNvSpPr/>
          <p:nvPr/>
        </p:nvSpPr>
        <p:spPr>
          <a:xfrm>
            <a:off x="54079" y="-9835"/>
            <a:ext cx="6656438" cy="453267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2F7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9" name="Rectangle 3"/>
          <p:cNvSpPr/>
          <p:nvPr/>
        </p:nvSpPr>
        <p:spPr>
          <a:xfrm>
            <a:off x="-1" y="-9833"/>
            <a:ext cx="5279924" cy="4198376"/>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619D"/>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Rectangle 3"/>
          <p:cNvSpPr/>
          <p:nvPr/>
        </p:nvSpPr>
        <p:spPr>
          <a:xfrm>
            <a:off x="0" y="0"/>
            <a:ext cx="3913239" cy="3854245"/>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93B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1" name="Rectangle 3"/>
          <p:cNvSpPr/>
          <p:nvPr/>
        </p:nvSpPr>
        <p:spPr>
          <a:xfrm>
            <a:off x="0" y="-9835"/>
            <a:ext cx="2762865" cy="349045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C5DB"/>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2" name="Title 1"/>
          <p:cNvSpPr>
            <a:spLocks noGrp="1"/>
          </p:cNvSpPr>
          <p:nvPr>
            <p:ph type="title"/>
          </p:nvPr>
        </p:nvSpPr>
        <p:spPr/>
        <p:txBody>
          <a:bodyPr/>
          <a:lstStyle/>
          <a:p>
            <a:r>
              <a:rPr lang="en-US" b="1" dirty="0">
                <a:solidFill>
                  <a:schemeClr val="bg1"/>
                </a:solidFill>
                <a:latin typeface="Arial Rounded MT Bold" panose="020F0704030504030204" pitchFamily="34" charset="0"/>
                <a:sym typeface="+mn-ea"/>
              </a:rPr>
              <a:t>Advantages</a:t>
            </a:r>
            <a:endParaRPr lang="en-IN" b="1" dirty="0">
              <a:solidFill>
                <a:schemeClr val="bg1"/>
              </a:solidFill>
              <a:latin typeface="Arial Rounded MT Bold" panose="020F0704030504030204" pitchFamily="34" charset="0"/>
            </a:endParaRPr>
          </a:p>
        </p:txBody>
      </p:sp>
      <p:sp>
        <p:nvSpPr>
          <p:cNvPr id="1048653" name="Content Placeholder 2"/>
          <p:cNvSpPr>
            <a:spLocks noGrp="1"/>
          </p:cNvSpPr>
          <p:nvPr>
            <p:ph idx="1"/>
          </p:nvPr>
        </p:nvSpPr>
        <p:spPr>
          <a:xfrm>
            <a:off x="1676400" y="1677979"/>
            <a:ext cx="10515600" cy="4764723"/>
          </a:xfrm>
        </p:spPr>
        <p:txBody>
          <a:bodyPr>
            <a:normAutofit/>
          </a:bodyPr>
          <a:lstStyle/>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Efficiency </a:t>
            </a:r>
            <a:r>
              <a:rPr lang="en-US" sz="2000" b="1" dirty="0" err="1">
                <a:latin typeface="Times New Roman" panose="02020603050405020304" pitchFamily="18" charset="0"/>
                <a:cs typeface="Times New Roman" panose="02020603050405020304" pitchFamily="18" charset="0"/>
              </a:rPr>
              <a:t>Improvement</a:t>
            </a:r>
            <a:r>
              <a:rPr lang="en-US" sz="2000" dirty="0" err="1">
                <a:latin typeface="Times New Roman" panose="02020603050405020304" pitchFamily="18" charset="0"/>
                <a:cs typeface="Times New Roman" panose="02020603050405020304" pitchFamily="18" charset="0"/>
              </a:rPr>
              <a:t>:LMS</a:t>
            </a:r>
            <a:r>
              <a:rPr lang="en-US" sz="2000" dirty="0">
                <a:latin typeface="Times New Roman" panose="02020603050405020304" pitchFamily="18" charset="0"/>
                <a:cs typeface="Times New Roman" panose="02020603050405020304" pitchFamily="18" charset="0"/>
              </a:rPr>
              <a:t> automates many manual processes such as cataloging, circulation, and inventory management, saving time and reducing the risk of </a:t>
            </a:r>
            <a:r>
              <a:rPr lang="en-US" sz="2000" dirty="0" err="1">
                <a:latin typeface="Times New Roman" panose="02020603050405020304" pitchFamily="18" charset="0"/>
                <a:cs typeface="Times New Roman" panose="02020603050405020304" pitchFamily="18" charset="0"/>
              </a:rPr>
              <a:t>errors.Streamlines</a:t>
            </a:r>
            <a:r>
              <a:rPr lang="en-US" sz="2000" dirty="0">
                <a:latin typeface="Times New Roman" panose="02020603050405020304" pitchFamily="18" charset="0"/>
                <a:cs typeface="Times New Roman" panose="02020603050405020304" pitchFamily="18" charset="0"/>
              </a:rPr>
              <a:t> workflows, allowing library staff to focus more on providing personalized services and engaging with patrons.</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Enhanced Access to </a:t>
            </a:r>
            <a:r>
              <a:rPr lang="en-US" sz="2000" b="1" dirty="0" err="1">
                <a:latin typeface="Times New Roman" panose="02020603050405020304" pitchFamily="18" charset="0"/>
                <a:cs typeface="Times New Roman" panose="02020603050405020304" pitchFamily="18" charset="0"/>
              </a:rPr>
              <a:t>Resources</a:t>
            </a:r>
            <a:r>
              <a:rPr lang="en-US" sz="2000" dirty="0" err="1">
                <a:latin typeface="Times New Roman" panose="02020603050405020304" pitchFamily="18" charset="0"/>
                <a:cs typeface="Times New Roman" panose="02020603050405020304" pitchFamily="18" charset="0"/>
              </a:rPr>
              <a:t>:Provides</a:t>
            </a:r>
            <a:r>
              <a:rPr lang="en-US" sz="2000" dirty="0">
                <a:latin typeface="Times New Roman" panose="02020603050405020304" pitchFamily="18" charset="0"/>
                <a:cs typeface="Times New Roman" panose="02020603050405020304" pitchFamily="18" charset="0"/>
              </a:rPr>
              <a:t> patrons with easy access to a wide range of library resources through advanced search functionalities and online </a:t>
            </a:r>
            <a:r>
              <a:rPr lang="en-US" sz="2000" dirty="0" err="1">
                <a:latin typeface="Times New Roman" panose="02020603050405020304" pitchFamily="18" charset="0"/>
                <a:cs typeface="Times New Roman" panose="02020603050405020304" pitchFamily="18" charset="0"/>
              </a:rPr>
              <a:t>catalogs.Enables</a:t>
            </a:r>
            <a:r>
              <a:rPr lang="en-US" sz="2000" dirty="0">
                <a:latin typeface="Times New Roman" panose="02020603050405020304" pitchFamily="18" charset="0"/>
                <a:cs typeface="Times New Roman" panose="02020603050405020304" pitchFamily="18" charset="0"/>
              </a:rPr>
              <a:t> remote access to digital resources, expanding the reach of the library beyond its physical location.</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Improved User </a:t>
            </a:r>
            <a:r>
              <a:rPr lang="en-US" sz="2000" b="1" dirty="0" err="1">
                <a:latin typeface="Times New Roman" panose="02020603050405020304" pitchFamily="18" charset="0"/>
                <a:cs typeface="Times New Roman" panose="02020603050405020304" pitchFamily="18" charset="0"/>
              </a:rPr>
              <a:t>Experience</a:t>
            </a:r>
            <a:r>
              <a:rPr lang="en-US" sz="2000" dirty="0" err="1">
                <a:latin typeface="Times New Roman" panose="02020603050405020304" pitchFamily="18" charset="0"/>
                <a:cs typeface="Times New Roman" panose="02020603050405020304" pitchFamily="18" charset="0"/>
              </a:rPr>
              <a:t>:Offers</a:t>
            </a:r>
            <a:r>
              <a:rPr lang="en-US" sz="2000" dirty="0">
                <a:latin typeface="Times New Roman" panose="02020603050405020304" pitchFamily="18" charset="0"/>
                <a:cs typeface="Times New Roman" panose="02020603050405020304" pitchFamily="18" charset="0"/>
              </a:rPr>
              <a:t> intuitive interfaces and self-service options that make it easy for patrons to search for materials, check availability, place holds, and manage their </a:t>
            </a:r>
            <a:r>
              <a:rPr lang="en-US" sz="2000" dirty="0" err="1">
                <a:latin typeface="Times New Roman" panose="02020603050405020304" pitchFamily="18" charset="0"/>
                <a:cs typeface="Times New Roman" panose="02020603050405020304" pitchFamily="18" charset="0"/>
              </a:rPr>
              <a:t>accounts.Provides</a:t>
            </a:r>
            <a:r>
              <a:rPr lang="en-US" sz="2000" dirty="0">
                <a:latin typeface="Times New Roman" panose="02020603050405020304" pitchFamily="18" charset="0"/>
                <a:cs typeface="Times New Roman" panose="02020603050405020304" pitchFamily="18" charset="0"/>
              </a:rPr>
              <a:t> personalized recommendations based on user preferences and borrowing history, enhancing the overall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0021">
            <a:alpha val="94000"/>
          </a:srgbClr>
        </a:solidFill>
        <a:effectLst/>
      </p:bgPr>
    </p:bg>
    <p:spTree>
      <p:nvGrpSpPr>
        <p:cNvPr id="1" name=""/>
        <p:cNvGrpSpPr/>
        <p:nvPr/>
      </p:nvGrpSpPr>
      <p:grpSpPr>
        <a:xfrm>
          <a:off x="0" y="0"/>
          <a:ext cx="0" cy="0"/>
          <a:chOff x="0" y="0"/>
          <a:chExt cx="0" cy="0"/>
        </a:xfrm>
      </p:grpSpPr>
      <p:sp>
        <p:nvSpPr>
          <p:cNvPr id="1048654" name="Rectangle 3"/>
          <p:cNvSpPr/>
          <p:nvPr/>
        </p:nvSpPr>
        <p:spPr>
          <a:xfrm>
            <a:off x="0" y="-9834"/>
            <a:ext cx="12192000" cy="5789669"/>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9E003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5" name="Rectangle 3"/>
          <p:cNvSpPr/>
          <p:nvPr/>
        </p:nvSpPr>
        <p:spPr>
          <a:xfrm>
            <a:off x="-2" y="38561"/>
            <a:ext cx="9733935" cy="5329083"/>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CC004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6" name="Rectangle 3"/>
          <p:cNvSpPr/>
          <p:nvPr/>
        </p:nvSpPr>
        <p:spPr>
          <a:xfrm>
            <a:off x="-1" y="0"/>
            <a:ext cx="8141111" cy="4886632"/>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A005F"/>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7" name="Rectangle 3"/>
          <p:cNvSpPr/>
          <p:nvPr/>
        </p:nvSpPr>
        <p:spPr>
          <a:xfrm>
            <a:off x="1" y="0"/>
            <a:ext cx="6656438" cy="453267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2F7E"/>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8" name="Rectangle 3"/>
          <p:cNvSpPr/>
          <p:nvPr/>
        </p:nvSpPr>
        <p:spPr>
          <a:xfrm>
            <a:off x="-1" y="-9833"/>
            <a:ext cx="5279924" cy="4198376"/>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619D"/>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9" name="Rectangle 3"/>
          <p:cNvSpPr/>
          <p:nvPr/>
        </p:nvSpPr>
        <p:spPr>
          <a:xfrm>
            <a:off x="0" y="0"/>
            <a:ext cx="3913239" cy="3854245"/>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93BC"/>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0" name="Rectangle 3"/>
          <p:cNvSpPr/>
          <p:nvPr/>
        </p:nvSpPr>
        <p:spPr>
          <a:xfrm>
            <a:off x="0" y="-9835"/>
            <a:ext cx="2762865" cy="3490451"/>
          </a:xfrm>
          <a:custGeom>
            <a:avLst/>
            <a:gdLst>
              <a:gd name="connsiteX0" fmla="*/ 0 w 12192000"/>
              <a:gd name="connsiteY0" fmla="*/ 0 h 5191432"/>
              <a:gd name="connsiteX1" fmla="*/ 12192000 w 12192000"/>
              <a:gd name="connsiteY1" fmla="*/ 0 h 5191432"/>
              <a:gd name="connsiteX2" fmla="*/ 12192000 w 12192000"/>
              <a:gd name="connsiteY2" fmla="*/ 5191432 h 5191432"/>
              <a:gd name="connsiteX3" fmla="*/ 0 w 12192000"/>
              <a:gd name="connsiteY3" fmla="*/ 5191432 h 5191432"/>
              <a:gd name="connsiteX4" fmla="*/ 0 w 12192000"/>
              <a:gd name="connsiteY4"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0 h 5191432"/>
              <a:gd name="connsiteX1" fmla="*/ 12192000 w 12192000"/>
              <a:gd name="connsiteY1" fmla="*/ 0 h 5191432"/>
              <a:gd name="connsiteX2" fmla="*/ 0 w 12192000"/>
              <a:gd name="connsiteY2" fmla="*/ 5191432 h 5191432"/>
              <a:gd name="connsiteX3" fmla="*/ 0 w 12192000"/>
              <a:gd name="connsiteY3" fmla="*/ 0 h 5191432"/>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201265"/>
              <a:gd name="connsiteX1" fmla="*/ 12192000 w 12192000"/>
              <a:gd name="connsiteY1" fmla="*/ 0 h 5201265"/>
              <a:gd name="connsiteX2" fmla="*/ 0 w 12192000"/>
              <a:gd name="connsiteY2" fmla="*/ 5201265 h 5201265"/>
              <a:gd name="connsiteX3" fmla="*/ 0 w 12192000"/>
              <a:gd name="connsiteY3" fmla="*/ 9833 h 5201265"/>
              <a:gd name="connsiteX0" fmla="*/ 0 w 12192000"/>
              <a:gd name="connsiteY0" fmla="*/ 9833 h 5789669"/>
              <a:gd name="connsiteX1" fmla="*/ 12192000 w 12192000"/>
              <a:gd name="connsiteY1" fmla="*/ 0 h 5789669"/>
              <a:gd name="connsiteX2" fmla="*/ 0 w 12192000"/>
              <a:gd name="connsiteY2" fmla="*/ 5201265 h 5789669"/>
              <a:gd name="connsiteX3" fmla="*/ 0 w 12192000"/>
              <a:gd name="connsiteY3" fmla="*/ 9833 h 5789669"/>
            </a:gdLst>
            <a:ahLst/>
            <a:cxnLst>
              <a:cxn ang="0">
                <a:pos x="connsiteX0" y="connsiteY0"/>
              </a:cxn>
              <a:cxn ang="0">
                <a:pos x="connsiteX1" y="connsiteY1"/>
              </a:cxn>
              <a:cxn ang="0">
                <a:pos x="connsiteX2" y="connsiteY2"/>
              </a:cxn>
              <a:cxn ang="0">
                <a:pos x="connsiteX3" y="connsiteY3"/>
              </a:cxn>
            </a:cxnLst>
            <a:rect l="l" t="t" r="r" b="b"/>
            <a:pathLst>
              <a:path w="12192000" h="5789669">
                <a:moveTo>
                  <a:pt x="0" y="9833"/>
                </a:moveTo>
                <a:lnTo>
                  <a:pt x="12192000" y="0"/>
                </a:lnTo>
                <a:cubicBezTo>
                  <a:pt x="8128000" y="1730477"/>
                  <a:pt x="7564284" y="7659329"/>
                  <a:pt x="0" y="5201265"/>
                </a:cubicBezTo>
                <a:lnTo>
                  <a:pt x="0" y="9833"/>
                </a:lnTo>
                <a:close/>
              </a:path>
            </a:pathLst>
          </a:custGeom>
          <a:solidFill>
            <a:srgbClr val="FFC5DB"/>
          </a:solidFill>
          <a:ln>
            <a:noFill/>
          </a:ln>
          <a:effectLst>
            <a:outerShdw blurRad="901700" dist="139700" dir="21540000" sx="101000" sy="101000" algn="t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1" name="Title 1"/>
          <p:cNvSpPr>
            <a:spLocks noGrp="1"/>
          </p:cNvSpPr>
          <p:nvPr>
            <p:ph type="title"/>
          </p:nvPr>
        </p:nvSpPr>
        <p:spPr>
          <a:xfrm>
            <a:off x="838200" y="365126"/>
            <a:ext cx="10515600" cy="979488"/>
          </a:xfrm>
        </p:spPr>
        <p:txBody>
          <a:bodyPr/>
          <a:lstStyle/>
          <a:p>
            <a:r>
              <a:rPr lang="en-US" b="1" dirty="0">
                <a:solidFill>
                  <a:schemeClr val="bg1"/>
                </a:solidFill>
                <a:latin typeface="Arial Rounded MT Bold" panose="020F0704030504030204" pitchFamily="34" charset="0"/>
                <a:sym typeface="+mn-ea"/>
              </a:rPr>
              <a:t>Conclusions</a:t>
            </a:r>
            <a:endParaRPr lang="en-IN" b="1" dirty="0">
              <a:solidFill>
                <a:schemeClr val="bg1"/>
              </a:solidFill>
              <a:latin typeface="Arial Rounded MT Bold" panose="020F0704030504030204" pitchFamily="34" charset="0"/>
            </a:endParaRPr>
          </a:p>
        </p:txBody>
      </p:sp>
      <p:sp>
        <p:nvSpPr>
          <p:cNvPr id="1048662" name="Content Placeholder 2"/>
          <p:cNvSpPr>
            <a:spLocks noGrp="1"/>
          </p:cNvSpPr>
          <p:nvPr>
            <p:ph idx="1"/>
          </p:nvPr>
        </p:nvSpPr>
        <p:spPr>
          <a:xfrm>
            <a:off x="1676399" y="1790110"/>
            <a:ext cx="10515600" cy="4832349"/>
          </a:xfrm>
        </p:spPr>
        <p:txBody>
          <a:bodyPr>
            <a:noAutofit/>
          </a:bodyPr>
          <a:lstStyle/>
          <a:p>
            <a:r>
              <a:rPr lang="en-US" sz="2000" dirty="0">
                <a:latin typeface="Times New Roman" panose="02020603050405020304" pitchFamily="18" charset="0"/>
                <a:cs typeface="Times New Roman" panose="02020603050405020304" pitchFamily="18" charset="0"/>
              </a:rPr>
              <a:t>In conclusion, a library management system offers numerous benefits such as efficient organization of resources, streamlined processes for borrowing and returning items, enhanced accessibility for users, and detailed analytics for library administrators. By implementing such a system, libraries can improve user satisfaction, optimize resource utilization, and adapt to the evolving digital landscape of information management. Overall, investing in a library management system is essential for modern libraries to remain relevant and effective in serving their patrons.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0434"/>
        </a:solidFill>
        <a:effectLst/>
      </p:bgPr>
    </p:bg>
    <p:spTree>
      <p:nvGrpSpPr>
        <p:cNvPr id="1" name=""/>
        <p:cNvGrpSpPr/>
        <p:nvPr/>
      </p:nvGrpSpPr>
      <p:grpSpPr>
        <a:xfrm>
          <a:off x="0" y="0"/>
          <a:ext cx="0" cy="0"/>
          <a:chOff x="0" y="0"/>
          <a:chExt cx="0" cy="0"/>
        </a:xfrm>
      </p:grpSpPr>
      <p:sp>
        <p:nvSpPr>
          <p:cNvPr id="1048663" name="Rectangle 1"/>
          <p:cNvSpPr/>
          <p:nvPr/>
        </p:nvSpPr>
        <p:spPr>
          <a:xfrm>
            <a:off x="0" y="3129280"/>
            <a:ext cx="12425680" cy="3748384"/>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A50021"/>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4" name="Rectangle 1"/>
          <p:cNvSpPr/>
          <p:nvPr/>
        </p:nvSpPr>
        <p:spPr>
          <a:xfrm>
            <a:off x="0" y="4044665"/>
            <a:ext cx="12425680" cy="2832999"/>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CC0434"/>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5" name="Rectangle 1"/>
          <p:cNvSpPr/>
          <p:nvPr/>
        </p:nvSpPr>
        <p:spPr>
          <a:xfrm>
            <a:off x="0" y="4814567"/>
            <a:ext cx="12425680" cy="2063097"/>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FA005F"/>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6" name="Rectangle 1"/>
          <p:cNvSpPr/>
          <p:nvPr/>
        </p:nvSpPr>
        <p:spPr>
          <a:xfrm>
            <a:off x="0" y="5644618"/>
            <a:ext cx="12425680" cy="1233046"/>
          </a:xfrm>
          <a:custGeom>
            <a:avLst/>
            <a:gdLst>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0 h 4390103"/>
              <a:gd name="connsiteX2" fmla="*/ 12192000 w 12192000"/>
              <a:gd name="connsiteY2" fmla="*/ 4390103 h 4390103"/>
              <a:gd name="connsiteX3" fmla="*/ 0 w 12192000"/>
              <a:gd name="connsiteY3" fmla="*/ 4390103 h 4390103"/>
              <a:gd name="connsiteX4" fmla="*/ 0 w 12192000"/>
              <a:gd name="connsiteY4"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0 h 4390103"/>
              <a:gd name="connsiteX1" fmla="*/ 12192000 w 12192000"/>
              <a:gd name="connsiteY1" fmla="*/ 4390103 h 4390103"/>
              <a:gd name="connsiteX2" fmla="*/ 0 w 12192000"/>
              <a:gd name="connsiteY2" fmla="*/ 4390103 h 4390103"/>
              <a:gd name="connsiteX3" fmla="*/ 0 w 12192000"/>
              <a:gd name="connsiteY3" fmla="*/ 0 h 439010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20350 h 4410453"/>
              <a:gd name="connsiteX1" fmla="*/ 12192000 w 12192000"/>
              <a:gd name="connsiteY1" fmla="*/ 4410453 h 4410453"/>
              <a:gd name="connsiteX2" fmla="*/ 0 w 12192000"/>
              <a:gd name="connsiteY2" fmla="*/ 4410453 h 4410453"/>
              <a:gd name="connsiteX3" fmla="*/ 0 w 12192000"/>
              <a:gd name="connsiteY3" fmla="*/ 20350 h 4410453"/>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45408 h 4435511"/>
              <a:gd name="connsiteX1" fmla="*/ 12192000 w 12192000"/>
              <a:gd name="connsiteY1" fmla="*/ 4435511 h 4435511"/>
              <a:gd name="connsiteX2" fmla="*/ 0 w 12192000"/>
              <a:gd name="connsiteY2" fmla="*/ 4435511 h 4435511"/>
              <a:gd name="connsiteX3" fmla="*/ 0 w 12192000"/>
              <a:gd name="connsiteY3" fmla="*/ 45408 h 4435511"/>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 name="connsiteX0" fmla="*/ 0 w 12192000"/>
              <a:gd name="connsiteY0" fmla="*/ 35883 h 4425986"/>
              <a:gd name="connsiteX1" fmla="*/ 12192000 w 12192000"/>
              <a:gd name="connsiteY1" fmla="*/ 4425986 h 4425986"/>
              <a:gd name="connsiteX2" fmla="*/ 0 w 12192000"/>
              <a:gd name="connsiteY2" fmla="*/ 4425986 h 4425986"/>
              <a:gd name="connsiteX3" fmla="*/ 0 w 12192000"/>
              <a:gd name="connsiteY3" fmla="*/ 35883 h 4425986"/>
            </a:gdLst>
            <a:ahLst/>
            <a:cxnLst>
              <a:cxn ang="0">
                <a:pos x="connsiteX0" y="connsiteY0"/>
              </a:cxn>
              <a:cxn ang="0">
                <a:pos x="connsiteX1" y="connsiteY1"/>
              </a:cxn>
              <a:cxn ang="0">
                <a:pos x="connsiteX2" y="connsiteY2"/>
              </a:cxn>
              <a:cxn ang="0">
                <a:pos x="connsiteX3" y="connsiteY3"/>
              </a:cxn>
            </a:cxnLst>
            <a:rect l="l" t="t" r="r" b="b"/>
            <a:pathLst>
              <a:path w="12192000" h="4425986">
                <a:moveTo>
                  <a:pt x="0" y="35883"/>
                </a:moveTo>
                <a:cubicBezTo>
                  <a:pt x="6404077" y="-441008"/>
                  <a:pt x="5512619" y="3985333"/>
                  <a:pt x="12192000" y="4425986"/>
                </a:cubicBezTo>
                <a:lnTo>
                  <a:pt x="0" y="4425986"/>
                </a:lnTo>
                <a:lnTo>
                  <a:pt x="0" y="35883"/>
                </a:lnTo>
                <a:close/>
              </a:path>
            </a:pathLst>
          </a:custGeom>
          <a:solidFill>
            <a:srgbClr val="FF619D"/>
          </a:solidFill>
          <a:effectLst>
            <a:outerShdw blurRad="495300" dist="25400" dir="3900000" sx="103000" sy="103000" algn="bl" rotWithShape="0">
              <a:prstClr val="black"/>
            </a:outerShd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7" name="Title 5"/>
          <p:cNvSpPr>
            <a:spLocks noGrp="1"/>
          </p:cNvSpPr>
          <p:nvPr>
            <p:ph type="title"/>
          </p:nvPr>
        </p:nvSpPr>
        <p:spPr/>
        <p:txBody>
          <a:bodyPr>
            <a:normAutofit/>
          </a:bodyPr>
          <a:lstStyle/>
          <a:p>
            <a:r>
              <a:rPr lang="en-IN" b="1" dirty="0">
                <a:solidFill>
                  <a:schemeClr val="bg1"/>
                </a:solidFill>
                <a:latin typeface="Arial Rounded MT Bold" panose="020F0704030504030204" pitchFamily="34" charset="0"/>
              </a:rPr>
              <a:t>REFERENCE</a:t>
            </a:r>
          </a:p>
        </p:txBody>
      </p:sp>
      <p:sp>
        <p:nvSpPr>
          <p:cNvPr id="1048668" name="Content Placeholder 6"/>
          <p:cNvSpPr>
            <a:spLocks noGrp="1"/>
          </p:cNvSpPr>
          <p:nvPr>
            <p:ph idx="1"/>
          </p:nvPr>
        </p:nvSpPr>
        <p:spPr/>
        <p:txBody>
          <a:bodyPr>
            <a:norm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https://pythongeeks.org/python-library-management-system-project/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https://www.javatpoint.com/pythontkinter#:~:text=Python%20provides%20the%20standard%20library,interface%20for%20desktop%20based%20applications.&amp;text=Developing%20desktop%20based%20applications%20with,import%20the%20Tkinter%20module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934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Arial Narrow</vt:lpstr>
      <vt:lpstr>Arial Rounded MT Bold</vt:lpstr>
      <vt:lpstr>Calibri</vt:lpstr>
      <vt:lpstr>Calibri Light</vt:lpstr>
      <vt:lpstr>Times New Roman</vt:lpstr>
      <vt:lpstr>Office Theme</vt:lpstr>
      <vt:lpstr>Book Managment System </vt:lpstr>
      <vt:lpstr>INTRODUCTION</vt:lpstr>
      <vt:lpstr>Motivation</vt:lpstr>
      <vt:lpstr>Literature Survey</vt:lpstr>
      <vt:lpstr>System Diagrams</vt:lpstr>
      <vt:lpstr>Implementation</vt:lpstr>
      <vt:lpstr>Advantages</vt:lpstr>
      <vt:lpstr>Conclusions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Language Translator</dc:title>
  <dc:creator>Omkar</dc:creator>
  <cp:lastModifiedBy>HP</cp:lastModifiedBy>
  <cp:revision>2</cp:revision>
  <dcterms:created xsi:type="dcterms:W3CDTF">2023-04-22T16:50:16Z</dcterms:created>
  <dcterms:modified xsi:type="dcterms:W3CDTF">2024-05-06T04:10:15Z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24c3808195e54e2d8389a3f7f5023f87</vt:lpwstr>
  </property>
</Properties>
</file>