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61"/>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6" r:id="rId19"/>
    <p:sldId id="273" r:id="rId20"/>
    <p:sldId id="318" r:id="rId21"/>
    <p:sldId id="274" r:id="rId22"/>
    <p:sldId id="275" r:id="rId23"/>
    <p:sldId id="276" r:id="rId24"/>
    <p:sldId id="277" r:id="rId25"/>
    <p:sldId id="284" r:id="rId26"/>
    <p:sldId id="288" r:id="rId27"/>
    <p:sldId id="290" r:id="rId28"/>
    <p:sldId id="289" r:id="rId29"/>
    <p:sldId id="291" r:id="rId30"/>
    <p:sldId id="292" r:id="rId31"/>
    <p:sldId id="293" r:id="rId32"/>
    <p:sldId id="294" r:id="rId33"/>
    <p:sldId id="295" r:id="rId34"/>
    <p:sldId id="296" r:id="rId35"/>
    <p:sldId id="297" r:id="rId36"/>
    <p:sldId id="278" r:id="rId37"/>
    <p:sldId id="285" r:id="rId38"/>
    <p:sldId id="286" r:id="rId39"/>
    <p:sldId id="287" r:id="rId40"/>
    <p:sldId id="283"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257" r:id="rId60"/>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varScale="1">
        <p:scale>
          <a:sx n="65" d="100"/>
          <a:sy n="65" d="100"/>
        </p:scale>
        <p:origin x="-1080" y="-108"/>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F99E5F-ABBA-49F1-97D7-C9C14F591586}" type="datetimeFigureOut">
              <a:rPr lang="en-US" smtClean="0"/>
              <a:pPr/>
              <a:t>6/7/2021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017450-A767-4CB5-9F41-AE07A59CA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0789920" y="3048"/>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9728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75566" y="6391660"/>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645920" y="2819400"/>
            <a:ext cx="768096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86539" y="2420112"/>
            <a:ext cx="105997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82881" y="152400"/>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120640" y="2115312"/>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234027" y="2209800"/>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212080" y="2199454"/>
            <a:ext cx="54864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822960" y="381000"/>
            <a:ext cx="932688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8412480" y="0"/>
            <a:ext cx="25603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09728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75566" y="6391660"/>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82881" y="155448"/>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5450738"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8207656" y="2925763"/>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8321041" y="3020251"/>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8299094" y="3009905"/>
            <a:ext cx="54864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65760" y="304800"/>
            <a:ext cx="786384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8869680" y="304805"/>
            <a:ext cx="173736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743200" y="3124200"/>
            <a:ext cx="740664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743200" y="5003322"/>
            <a:ext cx="740664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9546145" y="1135997"/>
            <a:ext cx="2286000" cy="457200"/>
          </a:xfrm>
        </p:spPr>
        <p:txBody>
          <a:bodyPr/>
          <a:lstStyle/>
          <a:p>
            <a:fld id="{1D8BD707-D9CF-40AE-B4C6-C98DA3205C09}" type="datetimeFigureOut">
              <a:rPr lang="en-US" smtClean="0"/>
              <a:pPr/>
              <a:t>6/7/2021</a:t>
            </a:fld>
            <a:endParaRPr lang="en-US"/>
          </a:p>
        </p:txBody>
      </p:sp>
      <p:sp>
        <p:nvSpPr>
          <p:cNvPr id="17" name="Footer Placeholder 16"/>
          <p:cNvSpPr>
            <a:spLocks noGrp="1"/>
          </p:cNvSpPr>
          <p:nvPr>
            <p:ph type="ftr" sz="quarter" idx="11"/>
          </p:nvPr>
        </p:nvSpPr>
        <p:spPr bwMode="auto">
          <a:xfrm rot="5400000">
            <a:off x="8858483" y="4143264"/>
            <a:ext cx="3657600" cy="460858"/>
          </a:xfrm>
        </p:spPr>
        <p:txBody>
          <a:bodyPr/>
          <a:lstStyle/>
          <a:p>
            <a:endParaRPr lang="en-US"/>
          </a:p>
        </p:txBody>
      </p:sp>
      <p:sp>
        <p:nvSpPr>
          <p:cNvPr id="10" name="Rectangle 9"/>
          <p:cNvSpPr/>
          <p:nvPr/>
        </p:nvSpPr>
        <p:spPr bwMode="auto">
          <a:xfrm>
            <a:off x="457200" y="0"/>
            <a:ext cx="73152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31603" y="0"/>
            <a:ext cx="125597"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188720" y="0"/>
            <a:ext cx="21824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369584" y="0"/>
            <a:ext cx="27633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2761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09728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024934"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071968"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28016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093662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463040" y="0"/>
            <a:ext cx="9144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731520" y="3429000"/>
            <a:ext cx="155448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571558" y="4866752"/>
            <a:ext cx="7697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09296" y="5500632"/>
            <a:ext cx="16459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997050" y="5788152"/>
            <a:ext cx="329184"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286000" y="4495800"/>
            <a:ext cx="438912"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590653" y="4928702"/>
            <a:ext cx="73152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548640" y="1600200"/>
            <a:ext cx="896112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6/7/2021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2895600"/>
            <a:ext cx="740664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743200" y="5010150"/>
            <a:ext cx="740664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9544507" y="1132332"/>
            <a:ext cx="2286000" cy="457200"/>
          </a:xfrm>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bwMode="auto">
          <a:xfrm rot="5400000">
            <a:off x="8858707" y="4140403"/>
            <a:ext cx="3657600" cy="460858"/>
          </a:xfrm>
        </p:spPr>
        <p:txBody>
          <a:bodyPr/>
          <a:lstStyle/>
          <a:p>
            <a:endParaRPr lang="en-US"/>
          </a:p>
        </p:txBody>
      </p:sp>
      <p:sp>
        <p:nvSpPr>
          <p:cNvPr id="9" name="Rectangle 8"/>
          <p:cNvSpPr/>
          <p:nvPr/>
        </p:nvSpPr>
        <p:spPr bwMode="auto">
          <a:xfrm>
            <a:off x="457200" y="0"/>
            <a:ext cx="73152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31603" y="0"/>
            <a:ext cx="125597"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188720" y="0"/>
            <a:ext cx="21824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369584" y="0"/>
            <a:ext cx="27633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2761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09728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24934"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071968"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28016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463040" y="0"/>
            <a:ext cx="9144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731520" y="3429000"/>
            <a:ext cx="155448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589646" y="4866752"/>
            <a:ext cx="7697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309296" y="5500632"/>
            <a:ext cx="16459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997050" y="5791200"/>
            <a:ext cx="329184"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254848" y="4479888"/>
            <a:ext cx="438912"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091753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608739" y="4928702"/>
            <a:ext cx="73152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548640" y="1600200"/>
            <a:ext cx="43891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124298" y="1600200"/>
            <a:ext cx="43891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905256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548640" y="2362200"/>
            <a:ext cx="438912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246370" y="2362200"/>
            <a:ext cx="438912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548640" y="1569720"/>
            <a:ext cx="438912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212080" y="1569720"/>
            <a:ext cx="438912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6/7/2021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05156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677156" y="3154680"/>
            <a:ext cx="6309360" cy="54864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174736" y="274320"/>
            <a:ext cx="183245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749808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743075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078992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0607040" y="0"/>
            <a:ext cx="36576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65760" y="274320"/>
            <a:ext cx="676656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6/7/2021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234026" y="1026376"/>
            <a:ext cx="54864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62102" y="1527048"/>
            <a:ext cx="1020470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05156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651096" y="3154680"/>
            <a:ext cx="6309360" cy="54864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740664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8118958" y="264795"/>
            <a:ext cx="18288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078992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0607040" y="0"/>
            <a:ext cx="36576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749808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43075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6/7/2021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42"/>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8640" y="274641"/>
            <a:ext cx="722376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0789920" y="1905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82881" y="2286000"/>
            <a:ext cx="10599725"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86539" y="142352"/>
            <a:ext cx="10599725"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642112" y="2743200"/>
            <a:ext cx="777620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75566" y="6391660"/>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82881" y="152400"/>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8" name="Straight Connector 7"/>
          <p:cNvSpPr>
            <a:spLocks noChangeShapeType="1"/>
          </p:cNvSpPr>
          <p:nvPr/>
        </p:nvSpPr>
        <p:spPr bwMode="auto">
          <a:xfrm>
            <a:off x="182881" y="2438400"/>
            <a:ext cx="105997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120640" y="2115312"/>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234027" y="2209800"/>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212080" y="2199454"/>
            <a:ext cx="54864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866776" y="533400"/>
            <a:ext cx="932688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62102" y="228600"/>
            <a:ext cx="1024128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949440" y="6409944"/>
            <a:ext cx="3653942" cy="365760"/>
          </a:xfrm>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5475698" y="1575654"/>
            <a:ext cx="1070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62102" y="1371600"/>
            <a:ext cx="484632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760720" y="1371600"/>
            <a:ext cx="484632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54864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09728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0789920"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82881" y="1371600"/>
            <a:ext cx="10599725"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75109" y="6391656"/>
            <a:ext cx="10599725"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62102" y="1524000"/>
            <a:ext cx="4848226"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749598" y="1524000"/>
            <a:ext cx="485013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6/7/2021</a:t>
            </a:fld>
            <a:endParaRPr lang="en-US"/>
          </a:p>
        </p:txBody>
      </p:sp>
      <p:sp>
        <p:nvSpPr>
          <p:cNvPr id="8" name="Footer Placeholder 7"/>
          <p:cNvSpPr>
            <a:spLocks noGrp="1"/>
          </p:cNvSpPr>
          <p:nvPr>
            <p:ph type="ftr" sz="quarter" idx="11"/>
          </p:nvPr>
        </p:nvSpPr>
        <p:spPr>
          <a:xfrm>
            <a:off x="365760" y="6409944"/>
            <a:ext cx="4297680" cy="365760"/>
          </a:xfrm>
        </p:spPr>
        <p:txBody>
          <a:bodyPr/>
          <a:lstStyle/>
          <a:p>
            <a:endParaRPr lang="en-US"/>
          </a:p>
        </p:txBody>
      </p:sp>
      <p:sp>
        <p:nvSpPr>
          <p:cNvPr id="15" name="Straight Connector 14"/>
          <p:cNvSpPr>
            <a:spLocks noChangeShapeType="1"/>
          </p:cNvSpPr>
          <p:nvPr/>
        </p:nvSpPr>
        <p:spPr bwMode="auto">
          <a:xfrm>
            <a:off x="182881" y="1280160"/>
            <a:ext cx="105997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82881" y="155448"/>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62103" y="2471383"/>
            <a:ext cx="484997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760720" y="2471383"/>
            <a:ext cx="484632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120640" y="956036"/>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234027" y="1050524"/>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212080" y="1042420"/>
            <a:ext cx="54864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212080" y="1036024"/>
            <a:ext cx="54864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09728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0789920"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75566" y="6391660"/>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82881" y="158496"/>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120640" y="6324600"/>
            <a:ext cx="73152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82881" y="152400"/>
            <a:ext cx="10599725"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0789920"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9728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82881" y="609600"/>
            <a:ext cx="329184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914400"/>
            <a:ext cx="283464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981204"/>
            <a:ext cx="283464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82881" y="152400"/>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82881" y="533400"/>
            <a:ext cx="105997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749040" y="685800"/>
            <a:ext cx="676656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554480" y="228600"/>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667867" y="323088"/>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645920" y="312742"/>
            <a:ext cx="54864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79222" y="6388389"/>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a:xfrm>
            <a:off x="362102" y="6410848"/>
            <a:ext cx="4059936"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82881" y="533400"/>
            <a:ext cx="105997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0789920"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82881" y="152400"/>
            <a:ext cx="10599725"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82881" y="609600"/>
            <a:ext cx="329184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82881" y="155448"/>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554480" y="228600"/>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667867" y="323088"/>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645920" y="312742"/>
            <a:ext cx="54864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600451" y="5029200"/>
            <a:ext cx="704088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00451" y="609600"/>
            <a:ext cx="704088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90600"/>
            <a:ext cx="292608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79222" y="6388389"/>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945783" y="6404984"/>
            <a:ext cx="3653942" cy="365760"/>
          </a:xfrm>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a:xfrm>
            <a:off x="362102" y="6410848"/>
            <a:ext cx="430133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09728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4"/>
            <a:ext cx="109728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0789920" y="0"/>
            <a:ext cx="1828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79222" y="6388389"/>
            <a:ext cx="1059972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949440" y="6404984"/>
            <a:ext cx="365394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6/7/2021</a:t>
            </a:fld>
            <a:endParaRPr lang="en-US"/>
          </a:p>
        </p:txBody>
      </p:sp>
      <p:sp>
        <p:nvSpPr>
          <p:cNvPr id="3" name="Footer Placeholder 2"/>
          <p:cNvSpPr>
            <a:spLocks noGrp="1"/>
          </p:cNvSpPr>
          <p:nvPr>
            <p:ph type="ftr" sz="quarter" idx="3"/>
          </p:nvPr>
        </p:nvSpPr>
        <p:spPr>
          <a:xfrm>
            <a:off x="365760" y="6410848"/>
            <a:ext cx="429768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82881" y="155448"/>
            <a:ext cx="1059972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82881" y="1276743"/>
            <a:ext cx="105997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120640" y="956036"/>
            <a:ext cx="73152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234027" y="1050524"/>
            <a:ext cx="50474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212080" y="1040178"/>
            <a:ext cx="54864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62102" y="228600"/>
            <a:ext cx="1024128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62102" y="1524000"/>
            <a:ext cx="1024128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05156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548640" y="274638"/>
            <a:ext cx="896112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48640" y="1600200"/>
            <a:ext cx="896112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9308592" y="1043446"/>
            <a:ext cx="2011680" cy="46085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6/7/2021</a:t>
            </a:fld>
            <a:endParaRPr lang="en-US"/>
          </a:p>
        </p:txBody>
      </p:sp>
      <p:sp>
        <p:nvSpPr>
          <p:cNvPr id="3" name="Footer Placeholder 2"/>
          <p:cNvSpPr>
            <a:spLocks noGrp="1"/>
          </p:cNvSpPr>
          <p:nvPr>
            <p:ph type="ftr" sz="quarter" idx="3"/>
          </p:nvPr>
        </p:nvSpPr>
        <p:spPr>
          <a:xfrm rot="5400000">
            <a:off x="8708263" y="3700664"/>
            <a:ext cx="3200400" cy="438912"/>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9144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078992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0607040" y="0"/>
            <a:ext cx="36576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9754819" y="5734050"/>
            <a:ext cx="73152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200" dirty="0" smtClean="0"/>
              <a:t>SQL</a:t>
            </a:r>
            <a:endParaRPr lang="en-US" sz="3200" dirty="0"/>
          </a:p>
        </p:txBody>
      </p:sp>
      <p:sp>
        <p:nvSpPr>
          <p:cNvPr id="2" name="Title 1"/>
          <p:cNvSpPr>
            <a:spLocks noGrp="1"/>
          </p:cNvSpPr>
          <p:nvPr>
            <p:ph type="ctrTitle"/>
          </p:nvPr>
        </p:nvSpPr>
        <p:spPr/>
        <p:txBody>
          <a:bodyPr/>
          <a:lstStyle/>
          <a:p>
            <a:r>
              <a:rPr lang="en-US" dirty="0" smtClean="0"/>
              <a:t>UNIT 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1096962"/>
          </a:xfrm>
        </p:spPr>
        <p:txBody>
          <a:bodyPr>
            <a:normAutofit/>
          </a:bodyPr>
          <a:lstStyle/>
          <a:p>
            <a:r>
              <a:rPr lang="en-US" sz="2800" dirty="0" smtClean="0"/>
              <a:t>DML(Data Manipulation Language) </a:t>
            </a:r>
            <a:r>
              <a:rPr lang="en-US" sz="2800" dirty="0" smtClean="0"/>
              <a:t>Commands/</a:t>
            </a:r>
            <a:br>
              <a:rPr lang="en-US" sz="2800" dirty="0" smtClean="0"/>
            </a:br>
            <a:r>
              <a:rPr lang="en-US" sz="2800" dirty="0" smtClean="0"/>
              <a:t>Modification of database</a:t>
            </a:r>
            <a:endParaRPr lang="en-US" sz="2800" dirty="0"/>
          </a:p>
        </p:txBody>
      </p:sp>
      <p:sp>
        <p:nvSpPr>
          <p:cNvPr id="3" name="Content Placeholder 2"/>
          <p:cNvSpPr>
            <a:spLocks noGrp="1"/>
          </p:cNvSpPr>
          <p:nvPr>
            <p:ph sz="quarter" idx="1"/>
          </p:nvPr>
        </p:nvSpPr>
        <p:spPr>
          <a:xfrm>
            <a:off x="533400" y="1600200"/>
            <a:ext cx="8961120" cy="4873752"/>
          </a:xfrm>
        </p:spPr>
        <p:txBody>
          <a:bodyPr>
            <a:normAutofit lnSpcReduction="10000"/>
          </a:bodyPr>
          <a:lstStyle/>
          <a:p>
            <a:pPr>
              <a:buFont typeface="Wingdings" pitchFamily="2" charset="2"/>
              <a:buChar char="Ø"/>
            </a:pPr>
            <a:r>
              <a:rPr lang="en-US" sz="2000" dirty="0" smtClean="0">
                <a:latin typeface="Times New Roman" pitchFamily="18" charset="0"/>
                <a:cs typeface="Times New Roman" pitchFamily="18" charset="0"/>
              </a:rPr>
              <a:t>Data manipulation commands are used to manipulate data in the database.</a:t>
            </a:r>
          </a:p>
          <a:p>
            <a:pPr>
              <a:buFont typeface="Wingdings" pitchFamily="2" charset="2"/>
              <a:buChar char="Ø"/>
            </a:pPr>
            <a:r>
              <a:rPr lang="en-US" sz="2000" dirty="0" smtClean="0">
                <a:latin typeface="Times New Roman" pitchFamily="18" charset="0"/>
                <a:cs typeface="Times New Roman" pitchFamily="18" charset="0"/>
              </a:rPr>
              <a:t>The modification of database can be done with the help of </a:t>
            </a:r>
            <a:r>
              <a:rPr lang="en-US" sz="2000" dirty="0" err="1" smtClean="0">
                <a:latin typeface="Times New Roman" pitchFamily="18" charset="0"/>
                <a:cs typeface="Times New Roman" pitchFamily="18" charset="0"/>
              </a:rPr>
              <a:t>insert,update</a:t>
            </a:r>
            <a:r>
              <a:rPr lang="en-US" sz="2000" dirty="0" smtClean="0">
                <a:latin typeface="Times New Roman" pitchFamily="18" charset="0"/>
                <a:cs typeface="Times New Roman" pitchFamily="18" charset="0"/>
              </a:rPr>
              <a:t> and delete commands.</a:t>
            </a:r>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following are DML commands in SQL:</a:t>
            </a:r>
          </a:p>
          <a:p>
            <a:pPr>
              <a:buNone/>
            </a:pPr>
            <a:r>
              <a:rPr lang="en-US" sz="2000" dirty="0" smtClean="0">
                <a:latin typeface="Times New Roman" pitchFamily="18" charset="0"/>
                <a:cs typeface="Times New Roman" pitchFamily="18" charset="0"/>
              </a:rPr>
              <a:t>1)insert</a:t>
            </a:r>
          </a:p>
          <a:p>
            <a:pPr>
              <a:buNone/>
            </a:pPr>
            <a:r>
              <a:rPr lang="en-US" sz="2000" dirty="0" smtClean="0">
                <a:latin typeface="Times New Roman" pitchFamily="18" charset="0"/>
                <a:cs typeface="Times New Roman" pitchFamily="18" charset="0"/>
              </a:rPr>
              <a:t>2)update</a:t>
            </a:r>
          </a:p>
          <a:p>
            <a:pPr>
              <a:buNone/>
            </a:pPr>
            <a:r>
              <a:rPr lang="en-US" sz="2000" dirty="0" smtClean="0">
                <a:latin typeface="Times New Roman" pitchFamily="18" charset="0"/>
                <a:cs typeface="Times New Roman" pitchFamily="18" charset="0"/>
              </a:rPr>
              <a:t>3)delete</a:t>
            </a:r>
          </a:p>
          <a:p>
            <a:pPr>
              <a:buNone/>
            </a:pPr>
            <a:r>
              <a:rPr lang="en-US" sz="2000" dirty="0" smtClean="0">
                <a:latin typeface="Times New Roman" pitchFamily="18" charset="0"/>
                <a:cs typeface="Times New Roman" pitchFamily="18" charset="0"/>
              </a:rPr>
              <a:t>4)Select</a:t>
            </a:r>
          </a:p>
          <a:p>
            <a:pPr>
              <a:buNone/>
            </a:pPr>
            <a:r>
              <a:rPr lang="en-US" sz="2000" b="1" i="1" dirty="0" smtClean="0">
                <a:solidFill>
                  <a:srgbClr val="00B0F0"/>
                </a:solidFill>
                <a:latin typeface="Times New Roman" pitchFamily="18" charset="0"/>
                <a:cs typeface="Times New Roman" pitchFamily="18" charset="0"/>
              </a:rPr>
              <a:t>Insert:</a:t>
            </a:r>
            <a:endParaRPr lang="en-US" sz="2000" b="1" i="1" dirty="0" smtClean="0">
              <a:solidFill>
                <a:srgbClr val="00B0F0"/>
              </a:solidFill>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Insert command is used to add new rows of data to a table in the database.</a:t>
            </a:r>
          </a:p>
          <a:p>
            <a:pPr>
              <a:buNone/>
            </a:pPr>
            <a:r>
              <a:rPr lang="en-US" sz="2000" dirty="0" smtClean="0">
                <a:latin typeface="Times New Roman" pitchFamily="18" charset="0"/>
                <a:cs typeface="Times New Roman" pitchFamily="18" charset="0"/>
              </a:rPr>
              <a:t>Syntax:  INSERT INTO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(column1,column2,…</a:t>
            </a:r>
            <a:r>
              <a:rPr lang="en-US" sz="2000" dirty="0" err="1" smtClean="0">
                <a:latin typeface="Times New Roman" pitchFamily="18" charset="0"/>
                <a:cs typeface="Times New Roman" pitchFamily="18" charset="0"/>
              </a:rPr>
              <a:t>columnN</a:t>
            </a:r>
            <a:r>
              <a:rPr lang="en-US" sz="2000" dirty="0" smtClean="0">
                <a:latin typeface="Times New Roman" pitchFamily="18" charset="0"/>
                <a:cs typeface="Times New Roman" pitchFamily="18" charset="0"/>
              </a:rPr>
              <a:t>)  VALUES (value1,value2,….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Or  </a:t>
            </a:r>
          </a:p>
          <a:p>
            <a:pPr>
              <a:buNone/>
            </a:pPr>
            <a:r>
              <a:rPr lang="en-US" sz="2000" dirty="0" smtClean="0">
                <a:latin typeface="Times New Roman" pitchFamily="18" charset="0"/>
                <a:cs typeface="Times New Roman" pitchFamily="18" charset="0"/>
              </a:rPr>
              <a:t> INSERT INTO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VALUES (value1,value2,…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357360" cy="6092952"/>
          </a:xfrm>
        </p:spPr>
        <p:txBody>
          <a:bodyPr>
            <a:normAutofit/>
          </a:bodyPr>
          <a:lstStyle/>
          <a:p>
            <a:r>
              <a:rPr lang="en-US" sz="2000" dirty="0" smtClean="0">
                <a:latin typeface="Times New Roman" pitchFamily="18" charset="0"/>
                <a:cs typeface="Times New Roman" pitchFamily="18" charset="0"/>
              </a:rPr>
              <a:t>For inserting multiple rows of data to a table:</a:t>
            </a:r>
          </a:p>
          <a:p>
            <a:pPr>
              <a:buNone/>
            </a:pPr>
            <a:r>
              <a:rPr lang="en-US" sz="2000"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INSERT INTO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VALUES(value1,value2,…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                      (value1,value2,…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 (value1,value2,…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 (value1,value2,…</a:t>
            </a:r>
            <a:r>
              <a:rPr lang="en-US" sz="2000" dirty="0" err="1" smtClean="0">
                <a:latin typeface="Times New Roman" pitchFamily="18" charset="0"/>
                <a:cs typeface="Times New Roman" pitchFamily="18" charset="0"/>
              </a:rPr>
              <a:t>valueN</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                  insert into student(563,’ankith’),(578,’rohan’),(597,’rekha’);</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update</a:t>
            </a:r>
          </a:p>
          <a:p>
            <a:pPr>
              <a:buNone/>
            </a:pPr>
            <a:r>
              <a:rPr lang="en-US" sz="2000" dirty="0" smtClean="0">
                <a:latin typeface="Times New Roman" pitchFamily="18" charset="0"/>
                <a:cs typeface="Times New Roman" pitchFamily="18" charset="0"/>
              </a:rPr>
              <a:t>update command statement is used to modify the existing records in a table.</a:t>
            </a:r>
          </a:p>
          <a:p>
            <a:pPr>
              <a:buNone/>
            </a:pPr>
            <a:r>
              <a:rPr lang="en-US" sz="2000"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UPDATE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SET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=value  WHERE  [condition];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update  student  set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=356  where  name=‘</a:t>
            </a:r>
            <a:r>
              <a:rPr lang="en-US" sz="2000" dirty="0" err="1" smtClean="0">
                <a:latin typeface="Times New Roman" pitchFamily="18" charset="0"/>
                <a:cs typeface="Times New Roman" pitchFamily="18" charset="0"/>
              </a:rPr>
              <a:t>rohan</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433560" cy="6092952"/>
          </a:xfrm>
        </p:spPr>
        <p:txBody>
          <a:bodyPr>
            <a:normAutofit/>
          </a:bodyPr>
          <a:lstStyle/>
          <a:p>
            <a:pPr>
              <a:buNone/>
            </a:pPr>
            <a:r>
              <a:rPr lang="en-US" sz="2000" b="1" dirty="0" smtClean="0">
                <a:latin typeface="Times New Roman" pitchFamily="18" charset="0"/>
                <a:cs typeface="Times New Roman" pitchFamily="18" charset="0"/>
              </a:rPr>
              <a:t>delete</a:t>
            </a:r>
          </a:p>
          <a:p>
            <a:pPr>
              <a:buNone/>
            </a:pPr>
            <a:r>
              <a:rPr lang="en-US" sz="2000" dirty="0" smtClean="0">
                <a:latin typeface="Times New Roman" pitchFamily="18" charset="0"/>
                <a:cs typeface="Times New Roman" pitchFamily="18" charset="0"/>
              </a:rPr>
              <a:t>Delete command is used to delete the data from a table.</a:t>
            </a:r>
          </a:p>
          <a:p>
            <a:pPr>
              <a:buNone/>
            </a:pPr>
            <a:r>
              <a:rPr lang="en-US" sz="2000" dirty="0" smtClean="0">
                <a:latin typeface="Times New Roman" pitchFamily="18" charset="0"/>
                <a:cs typeface="Times New Roman" pitchFamily="18" charset="0"/>
              </a:rPr>
              <a:t>Syntax: DELETE FROM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WHERE [condition];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delete from student where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=234</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select</a:t>
            </a:r>
          </a:p>
          <a:p>
            <a:pPr>
              <a:buNone/>
            </a:pPr>
            <a:r>
              <a:rPr lang="en-US" sz="2000" dirty="0" smtClean="0">
                <a:latin typeface="Times New Roman" pitchFamily="18" charset="0"/>
                <a:cs typeface="Times New Roman" pitchFamily="18" charset="0"/>
              </a:rPr>
              <a:t>To retrieve the data from table we use the select command.</a:t>
            </a:r>
          </a:p>
          <a:p>
            <a:pPr>
              <a:buNone/>
            </a:pPr>
            <a:r>
              <a:rPr lang="en-US" sz="2000" dirty="0" smtClean="0">
                <a:latin typeface="Times New Roman" pitchFamily="18" charset="0"/>
                <a:cs typeface="Times New Roman" pitchFamily="18" charset="0"/>
              </a:rPr>
              <a:t>Syntax: SELECT </a:t>
            </a:r>
            <a:r>
              <a:rPr lang="en-US" sz="2000" dirty="0" err="1" smtClean="0">
                <a:latin typeface="Times New Roman" pitchFamily="18" charset="0"/>
                <a:cs typeface="Times New Roman" pitchFamily="18" charset="0"/>
              </a:rPr>
              <a:t>col_names</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WHERE  condition;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select </a:t>
            </a:r>
            <a:r>
              <a:rPr lang="en-US" sz="2000" dirty="0" err="1" smtClean="0">
                <a:latin typeface="Times New Roman" pitchFamily="18" charset="0"/>
                <a:cs typeface="Times New Roman" pitchFamily="18" charset="0"/>
              </a:rPr>
              <a:t>roll,names</a:t>
            </a:r>
            <a:r>
              <a:rPr lang="en-US" sz="2000" dirty="0" smtClean="0">
                <a:latin typeface="Times New Roman" pitchFamily="18" charset="0"/>
                <a:cs typeface="Times New Roman" pitchFamily="18" charset="0"/>
              </a:rPr>
              <a:t> from student;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Note:  when we want to get all columns from the table, we can use * to get all the columns from a table instead of specifying all </a:t>
            </a:r>
            <a:r>
              <a:rPr lang="en-US" sz="2000" dirty="0" err="1" smtClean="0">
                <a:latin typeface="Times New Roman" pitchFamily="18" charset="0"/>
                <a:cs typeface="Times New Roman" pitchFamily="18" charset="0"/>
              </a:rPr>
              <a:t>col_names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wipe(down)">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Basic Structure of SQL queries</a:t>
            </a:r>
            <a:endParaRPr lang="en-US" dirty="0"/>
          </a:p>
        </p:txBody>
      </p:sp>
      <p:sp>
        <p:nvSpPr>
          <p:cNvPr id="3" name="Content Placeholder 2"/>
          <p:cNvSpPr>
            <a:spLocks noGrp="1"/>
          </p:cNvSpPr>
          <p:nvPr>
            <p:ph sz="quarter" idx="1"/>
          </p:nvPr>
        </p:nvSpPr>
        <p:spPr>
          <a:xfrm>
            <a:off x="548640" y="990600"/>
            <a:ext cx="9281160" cy="5483352"/>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A relational database consists of a collection of relations with unique names.</a:t>
            </a:r>
          </a:p>
          <a:p>
            <a:pPr algn="just">
              <a:buFont typeface="Wingdings" pitchFamily="2" charset="2"/>
              <a:buChar char="Ø"/>
            </a:pPr>
            <a:r>
              <a:rPr lang="en-US" sz="2000" dirty="0" smtClean="0">
                <a:latin typeface="Times New Roman" pitchFamily="18" charset="0"/>
                <a:cs typeface="Times New Roman" pitchFamily="18" charset="0"/>
              </a:rPr>
              <a:t>To retrieve the data from the </a:t>
            </a:r>
            <a:r>
              <a:rPr lang="en-US" sz="2000" dirty="0" err="1" smtClean="0">
                <a:latin typeface="Times New Roman" pitchFamily="18" charset="0"/>
                <a:cs typeface="Times New Roman" pitchFamily="18" charset="0"/>
              </a:rPr>
              <a:t>database,the</a:t>
            </a:r>
            <a:r>
              <a:rPr lang="en-US" sz="2000" dirty="0" smtClean="0">
                <a:latin typeface="Times New Roman" pitchFamily="18" charset="0"/>
                <a:cs typeface="Times New Roman" pitchFamily="18" charset="0"/>
              </a:rPr>
              <a:t> basic structure of an SQL expression consists of 3 clauses-</a:t>
            </a:r>
            <a:r>
              <a:rPr lang="en-US" sz="2000" dirty="0" err="1" smtClean="0">
                <a:latin typeface="Times New Roman" pitchFamily="18" charset="0"/>
                <a:cs typeface="Times New Roman" pitchFamily="18" charset="0"/>
              </a:rPr>
              <a:t>select,from,where</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-is used to list the attributes desired in the result of a query.</a:t>
            </a:r>
          </a:p>
          <a:p>
            <a:pPr algn="just">
              <a:buFont typeface="Wingdings" pitchFamily="2" charset="2"/>
              <a:buChar char="Ø"/>
            </a:pP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-it lists the relations to be scanned in the evaluation of the expression.</a:t>
            </a:r>
          </a:p>
          <a:p>
            <a:pPr algn="just">
              <a:buFont typeface="Wingdings" pitchFamily="2" charset="2"/>
              <a:buChar char="Ø"/>
            </a:pPr>
            <a:r>
              <a:rPr lang="en-US" sz="2000" b="1" dirty="0" smtClean="0">
                <a:latin typeface="Times New Roman" pitchFamily="18" charset="0"/>
                <a:cs typeface="Times New Roman" pitchFamily="18" charset="0"/>
              </a:rPr>
              <a:t>Where</a:t>
            </a:r>
            <a:r>
              <a:rPr lang="en-US" sz="2000" dirty="0" smtClean="0">
                <a:latin typeface="Times New Roman" pitchFamily="18" charset="0"/>
                <a:cs typeface="Times New Roman" pitchFamily="18" charset="0"/>
              </a:rPr>
              <a:t>-it consists of a condition expression involving attributes of the relations that appear in from clause.</a:t>
            </a:r>
          </a:p>
          <a:p>
            <a:pPr algn="just">
              <a:buNone/>
            </a:pPr>
            <a:r>
              <a:rPr lang="en-US" sz="2000" i="1" dirty="0" smtClean="0">
                <a:latin typeface="Times New Roman" pitchFamily="18" charset="0"/>
                <a:cs typeface="Times New Roman" pitchFamily="18" charset="0"/>
              </a:rPr>
              <a:t>Syntax:    SELECT column_name1,column_name2,..     </a:t>
            </a:r>
            <a:r>
              <a:rPr lang="en-US" sz="2000" i="1" dirty="0" err="1" smtClean="0">
                <a:latin typeface="Times New Roman" pitchFamily="18" charset="0"/>
                <a:cs typeface="Times New Roman" pitchFamily="18" charset="0"/>
              </a:rPr>
              <a:t>column_nameN</a:t>
            </a:r>
            <a:endParaRPr lang="en-US" sz="2000" i="1" dirty="0" smtClean="0">
              <a:latin typeface="Times New Roman" pitchFamily="18" charset="0"/>
              <a:cs typeface="Times New Roman" pitchFamily="18" charset="0"/>
            </a:endParaRPr>
          </a:p>
          <a:p>
            <a:pPr algn="just">
              <a:buNone/>
            </a:pP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FROM table_name1,table_name2,…       </a:t>
            </a:r>
            <a:r>
              <a:rPr lang="en-US" sz="2000" dirty="0" err="1" smtClean="0">
                <a:latin typeface="Times New Roman" pitchFamily="18" charset="0"/>
                <a:cs typeface="Times New Roman" pitchFamily="18" charset="0"/>
              </a:rPr>
              <a:t>table_nameN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WHERE  [condition];</a:t>
            </a:r>
          </a:p>
          <a:p>
            <a:pPr algn="just">
              <a:buNone/>
            </a:pPr>
            <a:endParaRPr lang="en-US" sz="2000" dirty="0" smtClean="0">
              <a:latin typeface="Times New Roman" pitchFamily="18" charset="0"/>
              <a:cs typeface="Times New Roman" pitchFamily="18" charset="0"/>
            </a:endParaRPr>
          </a:p>
          <a:p>
            <a:pPr algn="just">
              <a:buNone/>
            </a:pPr>
            <a:r>
              <a:rPr lang="en-US" sz="2000" i="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1)    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a:t>
            </a:r>
          </a:p>
          <a:p>
            <a:pPr algn="just">
              <a:buNone/>
            </a:pPr>
            <a:r>
              <a:rPr lang="en-US" sz="2000" dirty="0" smtClean="0">
                <a:latin typeface="Times New Roman" pitchFamily="18" charset="0"/>
                <a:cs typeface="Times New Roman" pitchFamily="18" charset="0"/>
              </a:rPr>
              <a:t>                  2)   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 where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=567;</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2000"/>
                                        <p:tgtEl>
                                          <p:spTgt spid="3">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amond(in)">
                                      <p:cBhvr>
                                        <p:cTn id="25" dur="2000"/>
                                        <p:tgtEl>
                                          <p:spTgt spid="3">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amond(in)">
                                      <p:cBhvr>
                                        <p:cTn id="28" dur="2000"/>
                                        <p:tgtEl>
                                          <p:spTgt spid="3">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diamond(in)">
                                      <p:cBhvr>
                                        <p:cTn id="31" dur="2000"/>
                                        <p:tgtEl>
                                          <p:spTgt spid="3">
                                            <p:txEl>
                                              <p:pRg st="9" end="9"/>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diamond(in)">
                                      <p:cBhvr>
                                        <p:cTn id="34"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433560" cy="6477000"/>
          </a:xfrm>
        </p:spPr>
        <p:txBody>
          <a:bodyPr>
            <a:normAutofit fontScale="92500" lnSpcReduction="10000"/>
          </a:bodyPr>
          <a:lstStyle/>
          <a:p>
            <a:pPr>
              <a:buFont typeface="Wingdings" pitchFamily="2" charset="2"/>
              <a:buChar char="Ø"/>
            </a:pPr>
            <a:r>
              <a:rPr lang="en-US" sz="2000" dirty="0" smtClean="0">
                <a:latin typeface="Times New Roman" pitchFamily="18" charset="0"/>
                <a:cs typeface="Times New Roman" pitchFamily="18" charset="0"/>
              </a:rPr>
              <a:t>To retrieve the information from the database according to user </a:t>
            </a:r>
            <a:r>
              <a:rPr lang="en-US" sz="2000" dirty="0" err="1" smtClean="0">
                <a:latin typeface="Times New Roman" pitchFamily="18" charset="0"/>
                <a:cs typeface="Times New Roman" pitchFamily="18" charset="0"/>
              </a:rPr>
              <a:t>requirements,we</a:t>
            </a:r>
            <a:r>
              <a:rPr lang="en-US" sz="2000" dirty="0" smtClean="0">
                <a:latin typeface="Times New Roman" pitchFamily="18" charset="0"/>
                <a:cs typeface="Times New Roman" pitchFamily="18" charset="0"/>
              </a:rPr>
              <a:t> need to use the following operators:</a:t>
            </a:r>
          </a:p>
          <a:p>
            <a:pPr>
              <a:buNone/>
            </a:pPr>
            <a:r>
              <a:rPr lang="en-US" sz="2000" dirty="0" smtClean="0">
                <a:latin typeface="Times New Roman" pitchFamily="18" charset="0"/>
                <a:cs typeface="Times New Roman" pitchFamily="18" charset="0"/>
              </a:rPr>
              <a:t>1) </a:t>
            </a:r>
            <a:r>
              <a:rPr lang="en-US" sz="2000" b="1" dirty="0" smtClean="0">
                <a:latin typeface="Times New Roman" pitchFamily="18" charset="0"/>
                <a:cs typeface="Times New Roman" pitchFamily="18" charset="0"/>
              </a:rPr>
              <a:t>distinct</a:t>
            </a:r>
            <a:r>
              <a:rPr lang="en-US" sz="2000" dirty="0" smtClean="0">
                <a:latin typeface="Times New Roman" pitchFamily="18" charset="0"/>
                <a:cs typeface="Times New Roman" pitchFamily="18" charset="0"/>
              </a:rPr>
              <a:t>-distinct is used to eliminate the duplicates or to retrieve the unique data.</a:t>
            </a:r>
          </a:p>
          <a:p>
            <a:pPr>
              <a:buNone/>
            </a:pPr>
            <a:r>
              <a:rPr lang="en-US" sz="2000" dirty="0" smtClean="0">
                <a:latin typeface="Times New Roman" pitchFamily="18" charset="0"/>
                <a:cs typeface="Times New Roman" pitchFamily="18" charset="0"/>
              </a:rPr>
              <a:t>Example:  select  distinct  </a:t>
            </a:r>
            <a:r>
              <a:rPr lang="en-US" sz="2000" dirty="0" err="1" smtClean="0">
                <a:latin typeface="Times New Roman" pitchFamily="18" charset="0"/>
                <a:cs typeface="Times New Roman" pitchFamily="18" charset="0"/>
              </a:rPr>
              <a:t>branch_name</a:t>
            </a:r>
            <a:r>
              <a:rPr lang="en-US" sz="2000" dirty="0" smtClean="0">
                <a:latin typeface="Times New Roman" pitchFamily="18" charset="0"/>
                <a:cs typeface="Times New Roman" pitchFamily="18" charset="0"/>
              </a:rPr>
              <a:t>  from  student;</a:t>
            </a:r>
          </a:p>
          <a:p>
            <a:pPr>
              <a:buNone/>
            </a:pPr>
            <a:r>
              <a:rPr lang="en-US" sz="2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all</a:t>
            </a:r>
            <a:r>
              <a:rPr lang="en-US" sz="2000" dirty="0" smtClean="0">
                <a:latin typeface="Times New Roman" pitchFamily="18" charset="0"/>
                <a:cs typeface="Times New Roman" pitchFamily="18" charset="0"/>
              </a:rPr>
              <a:t>-all is used to specify explicitly that duplicates are not removed.</a:t>
            </a:r>
          </a:p>
          <a:p>
            <a:pPr>
              <a:buNone/>
            </a:pPr>
            <a:r>
              <a:rPr lang="en-US" sz="2000" dirty="0" smtClean="0">
                <a:latin typeface="Times New Roman" pitchFamily="18" charset="0"/>
                <a:cs typeface="Times New Roman" pitchFamily="18" charset="0"/>
              </a:rPr>
              <a:t>  example: select  all  </a:t>
            </a:r>
            <a:r>
              <a:rPr lang="en-US" sz="2000" dirty="0" err="1" smtClean="0">
                <a:latin typeface="Times New Roman" pitchFamily="18" charset="0"/>
                <a:cs typeface="Times New Roman" pitchFamily="18" charset="0"/>
              </a:rPr>
              <a:t>branch_name</a:t>
            </a:r>
            <a:r>
              <a:rPr lang="en-US" sz="2000" dirty="0" smtClean="0">
                <a:latin typeface="Times New Roman" pitchFamily="18" charset="0"/>
                <a:cs typeface="Times New Roman" pitchFamily="18" charset="0"/>
              </a:rPr>
              <a:t>  from  student;</a:t>
            </a:r>
          </a:p>
          <a:p>
            <a:pPr>
              <a:buNone/>
            </a:pPr>
            <a:r>
              <a:rPr lang="en-US" sz="2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operators</a:t>
            </a:r>
            <a:r>
              <a:rPr lang="en-US" sz="2000" dirty="0" smtClean="0">
                <a:latin typeface="Times New Roman" pitchFamily="18" charset="0"/>
                <a:cs typeface="Times New Roman" pitchFamily="18" charset="0"/>
              </a:rPr>
              <a:t>: the select clause may also contain arithmetic, logical and </a:t>
            </a:r>
            <a:r>
              <a:rPr lang="en-US" sz="2000" dirty="0" err="1" smtClean="0">
                <a:latin typeface="Times New Roman" pitchFamily="18" charset="0"/>
                <a:cs typeface="Times New Roman" pitchFamily="18" charset="0"/>
              </a:rPr>
              <a:t>comparision</a:t>
            </a:r>
            <a:r>
              <a:rPr lang="en-US" sz="2000" dirty="0" smtClean="0">
                <a:latin typeface="Times New Roman" pitchFamily="18" charset="0"/>
                <a:cs typeface="Times New Roman" pitchFamily="18" charset="0"/>
              </a:rPr>
              <a:t> operators.</a:t>
            </a:r>
          </a:p>
          <a:p>
            <a:pPr>
              <a:buNone/>
            </a:pPr>
            <a:r>
              <a:rPr lang="en-US" sz="2000" i="1" dirty="0" smtClean="0">
                <a:solidFill>
                  <a:srgbClr val="00B0F0"/>
                </a:solidFill>
                <a:latin typeface="Times New Roman" pitchFamily="18" charset="0"/>
                <a:cs typeface="Times New Roman" pitchFamily="18" charset="0"/>
              </a:rPr>
              <a:t>Arithmetic operators</a:t>
            </a:r>
            <a:r>
              <a:rPr lang="en-US" sz="2000" dirty="0" smtClean="0">
                <a:latin typeface="Times New Roman" pitchFamily="18" charset="0"/>
                <a:cs typeface="Times New Roman" pitchFamily="18" charset="0"/>
              </a:rPr>
              <a:t>:    +,  -,  *,  /</a:t>
            </a:r>
          </a:p>
          <a:p>
            <a:pPr>
              <a:buNone/>
            </a:pPr>
            <a:r>
              <a:rPr lang="en-US" sz="2000" dirty="0" smtClean="0">
                <a:latin typeface="Times New Roman" pitchFamily="18" charset="0"/>
                <a:cs typeface="Times New Roman" pitchFamily="18" charset="0"/>
              </a:rPr>
              <a:t>Example: 1) select   eid,sal+500  from   employee;</a:t>
            </a:r>
          </a:p>
          <a:p>
            <a:pPr>
              <a:buNone/>
            </a:pPr>
            <a:r>
              <a:rPr lang="en-US" sz="2000" dirty="0" smtClean="0">
                <a:latin typeface="Times New Roman" pitchFamily="18" charset="0"/>
                <a:cs typeface="Times New Roman" pitchFamily="18" charset="0"/>
              </a:rPr>
              <a:t>                2) select  *  from  employee  where  (</a:t>
            </a:r>
            <a:r>
              <a:rPr lang="en-US" sz="2000" dirty="0" err="1" smtClean="0">
                <a:latin typeface="Times New Roman" pitchFamily="18" charset="0"/>
                <a:cs typeface="Times New Roman" pitchFamily="18" charset="0"/>
              </a:rPr>
              <a:t>sal</a:t>
            </a:r>
            <a:r>
              <a:rPr lang="en-US" sz="2000" dirty="0" smtClean="0">
                <a:latin typeface="Times New Roman" pitchFamily="18" charset="0"/>
                <a:cs typeface="Times New Roman" pitchFamily="18" charset="0"/>
              </a:rPr>
              <a:t>*2)=5000;</a:t>
            </a:r>
          </a:p>
          <a:p>
            <a:pPr>
              <a:buNone/>
            </a:pPr>
            <a:r>
              <a:rPr lang="en-US" sz="2000" i="1" dirty="0" smtClean="0">
                <a:solidFill>
                  <a:srgbClr val="00B0F0"/>
                </a:solidFill>
                <a:latin typeface="Times New Roman" pitchFamily="18" charset="0"/>
                <a:cs typeface="Times New Roman" pitchFamily="18" charset="0"/>
              </a:rPr>
              <a:t>Logical operators</a:t>
            </a:r>
            <a:r>
              <a:rPr lang="en-US" sz="2000" dirty="0" smtClean="0">
                <a:latin typeface="Times New Roman" pitchFamily="18" charset="0"/>
                <a:cs typeface="Times New Roman" pitchFamily="18" charset="0"/>
              </a:rPr>
              <a:t>:  and ,or ,not</a:t>
            </a:r>
          </a:p>
          <a:p>
            <a:pPr>
              <a:buNone/>
            </a:pPr>
            <a:r>
              <a:rPr lang="en-US" sz="2000" dirty="0" smtClean="0">
                <a:latin typeface="Times New Roman" pitchFamily="18" charset="0"/>
                <a:cs typeface="Times New Roman" pitchFamily="18" charset="0"/>
              </a:rPr>
              <a:t>Example:  1)select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from  student  where  name=‘</a:t>
            </a:r>
            <a:r>
              <a:rPr lang="en-US" sz="2000" dirty="0" err="1" smtClean="0">
                <a:latin typeface="Times New Roman" pitchFamily="18" charset="0"/>
                <a:cs typeface="Times New Roman" pitchFamily="18" charset="0"/>
              </a:rPr>
              <a:t>rohan</a:t>
            </a:r>
            <a:r>
              <a:rPr lang="en-US" sz="2000" dirty="0" smtClean="0">
                <a:latin typeface="Times New Roman" pitchFamily="18" charset="0"/>
                <a:cs typeface="Times New Roman" pitchFamily="18" charset="0"/>
              </a:rPr>
              <a:t>’  and  branch=‘</a:t>
            </a:r>
            <a:r>
              <a:rPr lang="en-US" sz="2000" dirty="0" err="1" smtClean="0">
                <a:latin typeface="Times New Roman" pitchFamily="18" charset="0"/>
                <a:cs typeface="Times New Roman" pitchFamily="18" charset="0"/>
              </a:rPr>
              <a:t>cse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2)select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  where  branch=‘</a:t>
            </a:r>
            <a:r>
              <a:rPr lang="en-US" sz="2000" dirty="0" err="1" smtClean="0">
                <a:latin typeface="Times New Roman" pitchFamily="18" charset="0"/>
                <a:cs typeface="Times New Roman" pitchFamily="18" charset="0"/>
              </a:rPr>
              <a:t>ece</a:t>
            </a:r>
            <a:r>
              <a:rPr lang="en-US" sz="2000" dirty="0" smtClean="0">
                <a:latin typeface="Times New Roman" pitchFamily="18" charset="0"/>
                <a:cs typeface="Times New Roman" pitchFamily="18" charset="0"/>
              </a:rPr>
              <a:t>’  or  branch=‘</a:t>
            </a:r>
            <a:r>
              <a:rPr lang="en-US" sz="2000" dirty="0" err="1" smtClean="0">
                <a:latin typeface="Times New Roman" pitchFamily="18" charset="0"/>
                <a:cs typeface="Times New Roman" pitchFamily="18" charset="0"/>
              </a:rPr>
              <a:t>cse</a:t>
            </a:r>
            <a:r>
              <a:rPr lang="en-US" sz="2000" dirty="0" smtClean="0">
                <a:latin typeface="Times New Roman" pitchFamily="18" charset="0"/>
                <a:cs typeface="Times New Roman" pitchFamily="18" charset="0"/>
              </a:rPr>
              <a:t>’;</a:t>
            </a:r>
          </a:p>
          <a:p>
            <a:pPr>
              <a:buNone/>
            </a:pPr>
            <a:r>
              <a:rPr lang="en-US" sz="2000" i="1" dirty="0" err="1" smtClean="0">
                <a:solidFill>
                  <a:srgbClr val="00B0F0"/>
                </a:solidFill>
                <a:latin typeface="Times New Roman" pitchFamily="18" charset="0"/>
                <a:cs typeface="Times New Roman" pitchFamily="18" charset="0"/>
              </a:rPr>
              <a:t>Comparision</a:t>
            </a:r>
            <a:r>
              <a:rPr lang="en-US" sz="2000" i="1" dirty="0" smtClean="0">
                <a:solidFill>
                  <a:srgbClr val="00B0F0"/>
                </a:solidFill>
                <a:latin typeface="Times New Roman" pitchFamily="18" charset="0"/>
                <a:cs typeface="Times New Roman" pitchFamily="18" charset="0"/>
              </a:rPr>
              <a:t> operators:  </a:t>
            </a:r>
            <a:r>
              <a:rPr lang="en-US" sz="2000" dirty="0" smtClean="0">
                <a:latin typeface="Times New Roman" pitchFamily="18" charset="0"/>
                <a:cs typeface="Times New Roman" pitchFamily="18" charset="0"/>
              </a:rPr>
              <a:t>&lt;,&gt;,&lt;=,&gt;=,=,between, is, </a:t>
            </a:r>
            <a:r>
              <a:rPr lang="en-US" sz="2000" dirty="0" err="1" smtClean="0">
                <a:latin typeface="Times New Roman" pitchFamily="18" charset="0"/>
                <a:cs typeface="Times New Roman" pitchFamily="18" charset="0"/>
              </a:rPr>
              <a:t>in,not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example: 1)select </a:t>
            </a:r>
            <a:r>
              <a:rPr lang="en-US" sz="2000" dirty="0" err="1" smtClean="0">
                <a:latin typeface="Times New Roman" pitchFamily="18" charset="0"/>
                <a:cs typeface="Times New Roman" pitchFamily="18" charset="0"/>
              </a:rPr>
              <a:t>eid</a:t>
            </a:r>
            <a:r>
              <a:rPr lang="en-US" sz="2000" dirty="0" smtClean="0">
                <a:latin typeface="Times New Roman" pitchFamily="18" charset="0"/>
                <a:cs typeface="Times New Roman" pitchFamily="18" charset="0"/>
              </a:rPr>
              <a:t>  from employee where  salary  between 2000 and  4000;</a:t>
            </a:r>
          </a:p>
          <a:p>
            <a:pPr>
              <a:buNone/>
            </a:pPr>
            <a:r>
              <a:rPr lang="en-US" sz="2000" dirty="0" smtClean="0">
                <a:latin typeface="Times New Roman" pitchFamily="18" charset="0"/>
                <a:cs typeface="Times New Roman" pitchFamily="18" charset="0"/>
              </a:rPr>
              <a:t>             2) select </a:t>
            </a:r>
            <a:r>
              <a:rPr lang="en-US" sz="2000" dirty="0" err="1" smtClean="0">
                <a:latin typeface="Times New Roman" pitchFamily="18" charset="0"/>
                <a:cs typeface="Times New Roman" pitchFamily="18" charset="0"/>
              </a:rPr>
              <a:t>eid</a:t>
            </a:r>
            <a:r>
              <a:rPr lang="en-US" sz="2000" dirty="0" smtClean="0">
                <a:latin typeface="Times New Roman" pitchFamily="18" charset="0"/>
                <a:cs typeface="Times New Roman" pitchFamily="18" charset="0"/>
              </a:rPr>
              <a:t>  from employee where  salary in (2000,4000);</a:t>
            </a:r>
          </a:p>
          <a:p>
            <a:pPr>
              <a:buNone/>
            </a:pPr>
            <a:r>
              <a:rPr lang="en-US" sz="2000" dirty="0" smtClean="0">
                <a:latin typeface="Times New Roman" pitchFamily="18" charset="0"/>
                <a:cs typeface="Times New Roman" pitchFamily="18" charset="0"/>
              </a:rPr>
              <a:t>             3) select </a:t>
            </a:r>
            <a:r>
              <a:rPr lang="en-US" sz="2000" dirty="0" err="1" smtClean="0">
                <a:latin typeface="Times New Roman" pitchFamily="18" charset="0"/>
                <a:cs typeface="Times New Roman" pitchFamily="18" charset="0"/>
              </a:rPr>
              <a:t>eid</a:t>
            </a:r>
            <a:r>
              <a:rPr lang="en-US" sz="2000" dirty="0" smtClean="0">
                <a:latin typeface="Times New Roman" pitchFamily="18" charset="0"/>
                <a:cs typeface="Times New Roman" pitchFamily="18" charset="0"/>
              </a:rPr>
              <a:t>  from employee where  salary &gt;=2000;</a:t>
            </a:r>
          </a:p>
          <a:p>
            <a:pPr>
              <a:buNone/>
            </a:pPr>
            <a:r>
              <a:rPr lang="en-US" sz="2000" dirty="0" smtClean="0">
                <a:latin typeface="Times New Roman" pitchFamily="18" charset="0"/>
                <a:cs typeface="Times New Roman" pitchFamily="18" charset="0"/>
              </a:rPr>
              <a:t>             4) select </a:t>
            </a:r>
            <a:r>
              <a:rPr lang="en-US" sz="2000" dirty="0" err="1" smtClean="0">
                <a:latin typeface="Times New Roman" pitchFamily="18" charset="0"/>
                <a:cs typeface="Times New Roman" pitchFamily="18" charset="0"/>
              </a:rPr>
              <a:t>eid</a:t>
            </a:r>
            <a:r>
              <a:rPr lang="en-US" sz="2000" dirty="0" smtClean="0">
                <a:latin typeface="Times New Roman" pitchFamily="18" charset="0"/>
                <a:cs typeface="Times New Roman" pitchFamily="18" charset="0"/>
              </a:rPr>
              <a:t>  from employee where  salary not in (2000,4000);</a:t>
            </a:r>
          </a:p>
          <a:p>
            <a:pPr>
              <a:buNone/>
            </a:pPr>
            <a:r>
              <a:rPr lang="en-US" sz="2000" dirty="0" smtClean="0">
                <a:latin typeface="Times New Roman" pitchFamily="18" charset="0"/>
                <a:cs typeface="Times New Roman" pitchFamily="18" charset="0"/>
              </a:rPr>
              <a:t>             5) select </a:t>
            </a:r>
            <a:r>
              <a:rPr lang="en-US" sz="2000" dirty="0" err="1" smtClean="0">
                <a:latin typeface="Times New Roman" pitchFamily="18" charset="0"/>
                <a:cs typeface="Times New Roman" pitchFamily="18" charset="0"/>
              </a:rPr>
              <a:t>eid,name</a:t>
            </a:r>
            <a:r>
              <a:rPr lang="en-US" sz="2000" dirty="0" smtClean="0">
                <a:latin typeface="Times New Roman" pitchFamily="18" charset="0"/>
                <a:cs typeface="Times New Roman" pitchFamily="18" charset="0"/>
              </a:rPr>
              <a:t>  from employee where  salary is NULL;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down)">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04800"/>
            <a:ext cx="9433560" cy="6169152"/>
          </a:xfrm>
        </p:spPr>
        <p:txBody>
          <a:bodyPr>
            <a:normAutofit/>
          </a:bodyPr>
          <a:lstStyle/>
          <a:p>
            <a:pPr>
              <a:buNone/>
            </a:pPr>
            <a:r>
              <a:rPr lang="en-US" sz="2000" b="1" dirty="0" smtClean="0">
                <a:latin typeface="Times New Roman" pitchFamily="18" charset="0"/>
                <a:cs typeface="Times New Roman" pitchFamily="18" charset="0"/>
              </a:rPr>
              <a:t>4)rename:</a:t>
            </a:r>
            <a:r>
              <a:rPr lang="en-US" sz="2000" dirty="0" smtClean="0">
                <a:latin typeface="Times New Roman" pitchFamily="18" charset="0"/>
                <a:cs typeface="Times New Roman" pitchFamily="18" charset="0"/>
              </a:rPr>
              <a:t> rename is used to rename both relations(tables) and attributes.</a:t>
            </a:r>
          </a:p>
          <a:p>
            <a:pPr>
              <a:buNone/>
            </a:pPr>
            <a:r>
              <a:rPr lang="en-US" sz="2000" dirty="0" smtClean="0">
                <a:latin typeface="Times New Roman" pitchFamily="18" charset="0"/>
                <a:cs typeface="Times New Roman" pitchFamily="18" charset="0"/>
              </a:rPr>
              <a:t>Syntax:  RENAME </a:t>
            </a:r>
            <a:r>
              <a:rPr lang="en-US" sz="2000" dirty="0" err="1" smtClean="0">
                <a:latin typeface="Times New Roman" pitchFamily="18" charset="0"/>
                <a:cs typeface="Times New Roman" pitchFamily="18" charset="0"/>
              </a:rPr>
              <a:t>old_tablename</a:t>
            </a:r>
            <a:r>
              <a:rPr lang="en-US" sz="2000" dirty="0" smtClean="0">
                <a:latin typeface="Times New Roman" pitchFamily="18" charset="0"/>
                <a:cs typeface="Times New Roman" pitchFamily="18" charset="0"/>
              </a:rPr>
              <a:t>	TO </a:t>
            </a:r>
            <a:r>
              <a:rPr lang="en-US" sz="2000" dirty="0" err="1" smtClean="0">
                <a:latin typeface="Times New Roman" pitchFamily="18" charset="0"/>
                <a:cs typeface="Times New Roman" pitchFamily="18" charset="0"/>
              </a:rPr>
              <a:t>new_tablename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In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rename to </a:t>
            </a:r>
            <a:r>
              <a:rPr lang="en-US" sz="2000" dirty="0" err="1" smtClean="0">
                <a:latin typeface="Times New Roman" pitchFamily="18" charset="0"/>
                <a:cs typeface="Times New Roman" pitchFamily="18" charset="0"/>
              </a:rPr>
              <a:t>new_tablename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example:     alter table sample rename to sample1;</a:t>
            </a:r>
          </a:p>
          <a:p>
            <a:pPr>
              <a:buNone/>
            </a:pPr>
            <a:r>
              <a:rPr lang="en-US" sz="2000" b="1" dirty="0" smtClean="0">
                <a:latin typeface="Times New Roman" pitchFamily="18" charset="0"/>
                <a:cs typeface="Times New Roman" pitchFamily="18" charset="0"/>
              </a:rPr>
              <a:t>Renaming attribute</a:t>
            </a:r>
            <a:r>
              <a:rPr lang="en-US" sz="2000" dirty="0" smtClean="0">
                <a:latin typeface="Times New Roman" pitchFamily="18" charset="0"/>
                <a:cs typeface="Times New Roman" pitchFamily="18" charset="0"/>
              </a:rPr>
              <a:t>:</a:t>
            </a:r>
          </a:p>
          <a:p>
            <a:pPr>
              <a:buNone/>
            </a:pPr>
            <a:r>
              <a:rPr lang="en-US" sz="2000" i="1" dirty="0" smtClean="0">
                <a:latin typeface="Times New Roman" pitchFamily="18" charset="0"/>
                <a:cs typeface="Times New Roman" pitchFamily="18" charset="0"/>
              </a:rPr>
              <a:t>Temporary:</a:t>
            </a:r>
            <a:r>
              <a:rPr lang="en-US" sz="2000" dirty="0" smtClean="0">
                <a:latin typeface="Times New Roman" pitchFamily="18" charset="0"/>
                <a:cs typeface="Times New Roman" pitchFamily="18" charset="0"/>
              </a:rPr>
              <a:t>    SELECT name AS </a:t>
            </a:r>
            <a:r>
              <a:rPr lang="en-US" sz="2000" dirty="0" err="1" smtClean="0">
                <a:latin typeface="Times New Roman" pitchFamily="18" charset="0"/>
                <a:cs typeface="Times New Roman" pitchFamily="18" charset="0"/>
              </a:rPr>
              <a:t>sname</a:t>
            </a:r>
            <a:r>
              <a:rPr lang="en-US" sz="2000" dirty="0" smtClean="0">
                <a:latin typeface="Times New Roman" pitchFamily="18" charset="0"/>
                <a:cs typeface="Times New Roman" pitchFamily="18" charset="0"/>
              </a:rPr>
              <a:t> from student;</a:t>
            </a:r>
          </a:p>
          <a:p>
            <a:pPr>
              <a:buNone/>
            </a:pPr>
            <a:r>
              <a:rPr lang="en-US" sz="2000" i="1" dirty="0" smtClean="0">
                <a:latin typeface="Times New Roman" pitchFamily="18" charset="0"/>
                <a:cs typeface="Times New Roman" pitchFamily="18" charset="0"/>
              </a:rPr>
              <a:t>Permanent:   </a:t>
            </a:r>
            <a:r>
              <a:rPr lang="en-US" sz="2000" dirty="0" smtClean="0">
                <a:latin typeface="Times New Roman" pitchFamily="18" charset="0"/>
                <a:cs typeface="Times New Roman" pitchFamily="18" charset="0"/>
              </a:rPr>
              <a:t>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CHANGE  </a:t>
            </a:r>
            <a:r>
              <a:rPr lang="en-US" sz="2000" dirty="0" err="1" smtClean="0">
                <a:latin typeface="Times New Roman" pitchFamily="18" charset="0"/>
                <a:cs typeface="Times New Roman" pitchFamily="18" charset="0"/>
              </a:rPr>
              <a:t>old_columnname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new_columnname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5)</a:t>
            </a:r>
            <a:r>
              <a:rPr lang="en-US" sz="2000" b="1" dirty="0" err="1" smtClean="0">
                <a:latin typeface="Times New Roman" pitchFamily="18" charset="0"/>
                <a:cs typeface="Times New Roman" pitchFamily="18" charset="0"/>
              </a:rPr>
              <a:t>Tuple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variables</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 variables are most useful for comparing two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in the same relation.</a:t>
            </a:r>
          </a:p>
          <a:p>
            <a:pPr>
              <a:buNone/>
            </a:pPr>
            <a:r>
              <a:rPr lang="en-US" sz="2000" dirty="0" smtClean="0">
                <a:latin typeface="Times New Roman" pitchFamily="18" charset="0"/>
                <a:cs typeface="Times New Roman" pitchFamily="18" charset="0"/>
              </a:rPr>
              <a:t>To define </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 variables we will use AS clause.</a:t>
            </a:r>
          </a:p>
          <a:p>
            <a:pPr>
              <a:buNone/>
            </a:pPr>
            <a:r>
              <a:rPr lang="en-US" sz="2000"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1) Select </a:t>
            </a:r>
            <a:r>
              <a:rPr lang="en-US" sz="2000" dirty="0" err="1" smtClean="0">
                <a:latin typeface="Times New Roman" pitchFamily="18" charset="0"/>
                <a:cs typeface="Times New Roman" pitchFamily="18" charset="0"/>
              </a:rPr>
              <a:t>S.name,T.name</a:t>
            </a:r>
            <a:r>
              <a:rPr lang="en-US" sz="2000" dirty="0" smtClean="0">
                <a:latin typeface="Times New Roman" pitchFamily="18" charset="0"/>
                <a:cs typeface="Times New Roman" pitchFamily="18" charset="0"/>
              </a:rPr>
              <a:t> from student AS S ,student AS T where </a:t>
            </a:r>
            <a:r>
              <a:rPr lang="en-US" sz="2000" dirty="0" err="1" smtClean="0">
                <a:latin typeface="Times New Roman" pitchFamily="18" charset="0"/>
                <a:cs typeface="Times New Roman" pitchFamily="18" charset="0"/>
              </a:rPr>
              <a:t>s.rollno</a:t>
            </a:r>
            <a:r>
              <a:rPr lang="en-US" sz="2000" dirty="0" smtClean="0">
                <a:latin typeface="Times New Roman" pitchFamily="18" charset="0"/>
                <a:cs typeface="Times New Roman" pitchFamily="18" charset="0"/>
              </a:rPr>
              <a:t>=567;</a:t>
            </a:r>
          </a:p>
          <a:p>
            <a:pPr>
              <a:buNone/>
            </a:pPr>
            <a:r>
              <a:rPr lang="en-US" sz="2000" dirty="0" smtClean="0">
                <a:latin typeface="Times New Roman" pitchFamily="18" charset="0"/>
                <a:cs typeface="Times New Roman" pitchFamily="18" charset="0"/>
              </a:rPr>
              <a:t>2) Select  </a:t>
            </a:r>
            <a:r>
              <a:rPr lang="en-US" sz="2000" dirty="0" err="1" smtClean="0">
                <a:latin typeface="Times New Roman" pitchFamily="18" charset="0"/>
                <a:cs typeface="Times New Roman" pitchFamily="18" charset="0"/>
              </a:rPr>
              <a:t>E.name,S.name</a:t>
            </a:r>
            <a:r>
              <a:rPr lang="en-US" sz="2000" dirty="0" smtClean="0">
                <a:latin typeface="Times New Roman" pitchFamily="18" charset="0"/>
                <a:cs typeface="Times New Roman" pitchFamily="18" charset="0"/>
              </a:rPr>
              <a:t> from employee AS </a:t>
            </a:r>
            <a:r>
              <a:rPr lang="en-US" sz="2000" dirty="0" err="1" smtClean="0">
                <a:latin typeface="Times New Roman" pitchFamily="18" charset="0"/>
                <a:cs typeface="Times New Roman" pitchFamily="18" charset="0"/>
              </a:rPr>
              <a:t>E,student</a:t>
            </a:r>
            <a:r>
              <a:rPr lang="en-US" sz="2000" dirty="0" smtClean="0">
                <a:latin typeface="Times New Roman" pitchFamily="18" charset="0"/>
                <a:cs typeface="Times New Roman" pitchFamily="18" charset="0"/>
              </a:rPr>
              <a:t> AS S;</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dirty="0" smtClean="0">
                <a:latin typeface="Times New Roman" pitchFamily="18" charset="0"/>
                <a:cs typeface="Times New Roman" pitchFamily="18" charset="0"/>
              </a:rPr>
              <a:t>6)String operations</a:t>
            </a:r>
            <a:r>
              <a:rPr lang="en-US" sz="2000" dirty="0" smtClean="0">
                <a:latin typeface="Times New Roman" pitchFamily="18" charset="0"/>
                <a:cs typeface="Times New Roman" pitchFamily="18" charset="0"/>
              </a:rPr>
              <a:t>:</a:t>
            </a:r>
          </a:p>
          <a:p>
            <a:pPr>
              <a:buFont typeface="Wingdings" pitchFamily="2" charset="2"/>
              <a:buChar char="Ø"/>
            </a:pPr>
            <a:r>
              <a:rPr lang="en-US" sz="2000" dirty="0" smtClean="0">
                <a:latin typeface="Times New Roman" pitchFamily="18" charset="0"/>
                <a:cs typeface="Times New Roman" pitchFamily="18" charset="0"/>
              </a:rPr>
              <a:t>The SQL specifies strings by enclosing them in single quotes.</a:t>
            </a:r>
          </a:p>
          <a:p>
            <a:pPr>
              <a:buFont typeface="Wingdings" pitchFamily="2" charset="2"/>
              <a:buChar char="Ø"/>
            </a:pPr>
            <a:r>
              <a:rPr lang="en-US" sz="2000" dirty="0" smtClean="0">
                <a:latin typeface="Times New Roman" pitchFamily="18" charset="0"/>
                <a:cs typeface="Times New Roman" pitchFamily="18" charset="0"/>
              </a:rPr>
              <a:t>The most commonly used </a:t>
            </a:r>
            <a:r>
              <a:rPr lang="en-US" sz="2000" dirty="0" err="1" smtClean="0">
                <a:latin typeface="Times New Roman" pitchFamily="18" charset="0"/>
                <a:cs typeface="Times New Roman" pitchFamily="18" charset="0"/>
              </a:rPr>
              <a:t>ope</a:t>
            </a:r>
            <a:r>
              <a:rPr lang="en-US" sz="2000" dirty="0" smtClean="0">
                <a:latin typeface="Times New Roman" pitchFamily="18" charset="0"/>
                <a:cs typeface="Times New Roman" pitchFamily="18" charset="0"/>
              </a:rPr>
              <a:t> ration on strings is pattern matching using the operator LIKE.</a:t>
            </a:r>
          </a:p>
          <a:p>
            <a:pPr>
              <a:buNone/>
            </a:pPr>
            <a:r>
              <a:rPr lang="en-US" sz="2000" dirty="0" smtClean="0">
                <a:latin typeface="Times New Roman" pitchFamily="18" charset="0"/>
                <a:cs typeface="Times New Roman" pitchFamily="18" charset="0"/>
              </a:rPr>
              <a:t>Patterns can be described by using two special characters:</a:t>
            </a:r>
          </a:p>
          <a:p>
            <a:pPr>
              <a:buNone/>
            </a:pPr>
            <a:r>
              <a:rPr lang="en-US" sz="2000" dirty="0" smtClean="0">
                <a:latin typeface="Times New Roman" pitchFamily="18" charset="0"/>
                <a:cs typeface="Times New Roman" pitchFamily="18" charset="0"/>
              </a:rPr>
              <a:t>1)</a:t>
            </a:r>
            <a:r>
              <a:rPr lang="en-US" sz="2000" i="1" dirty="0" smtClean="0">
                <a:solidFill>
                  <a:srgbClr val="00B0F0"/>
                </a:solidFill>
                <a:latin typeface="Times New Roman" pitchFamily="18" charset="0"/>
                <a:cs typeface="Times New Roman" pitchFamily="18" charset="0"/>
              </a:rPr>
              <a:t>percent</a:t>
            </a:r>
            <a:r>
              <a:rPr lang="en-US" sz="2000" dirty="0" smtClean="0">
                <a:latin typeface="Times New Roman" pitchFamily="18" charset="0"/>
                <a:cs typeface="Times New Roman" pitchFamily="18" charset="0"/>
              </a:rPr>
              <a:t>(%)- the % character matches any substring.</a:t>
            </a:r>
          </a:p>
          <a:p>
            <a:pPr>
              <a:buNone/>
            </a:pPr>
            <a:r>
              <a:rPr lang="en-US" sz="2000" dirty="0" smtClean="0">
                <a:latin typeface="Times New Roman" pitchFamily="18" charset="0"/>
                <a:cs typeface="Times New Roman" pitchFamily="18" charset="0"/>
              </a:rPr>
              <a:t>2)</a:t>
            </a:r>
            <a:r>
              <a:rPr lang="en-US" sz="2000" i="1" dirty="0" smtClean="0">
                <a:solidFill>
                  <a:srgbClr val="00B0F0"/>
                </a:solidFill>
                <a:latin typeface="Times New Roman" pitchFamily="18" charset="0"/>
                <a:cs typeface="Times New Roman" pitchFamily="18" charset="0"/>
              </a:rPr>
              <a:t>underscore</a:t>
            </a:r>
            <a:r>
              <a:rPr lang="en-US" sz="2000" dirty="0" smtClean="0">
                <a:latin typeface="Times New Roman" pitchFamily="18" charset="0"/>
                <a:cs typeface="Times New Roman" pitchFamily="18" charset="0"/>
              </a:rPr>
              <a:t>( _ )-the underscore character matches any character.</a:t>
            </a:r>
          </a:p>
          <a:p>
            <a:pPr>
              <a:buNone/>
            </a:pPr>
            <a:r>
              <a:rPr lang="en-US" sz="2000" dirty="0" smtClean="0">
                <a:latin typeface="Times New Roman" pitchFamily="18" charset="0"/>
                <a:cs typeface="Times New Roman" pitchFamily="18" charset="0"/>
              </a:rPr>
              <a:t>Patterns are case sensitive,</a:t>
            </a:r>
          </a:p>
          <a:p>
            <a:pPr>
              <a:buFont typeface="Wingdings" pitchFamily="2" charset="2"/>
              <a:buChar char="Ø"/>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sri</a:t>
            </a:r>
            <a:r>
              <a:rPr lang="en-US" sz="2000" dirty="0" smtClean="0">
                <a:latin typeface="Times New Roman" pitchFamily="18" charset="0"/>
                <a:cs typeface="Times New Roman" pitchFamily="18" charset="0"/>
              </a:rPr>
              <a:t>%’  matches any string beginning with ‘</a:t>
            </a:r>
            <a:r>
              <a:rPr lang="en-US" sz="2000" dirty="0" err="1" smtClean="0">
                <a:latin typeface="Times New Roman" pitchFamily="18" charset="0"/>
                <a:cs typeface="Times New Roman" pitchFamily="18" charset="0"/>
              </a:rPr>
              <a:t>sri</a:t>
            </a:r>
            <a:r>
              <a:rPr lang="en-US" sz="2000" dirty="0" smtClean="0">
                <a:latin typeface="Times New Roman" pitchFamily="18" charset="0"/>
                <a:cs typeface="Times New Roman" pitchFamily="18" charset="0"/>
              </a:rPr>
              <a:t>’</a:t>
            </a:r>
          </a:p>
          <a:p>
            <a:pPr>
              <a:buFont typeface="Wingdings" pitchFamily="2" charset="2"/>
              <a:buChar char="Ø"/>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sri</a:t>
            </a:r>
            <a:r>
              <a:rPr lang="en-US" sz="2000" dirty="0" smtClean="0">
                <a:latin typeface="Times New Roman" pitchFamily="18" charset="0"/>
                <a:cs typeface="Times New Roman" pitchFamily="18" charset="0"/>
              </a:rPr>
              <a:t>%’  matches any string containing ‘</a:t>
            </a:r>
            <a:r>
              <a:rPr lang="en-US" sz="2000" dirty="0" err="1" smtClean="0">
                <a:latin typeface="Times New Roman" pitchFamily="18" charset="0"/>
                <a:cs typeface="Times New Roman" pitchFamily="18" charset="0"/>
              </a:rPr>
              <a:t>sri</a:t>
            </a:r>
            <a:r>
              <a:rPr lang="en-US" sz="2000" dirty="0" smtClean="0">
                <a:latin typeface="Times New Roman" pitchFamily="18" charset="0"/>
                <a:cs typeface="Times New Roman" pitchFamily="18" charset="0"/>
              </a:rPr>
              <a:t>’ as a substring.</a:t>
            </a:r>
          </a:p>
          <a:p>
            <a:pPr>
              <a:buFont typeface="Wingdings" pitchFamily="2" charset="2"/>
              <a:buChar char="Ø"/>
            </a:pPr>
            <a:r>
              <a:rPr lang="en-US" sz="2000" dirty="0" smtClean="0">
                <a:latin typeface="Times New Roman" pitchFamily="18" charset="0"/>
                <a:cs typeface="Times New Roman" pitchFamily="18" charset="0"/>
              </a:rPr>
              <a:t>‘_ _ _’  matches any string of exactly 3 characters</a:t>
            </a:r>
          </a:p>
          <a:p>
            <a:pPr>
              <a:buFont typeface="Wingdings" pitchFamily="2" charset="2"/>
              <a:buChar char="Ø"/>
            </a:pPr>
            <a:r>
              <a:rPr lang="en-US" sz="2000" dirty="0" smtClean="0">
                <a:latin typeface="Times New Roman" pitchFamily="18" charset="0"/>
                <a:cs typeface="Times New Roman" pitchFamily="18" charset="0"/>
              </a:rPr>
              <a:t>‘_ _ _ %’  matches any string of </a:t>
            </a:r>
            <a:r>
              <a:rPr lang="en-US" sz="2000" dirty="0" err="1" smtClean="0">
                <a:latin typeface="Times New Roman" pitchFamily="18" charset="0"/>
                <a:cs typeface="Times New Roman" pitchFamily="18" charset="0"/>
              </a:rPr>
              <a:t>atleast</a:t>
            </a:r>
            <a:r>
              <a:rPr lang="en-US" sz="2000" dirty="0" smtClean="0">
                <a:latin typeface="Times New Roman" pitchFamily="18" charset="0"/>
                <a:cs typeface="Times New Roman" pitchFamily="18" charset="0"/>
              </a:rPr>
              <a:t> 3 characters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Examples: 1) 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 where name LIKE ‘_A</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2)Select * from student where name LIKE ‘_ _ _ _’;</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1" end="1"/>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3" end="3"/>
                                            </p:txEl>
                                          </p:spTgt>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30" dur="500"/>
                                        <p:tgtEl>
                                          <p:spTgt spid="3">
                                            <p:txEl>
                                              <p:pRg st="4" end="4"/>
                                            </p:txEl>
                                          </p:spTgt>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36" dur="500"/>
                                        <p:tgtEl>
                                          <p:spTgt spid="3">
                                            <p:txEl>
                                              <p:pRg st="5" end="5"/>
                                            </p:txEl>
                                          </p:spTgt>
                                        </p:tgtEl>
                                      </p:cBhvr>
                                    </p:animEffect>
                                  </p:childTnLst>
                                </p:cTn>
                              </p:par>
                              <p:par>
                                <p:cTn id="37" presetID="49" presetClass="entr" presetSubtype="0" decel="10000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diamond(in)">
                                      <p:cBhvr>
                                        <p:cTn id="47" dur="2000"/>
                                        <p:tgtEl>
                                          <p:spTgt spid="3">
                                            <p:txEl>
                                              <p:pRg st="7" end="7"/>
                                            </p:txEl>
                                          </p:spTgt>
                                        </p:tgtEl>
                                      </p:cBhvr>
                                    </p:animEffect>
                                  </p:childTnLst>
                                </p:cTn>
                              </p:par>
                              <p:par>
                                <p:cTn id="48" presetID="8" presetClass="entr" presetSubtype="16"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diamond(in)">
                                      <p:cBhvr>
                                        <p:cTn id="50" dur="2000"/>
                                        <p:tgtEl>
                                          <p:spTgt spid="3">
                                            <p:txEl>
                                              <p:pRg st="8" end="8"/>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diamond(in)">
                                      <p:cBhvr>
                                        <p:cTn id="53" dur="2000"/>
                                        <p:tgtEl>
                                          <p:spTgt spid="3">
                                            <p:txEl>
                                              <p:pRg st="9" end="9"/>
                                            </p:txEl>
                                          </p:spTgt>
                                        </p:tgtEl>
                                      </p:cBhvr>
                                    </p:animEffect>
                                  </p:childTnLst>
                                </p:cTn>
                              </p:par>
                              <p:par>
                                <p:cTn id="54" presetID="8" presetClass="entr" presetSubtype="16"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diamond(in)">
                                      <p:cBhvr>
                                        <p:cTn id="56" dur="20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diamond(in)">
                                      <p:cBhvr>
                                        <p:cTn id="61" dur="20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diamond(in)">
                                      <p:cBhvr>
                                        <p:cTn id="66"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r>
              <a:rPr lang="en-US" sz="2000" dirty="0" smtClean="0">
                <a:latin typeface="Times New Roman" pitchFamily="18" charset="0"/>
                <a:cs typeface="Times New Roman" pitchFamily="18" charset="0"/>
              </a:rPr>
              <a:t>Examples:</a:t>
            </a:r>
          </a:p>
          <a:p>
            <a:pPr>
              <a:buNone/>
            </a:pPr>
            <a:r>
              <a:rPr lang="en-US" sz="2000" dirty="0" smtClean="0">
                <a:latin typeface="Times New Roman" pitchFamily="18" charset="0"/>
                <a:cs typeface="Times New Roman" pitchFamily="18" charset="0"/>
              </a:rPr>
              <a:t>1) Write a query to display the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names of students whose second letter is A.</a:t>
            </a:r>
          </a:p>
          <a:p>
            <a:pPr>
              <a:buNone/>
            </a:pPr>
            <a:r>
              <a:rPr lang="en-US" sz="2000" dirty="0" smtClean="0">
                <a:solidFill>
                  <a:srgbClr val="C00000"/>
                </a:solidFill>
                <a:latin typeface="Times New Roman" pitchFamily="18" charset="0"/>
                <a:cs typeface="Times New Roman" pitchFamily="18" charset="0"/>
              </a:rPr>
              <a:t>select </a:t>
            </a:r>
            <a:r>
              <a:rPr lang="en-US" sz="2000" dirty="0" err="1" smtClean="0">
                <a:solidFill>
                  <a:srgbClr val="C00000"/>
                </a:solidFill>
                <a:latin typeface="Times New Roman" pitchFamily="18" charset="0"/>
                <a:cs typeface="Times New Roman" pitchFamily="18" charset="0"/>
              </a:rPr>
              <a:t>rollno,name</a:t>
            </a:r>
            <a:r>
              <a:rPr lang="en-US" sz="2000" dirty="0" smtClean="0">
                <a:solidFill>
                  <a:srgbClr val="C00000"/>
                </a:solidFill>
                <a:latin typeface="Times New Roman" pitchFamily="18" charset="0"/>
                <a:cs typeface="Times New Roman" pitchFamily="18" charset="0"/>
              </a:rPr>
              <a:t> from student where name LIKE ‘_A</a:t>
            </a:r>
            <a:r>
              <a:rPr lang="en-US" sz="2000" dirty="0" smtClean="0">
                <a:solidFill>
                  <a:srgbClr val="C00000"/>
                </a:solidFill>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Write a query to display the </a:t>
            </a:r>
            <a:r>
              <a:rPr lang="en-US" sz="2000" dirty="0" smtClean="0">
                <a:latin typeface="Times New Roman" pitchFamily="18" charset="0"/>
                <a:cs typeface="Times New Roman" pitchFamily="18" charset="0"/>
              </a:rPr>
              <a:t>details </a:t>
            </a:r>
            <a:r>
              <a:rPr lang="en-US" sz="2000" dirty="0" smtClean="0">
                <a:latin typeface="Times New Roman" pitchFamily="18" charset="0"/>
                <a:cs typeface="Times New Roman" pitchFamily="18" charset="0"/>
              </a:rPr>
              <a:t>of students whose </a:t>
            </a:r>
            <a:r>
              <a:rPr lang="en-US" sz="2000" dirty="0" smtClean="0">
                <a:latin typeface="Times New Roman" pitchFamily="18" charset="0"/>
                <a:cs typeface="Times New Roman" pitchFamily="18" charset="0"/>
              </a:rPr>
              <a:t>names contains 4 letters.</a:t>
            </a:r>
          </a:p>
          <a:p>
            <a:pPr>
              <a:buNone/>
            </a:pPr>
            <a:r>
              <a:rPr lang="en-US" sz="2000" dirty="0" smtClean="0">
                <a:solidFill>
                  <a:srgbClr val="C00000"/>
                </a:solidFill>
                <a:latin typeface="Times New Roman" pitchFamily="18" charset="0"/>
                <a:cs typeface="Times New Roman" pitchFamily="18" charset="0"/>
              </a:rPr>
              <a:t>Select </a:t>
            </a:r>
            <a:r>
              <a:rPr lang="en-US" sz="2000" dirty="0" smtClean="0">
                <a:solidFill>
                  <a:srgbClr val="C00000"/>
                </a:solidFill>
                <a:latin typeface="Times New Roman" pitchFamily="18" charset="0"/>
                <a:cs typeface="Times New Roman" pitchFamily="18" charset="0"/>
              </a:rPr>
              <a:t>* from student where name LIKE ‘_ _ _ </a:t>
            </a:r>
            <a:r>
              <a:rPr lang="en-US" sz="2000" dirty="0" smtClean="0">
                <a:solidFill>
                  <a:srgbClr val="C00000"/>
                </a:solidFill>
                <a:latin typeface="Times New Roman" pitchFamily="18" charset="0"/>
                <a:cs typeface="Times New Roman" pitchFamily="18" charset="0"/>
              </a:rPr>
              <a:t>_’;</a:t>
            </a:r>
          </a:p>
          <a:p>
            <a:pPr>
              <a:buNone/>
            </a:pPr>
            <a:r>
              <a:rPr lang="en-US" sz="2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Write a query to display the names of students whose </a:t>
            </a:r>
            <a:r>
              <a:rPr lang="en-US" sz="2000" dirty="0" smtClean="0">
                <a:latin typeface="Times New Roman" pitchFamily="18" charset="0"/>
                <a:cs typeface="Times New Roman" pitchFamily="18" charset="0"/>
              </a:rPr>
              <a:t>first letter </a:t>
            </a:r>
            <a:r>
              <a:rPr lang="en-US" sz="2000" dirty="0" smtClean="0">
                <a:latin typeface="Times New Roman" pitchFamily="18" charset="0"/>
                <a:cs typeface="Times New Roman" pitchFamily="18" charset="0"/>
              </a:rPr>
              <a:t>is </a:t>
            </a:r>
            <a:r>
              <a:rPr lang="en-US" sz="2000" dirty="0" smtClean="0">
                <a:latin typeface="Times New Roman" pitchFamily="18" charset="0"/>
                <a:cs typeface="Times New Roman" pitchFamily="18" charset="0"/>
              </a:rPr>
              <a:t>A and 4</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letter should be L.</a:t>
            </a:r>
          </a:p>
          <a:p>
            <a:pPr>
              <a:buNone/>
            </a:pPr>
            <a:r>
              <a:rPr lang="en-US" sz="2000" dirty="0" smtClean="0">
                <a:solidFill>
                  <a:srgbClr val="C00000"/>
                </a:solidFill>
                <a:latin typeface="Times New Roman" pitchFamily="18" charset="0"/>
                <a:cs typeface="Times New Roman" pitchFamily="18" charset="0"/>
              </a:rPr>
              <a:t>select </a:t>
            </a:r>
            <a:r>
              <a:rPr lang="en-US" sz="2000" dirty="0" smtClean="0">
                <a:solidFill>
                  <a:srgbClr val="C00000"/>
                </a:solidFill>
                <a:latin typeface="Times New Roman" pitchFamily="18" charset="0"/>
                <a:cs typeface="Times New Roman" pitchFamily="18" charset="0"/>
              </a:rPr>
              <a:t>name </a:t>
            </a:r>
            <a:r>
              <a:rPr lang="en-US" sz="2000" dirty="0" smtClean="0">
                <a:solidFill>
                  <a:srgbClr val="C00000"/>
                </a:solidFill>
                <a:latin typeface="Times New Roman" pitchFamily="18" charset="0"/>
                <a:cs typeface="Times New Roman" pitchFamily="18" charset="0"/>
              </a:rPr>
              <a:t>from student where name LIKE </a:t>
            </a:r>
            <a:r>
              <a:rPr lang="en-US" sz="2000" dirty="0" smtClean="0">
                <a:solidFill>
                  <a:srgbClr val="C00000"/>
                </a:solidFill>
                <a:latin typeface="Times New Roman" pitchFamily="18" charset="0"/>
                <a:cs typeface="Times New Roman" pitchFamily="18" charset="0"/>
              </a:rPr>
              <a:t>‘A_ _ L%’;</a:t>
            </a:r>
            <a:endParaRPr lang="en-US" sz="2000" dirty="0" smtClean="0">
              <a:solidFill>
                <a:srgbClr val="C00000"/>
              </a:solidFill>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4) </a:t>
            </a:r>
            <a:r>
              <a:rPr lang="en-US" sz="2000" dirty="0" smtClean="0">
                <a:latin typeface="Times New Roman" pitchFamily="18" charset="0"/>
                <a:cs typeface="Times New Roman" pitchFamily="18" charset="0"/>
              </a:rPr>
              <a:t>Write a query to display the names of students whose </a:t>
            </a:r>
            <a:r>
              <a:rPr lang="en-US" sz="2000" dirty="0" smtClean="0">
                <a:latin typeface="Times New Roman" pitchFamily="18" charset="0"/>
                <a:cs typeface="Times New Roman" pitchFamily="18" charset="0"/>
              </a:rPr>
              <a:t>names end with letter I.</a:t>
            </a:r>
          </a:p>
          <a:p>
            <a:pPr>
              <a:buNone/>
            </a:pPr>
            <a:r>
              <a:rPr lang="en-US" sz="2000" dirty="0" smtClean="0">
                <a:solidFill>
                  <a:srgbClr val="C00000"/>
                </a:solidFill>
                <a:latin typeface="Times New Roman" pitchFamily="18" charset="0"/>
                <a:cs typeface="Times New Roman" pitchFamily="18" charset="0"/>
              </a:rPr>
              <a:t>select  </a:t>
            </a:r>
            <a:r>
              <a:rPr lang="en-US" sz="2000" dirty="0" smtClean="0">
                <a:solidFill>
                  <a:srgbClr val="C00000"/>
                </a:solidFill>
                <a:latin typeface="Times New Roman" pitchFamily="18" charset="0"/>
                <a:cs typeface="Times New Roman" pitchFamily="18" charset="0"/>
              </a:rPr>
              <a:t>name </a:t>
            </a:r>
            <a:r>
              <a:rPr lang="en-US" sz="2000" dirty="0" smtClean="0">
                <a:solidFill>
                  <a:srgbClr val="C00000"/>
                </a:solidFill>
                <a:latin typeface="Times New Roman" pitchFamily="18" charset="0"/>
                <a:cs typeface="Times New Roman" pitchFamily="18" charset="0"/>
              </a:rPr>
              <a:t>from student where name LIKE </a:t>
            </a:r>
            <a:r>
              <a:rPr lang="en-US" sz="2000" dirty="0" smtClean="0">
                <a:solidFill>
                  <a:srgbClr val="C00000"/>
                </a:solidFill>
                <a:latin typeface="Times New Roman" pitchFamily="18" charset="0"/>
                <a:cs typeface="Times New Roman" pitchFamily="18" charset="0"/>
              </a:rPr>
              <a:t>‘%I’;</a:t>
            </a:r>
            <a:endParaRPr lang="en-US" sz="2000" dirty="0" smtClean="0">
              <a:solidFill>
                <a:srgbClr val="C00000"/>
              </a:solidFill>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5) </a:t>
            </a:r>
            <a:r>
              <a:rPr lang="en-US" sz="2000" dirty="0" smtClean="0">
                <a:latin typeface="Times New Roman" pitchFamily="18" charset="0"/>
                <a:cs typeface="Times New Roman" pitchFamily="18" charset="0"/>
              </a:rPr>
              <a:t>Write a query to display the names of students whose </a:t>
            </a:r>
            <a:r>
              <a:rPr lang="en-US" sz="2000" dirty="0" smtClean="0">
                <a:latin typeface="Times New Roman" pitchFamily="18" charset="0"/>
                <a:cs typeface="Times New Roman" pitchFamily="18" charset="0"/>
              </a:rPr>
              <a:t>names include letter  A .</a:t>
            </a:r>
          </a:p>
          <a:p>
            <a:pPr>
              <a:buNone/>
            </a:pPr>
            <a:r>
              <a:rPr lang="en-US" sz="2000" dirty="0" smtClean="0">
                <a:solidFill>
                  <a:srgbClr val="C00000"/>
                </a:solidFill>
                <a:latin typeface="Times New Roman" pitchFamily="18" charset="0"/>
                <a:cs typeface="Times New Roman" pitchFamily="18" charset="0"/>
              </a:rPr>
              <a:t>select </a:t>
            </a:r>
            <a:r>
              <a:rPr lang="en-US" sz="2000" dirty="0" err="1" smtClean="0">
                <a:solidFill>
                  <a:srgbClr val="C00000"/>
                </a:solidFill>
                <a:latin typeface="Times New Roman" pitchFamily="18" charset="0"/>
                <a:cs typeface="Times New Roman" pitchFamily="18" charset="0"/>
              </a:rPr>
              <a:t>rollno,name</a:t>
            </a:r>
            <a:r>
              <a:rPr lang="en-US" sz="2000" dirty="0" smtClean="0">
                <a:solidFill>
                  <a:srgbClr val="C00000"/>
                </a:solidFill>
                <a:latin typeface="Times New Roman" pitchFamily="18" charset="0"/>
                <a:cs typeface="Times New Roman" pitchFamily="18" charset="0"/>
              </a:rPr>
              <a:t> from student where name LIKE </a:t>
            </a:r>
            <a:r>
              <a:rPr lang="en-US" sz="2000" dirty="0" smtClean="0">
                <a:solidFill>
                  <a:srgbClr val="C00000"/>
                </a:solidFill>
                <a:latin typeface="Times New Roman" pitchFamily="18" charset="0"/>
                <a:cs typeface="Times New Roman" pitchFamily="18" charset="0"/>
              </a:rPr>
              <a:t>‘%A</a:t>
            </a:r>
            <a:r>
              <a:rPr lang="en-US" sz="2000" dirty="0" smtClean="0">
                <a:solidFill>
                  <a:srgbClr val="C00000"/>
                </a:solidFill>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533400"/>
            <a:ext cx="9281160" cy="5940552"/>
          </a:xfrm>
        </p:spPr>
        <p:txBody>
          <a:bodyPr>
            <a:normAutofit/>
          </a:bodyPr>
          <a:lstStyle/>
          <a:p>
            <a:pPr>
              <a:buNone/>
            </a:pPr>
            <a:r>
              <a:rPr lang="en-US" sz="2000" b="1" dirty="0" smtClean="0">
                <a:latin typeface="Times New Roman" pitchFamily="18" charset="0"/>
                <a:cs typeface="Times New Roman" pitchFamily="18" charset="0"/>
              </a:rPr>
              <a:t>7)Ordering the display of </a:t>
            </a:r>
            <a:r>
              <a:rPr lang="en-US" sz="2000" b="1" dirty="0" err="1" smtClean="0">
                <a:latin typeface="Times New Roman" pitchFamily="18" charset="0"/>
                <a:cs typeface="Times New Roman" pitchFamily="18" charset="0"/>
              </a:rPr>
              <a:t>tuples</a:t>
            </a:r>
            <a:endParaRPr lang="en-US" sz="2000" b="1"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To show the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in the result of a query to appear in sorted order, we use the </a:t>
            </a:r>
            <a:r>
              <a:rPr lang="en-US" sz="2000" b="1" dirty="0" smtClean="0">
                <a:latin typeface="Times New Roman" pitchFamily="18" charset="0"/>
                <a:cs typeface="Times New Roman" pitchFamily="18" charset="0"/>
              </a:rPr>
              <a:t>order by </a:t>
            </a:r>
            <a:r>
              <a:rPr lang="en-US" sz="2000" dirty="0" smtClean="0">
                <a:latin typeface="Times New Roman" pitchFamily="18" charset="0"/>
                <a:cs typeface="Times New Roman" pitchFamily="18" charset="0"/>
              </a:rPr>
              <a:t>clause.</a:t>
            </a:r>
          </a:p>
          <a:p>
            <a:pPr>
              <a:buFont typeface="Wingdings" pitchFamily="2" charset="2"/>
              <a:buChar char="Ø"/>
            </a:pPr>
            <a:r>
              <a:rPr lang="en-US" sz="2000" dirty="0" smtClean="0">
                <a:latin typeface="Times New Roman" pitchFamily="18" charset="0"/>
                <a:cs typeface="Times New Roman" pitchFamily="18" charset="0"/>
              </a:rPr>
              <a:t>To specify the sort </a:t>
            </a:r>
            <a:r>
              <a:rPr lang="en-US" sz="2000" dirty="0" err="1" smtClean="0">
                <a:latin typeface="Times New Roman" pitchFamily="18" charset="0"/>
                <a:cs typeface="Times New Roman" pitchFamily="18" charset="0"/>
              </a:rPr>
              <a:t>order,we</a:t>
            </a:r>
            <a:r>
              <a:rPr lang="en-US" sz="2000" dirty="0" smtClean="0">
                <a:latin typeface="Times New Roman" pitchFamily="18" charset="0"/>
                <a:cs typeface="Times New Roman" pitchFamily="18" charset="0"/>
              </a:rPr>
              <a:t> use </a:t>
            </a:r>
            <a:r>
              <a:rPr lang="en-US" sz="2000" b="1"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for descending order and </a:t>
            </a:r>
            <a:r>
              <a:rPr lang="en-US" sz="2000" b="1" dirty="0" err="1" smtClean="0">
                <a:latin typeface="Times New Roman" pitchFamily="18" charset="0"/>
                <a:cs typeface="Times New Roman" pitchFamily="18" charset="0"/>
              </a:rPr>
              <a:t>asc</a:t>
            </a:r>
            <a:r>
              <a:rPr lang="en-US" sz="2000" dirty="0" smtClean="0">
                <a:latin typeface="Times New Roman" pitchFamily="18" charset="0"/>
                <a:cs typeface="Times New Roman" pitchFamily="18" charset="0"/>
              </a:rPr>
              <a:t> for ascending order.</a:t>
            </a:r>
          </a:p>
          <a:p>
            <a:pPr>
              <a:buFont typeface="Wingdings" pitchFamily="2" charset="2"/>
              <a:buChar char="Ø"/>
            </a:pPr>
            <a:r>
              <a:rPr lang="en-US" sz="2000" dirty="0" smtClean="0">
                <a:latin typeface="Times New Roman" pitchFamily="18" charset="0"/>
                <a:cs typeface="Times New Roman" pitchFamily="18" charset="0"/>
              </a:rPr>
              <a:t>If sort order is not specified then by default order by clause displays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in ascending order.</a:t>
            </a:r>
          </a:p>
          <a:p>
            <a:pPr>
              <a:buNone/>
            </a:pPr>
            <a:r>
              <a:rPr lang="en-US" sz="2000" i="1"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column_names</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ORDER BY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[ASC/DESC];</a:t>
            </a:r>
          </a:p>
          <a:p>
            <a:pPr>
              <a:buNone/>
            </a:pPr>
            <a:r>
              <a:rPr lang="en-US" sz="2000" i="1" dirty="0" smtClean="0">
                <a:latin typeface="Times New Roman" pitchFamily="18" charset="0"/>
                <a:cs typeface="Times New Roman" pitchFamily="18" charset="0"/>
              </a:rPr>
              <a:t>Example:</a:t>
            </a:r>
          </a:p>
          <a:p>
            <a:pPr>
              <a:buNone/>
            </a:pP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 order by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a:t>
            </a:r>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48640" y="274638"/>
            <a:ext cx="8961120" cy="715962"/>
          </a:xfrm>
        </p:spPr>
        <p:txBody>
          <a:bodyPr/>
          <a:lstStyle/>
          <a:p>
            <a:r>
              <a:rPr lang="en-US" dirty="0"/>
              <a:t>Null Values</a:t>
            </a:r>
          </a:p>
        </p:txBody>
      </p:sp>
      <p:sp>
        <p:nvSpPr>
          <p:cNvPr id="45059" name="Rectangle 3"/>
          <p:cNvSpPr>
            <a:spLocks noGrp="1" noChangeArrowheads="1"/>
          </p:cNvSpPr>
          <p:nvPr>
            <p:ph type="body" idx="1"/>
          </p:nvPr>
        </p:nvSpPr>
        <p:spPr>
          <a:xfrm>
            <a:off x="868680" y="1104900"/>
            <a:ext cx="9227820" cy="5003800"/>
          </a:xfrm>
        </p:spPr>
        <p:txBody>
          <a:bodyPr>
            <a:normAutofit/>
          </a:bodyPr>
          <a:lstStyle/>
          <a:p>
            <a:r>
              <a:rPr lang="en-US" sz="2000" dirty="0">
                <a:latin typeface="Times New Roman" pitchFamily="18" charset="0"/>
                <a:cs typeface="Times New Roman" pitchFamily="18" charset="0"/>
              </a:rPr>
              <a:t>It is possible for </a:t>
            </a:r>
            <a:r>
              <a:rPr lang="en-US" sz="2000" dirty="0" err="1">
                <a:latin typeface="Times New Roman" pitchFamily="18" charset="0"/>
                <a:cs typeface="Times New Roman" pitchFamily="18" charset="0"/>
              </a:rPr>
              <a:t>tuples</a:t>
            </a:r>
            <a:r>
              <a:rPr lang="en-US" sz="2000" dirty="0">
                <a:latin typeface="Times New Roman" pitchFamily="18" charset="0"/>
                <a:cs typeface="Times New Roman" pitchFamily="18" charset="0"/>
              </a:rPr>
              <a:t> to have a null value, denoted by </a:t>
            </a:r>
            <a:r>
              <a:rPr lang="en-US" sz="2000" i="1" dirty="0">
                <a:latin typeface="Times New Roman" pitchFamily="18" charset="0"/>
                <a:cs typeface="Times New Roman" pitchFamily="18" charset="0"/>
              </a:rPr>
              <a:t>null</a:t>
            </a:r>
            <a:r>
              <a:rPr lang="en-US" sz="2000" dirty="0">
                <a:latin typeface="Times New Roman" pitchFamily="18" charset="0"/>
                <a:cs typeface="Times New Roman" pitchFamily="18" charset="0"/>
              </a:rPr>
              <a:t>, for some of their attributes</a:t>
            </a:r>
          </a:p>
          <a:p>
            <a:r>
              <a:rPr lang="en-US" sz="2000" i="1" dirty="0">
                <a:latin typeface="Times New Roman" pitchFamily="18" charset="0"/>
                <a:cs typeface="Times New Roman" pitchFamily="18" charset="0"/>
              </a:rPr>
              <a:t>null</a:t>
            </a:r>
            <a:r>
              <a:rPr lang="en-US" sz="2000" dirty="0">
                <a:latin typeface="Times New Roman" pitchFamily="18" charset="0"/>
                <a:cs typeface="Times New Roman" pitchFamily="18" charset="0"/>
              </a:rPr>
              <a:t> signifies an unknown value or that a value does not exist.</a:t>
            </a:r>
          </a:p>
          <a:p>
            <a:r>
              <a:rPr lang="en-US" sz="2000" dirty="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is </a:t>
            </a:r>
            <a:r>
              <a:rPr lang="en-US" sz="2000" dirty="0" smtClean="0">
                <a:latin typeface="Times New Roman" pitchFamily="18" charset="0"/>
                <a:cs typeface="Times New Roman" pitchFamily="18" charset="0"/>
              </a:rPr>
              <a:t>operator is used to check whether the column is having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null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values.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Find all loan number which appear in the </a:t>
            </a:r>
            <a:r>
              <a:rPr lang="en-US" sz="2000" i="1" dirty="0">
                <a:latin typeface="Times New Roman" pitchFamily="18" charset="0"/>
                <a:cs typeface="Times New Roman" pitchFamily="18" charset="0"/>
              </a:rPr>
              <a:t>loan</a:t>
            </a:r>
            <a:r>
              <a:rPr lang="en-US" sz="2000" dirty="0">
                <a:latin typeface="Times New Roman" pitchFamily="18" charset="0"/>
                <a:cs typeface="Times New Roman" pitchFamily="18" charset="0"/>
              </a:rPr>
              <a:t> relation with null values for </a:t>
            </a:r>
            <a:r>
              <a:rPr lang="en-US" sz="2000" i="1" dirty="0">
                <a:latin typeface="Times New Roman" pitchFamily="18" charset="0"/>
                <a:cs typeface="Times New Roman" pitchFamily="18" charset="0"/>
              </a:rPr>
              <a:t>amount.</a:t>
            </a:r>
            <a:endParaRPr lang="en-US" sz="2000" dirty="0">
              <a:latin typeface="Times New Roman" pitchFamily="18" charset="0"/>
              <a:cs typeface="Times New Roman" pitchFamily="18" charset="0"/>
            </a:endParaRPr>
          </a:p>
          <a:p>
            <a:pPr>
              <a:buFont typeface="Monotype Sorts" pitchFamily="2" charset="2"/>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select</a:t>
            </a:r>
            <a:r>
              <a:rPr lang="en-US" sz="2000" i="1" dirty="0">
                <a:latin typeface="Times New Roman" pitchFamily="18" charset="0"/>
                <a:cs typeface="Times New Roman" pitchFamily="18" charset="0"/>
              </a:rPr>
              <a:t> loan-number</a:t>
            </a:r>
            <a:br>
              <a:rPr lang="en-US" sz="2000" i="1" dirty="0">
                <a:latin typeface="Times New Roman" pitchFamily="18" charset="0"/>
                <a:cs typeface="Times New Roman" pitchFamily="18" charset="0"/>
              </a:rPr>
            </a:br>
            <a:r>
              <a:rPr lang="en-US" sz="2000" i="1" dirty="0">
                <a:latin typeface="Times New Roman" pitchFamily="18" charset="0"/>
                <a:cs typeface="Times New Roman" pitchFamily="18" charset="0"/>
              </a:rPr>
              <a:t>	</a:t>
            </a:r>
            <a:r>
              <a:rPr lang="en-US" sz="2000" b="1" dirty="0">
                <a:latin typeface="Times New Roman" pitchFamily="18" charset="0"/>
                <a:cs typeface="Times New Roman" pitchFamily="18" charset="0"/>
              </a:rPr>
              <a:t>from</a:t>
            </a:r>
            <a:r>
              <a:rPr lang="en-US" sz="2000" i="1" dirty="0">
                <a:latin typeface="Times New Roman" pitchFamily="18" charset="0"/>
                <a:cs typeface="Times New Roman" pitchFamily="18" charset="0"/>
              </a:rPr>
              <a:t> loan</a:t>
            </a:r>
            <a:br>
              <a:rPr lang="en-US" sz="2000" i="1" dirty="0">
                <a:latin typeface="Times New Roman" pitchFamily="18" charset="0"/>
                <a:cs typeface="Times New Roman" pitchFamily="18" charset="0"/>
              </a:rPr>
            </a:br>
            <a:r>
              <a:rPr lang="en-US" sz="2000" i="1" dirty="0">
                <a:latin typeface="Times New Roman" pitchFamily="18" charset="0"/>
                <a:cs typeface="Times New Roman" pitchFamily="18" charset="0"/>
              </a:rPr>
              <a:t>	</a:t>
            </a:r>
            <a:r>
              <a:rPr lang="en-US" sz="2000" b="1" dirty="0">
                <a:latin typeface="Times New Roman" pitchFamily="18" charset="0"/>
                <a:cs typeface="Times New Roman" pitchFamily="18" charset="0"/>
              </a:rPr>
              <a:t>where </a:t>
            </a:r>
            <a:r>
              <a:rPr lang="en-US" sz="2000" i="1" dirty="0">
                <a:latin typeface="Times New Roman" pitchFamily="18" charset="0"/>
                <a:cs typeface="Times New Roman" pitchFamily="18" charset="0"/>
              </a:rPr>
              <a:t>amount </a:t>
            </a:r>
            <a:r>
              <a:rPr lang="en-US" sz="2000" b="1" dirty="0">
                <a:latin typeface="Times New Roman" pitchFamily="18" charset="0"/>
                <a:cs typeface="Times New Roman" pitchFamily="18" charset="0"/>
              </a:rPr>
              <a:t>is null</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result of any arithmetic expression involving </a:t>
            </a:r>
            <a:r>
              <a:rPr lang="en-US" sz="2000" i="1" dirty="0">
                <a:latin typeface="Times New Roman" pitchFamily="18" charset="0"/>
                <a:cs typeface="Times New Roman" pitchFamily="18" charset="0"/>
              </a:rPr>
              <a:t>null</a:t>
            </a:r>
            <a:r>
              <a:rPr lang="en-US" sz="2000" dirty="0">
                <a:latin typeface="Times New Roman" pitchFamily="18" charset="0"/>
                <a:cs typeface="Times New Roman" pitchFamily="18" charset="0"/>
              </a:rPr>
              <a:t> is </a:t>
            </a:r>
            <a:r>
              <a:rPr lang="en-US" sz="2000" i="1" dirty="0">
                <a:latin typeface="Times New Roman" pitchFamily="18" charset="0"/>
                <a:cs typeface="Times New Roman" pitchFamily="18" charset="0"/>
              </a:rPr>
              <a:t>null</a:t>
            </a:r>
          </a:p>
          <a:p>
            <a:pPr lvl="1"/>
            <a:r>
              <a:rPr lang="en-US" sz="2000" dirty="0">
                <a:latin typeface="Times New Roman" pitchFamily="18" charset="0"/>
                <a:cs typeface="Times New Roman" pitchFamily="18" charset="0"/>
              </a:rPr>
              <a:t>E.g.  5 + null  returns null</a:t>
            </a:r>
          </a:p>
          <a:p>
            <a:r>
              <a:rPr lang="en-US" sz="2000" dirty="0">
                <a:latin typeface="Times New Roman" pitchFamily="18" charset="0"/>
                <a:cs typeface="Times New Roman" pitchFamily="18" charset="0"/>
              </a:rPr>
              <a:t>However, aggregate functions simply ignore </a:t>
            </a:r>
            <a:r>
              <a:rPr lang="en-US" sz="2000" dirty="0" smtClean="0">
                <a:latin typeface="Times New Roman" pitchFamily="18" charset="0"/>
                <a:cs typeface="Times New Roman" pitchFamily="18" charset="0"/>
              </a:rPr>
              <a:t>nulls</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715962"/>
          </a:xfrm>
        </p:spPr>
        <p:txBody>
          <a:bodyPr/>
          <a:lstStyle/>
          <a:p>
            <a:pPr algn="ctr"/>
            <a:r>
              <a:rPr lang="en-US" dirty="0" smtClean="0"/>
              <a:t>Introduction to SQL</a:t>
            </a:r>
            <a:endParaRPr lang="en-US" dirty="0"/>
          </a:p>
        </p:txBody>
      </p:sp>
      <p:sp>
        <p:nvSpPr>
          <p:cNvPr id="3" name="Content Placeholder 2"/>
          <p:cNvSpPr>
            <a:spLocks noGrp="1"/>
          </p:cNvSpPr>
          <p:nvPr>
            <p:ph sz="quarter" idx="1"/>
          </p:nvPr>
        </p:nvSpPr>
        <p:spPr>
          <a:xfrm>
            <a:off x="548640" y="1143000"/>
            <a:ext cx="9204960" cy="5330952"/>
          </a:xfrm>
        </p:spPr>
        <p:txBody>
          <a:bodyPr>
            <a:normAutofit lnSpcReduction="10000"/>
          </a:bodyPr>
          <a:lstStyle/>
          <a:p>
            <a:pPr>
              <a:buNone/>
            </a:pPr>
            <a:r>
              <a:rPr lang="en-US" sz="2800" b="1" i="1" dirty="0" smtClean="0">
                <a:solidFill>
                  <a:srgbClr val="00B0F0"/>
                </a:solidFill>
                <a:latin typeface="Times New Roman" pitchFamily="18" charset="0"/>
                <a:cs typeface="Times New Roman" pitchFamily="18" charset="0"/>
              </a:rPr>
              <a:t>Overview of the SQL query language</a:t>
            </a:r>
            <a:r>
              <a:rPr lang="en-US" b="1" i="1" dirty="0" smtClean="0">
                <a:solidFill>
                  <a:srgbClr val="00B0F0"/>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SQL is a standard database query language used for </a:t>
            </a:r>
            <a:r>
              <a:rPr lang="en-US" sz="2000" dirty="0" err="1" smtClean="0">
                <a:latin typeface="Times New Roman" pitchFamily="18" charset="0"/>
                <a:cs typeface="Times New Roman" pitchFamily="18" charset="0"/>
              </a:rPr>
              <a:t>storing,accessing</a:t>
            </a:r>
            <a:r>
              <a:rPr lang="en-US" sz="2000" dirty="0" smtClean="0">
                <a:latin typeface="Times New Roman" pitchFamily="18" charset="0"/>
                <a:cs typeface="Times New Roman" pitchFamily="18" charset="0"/>
              </a:rPr>
              <a:t> and manipulating data in database.</a:t>
            </a:r>
          </a:p>
          <a:p>
            <a:r>
              <a:rPr lang="en-US" sz="2000" dirty="0" smtClean="0">
                <a:latin typeface="Times New Roman" pitchFamily="18" charset="0"/>
                <a:cs typeface="Times New Roman" pitchFamily="18" charset="0"/>
              </a:rPr>
              <a:t>It was developed by IBM and named as SEQUEL, as part of the </a:t>
            </a:r>
            <a:r>
              <a:rPr lang="en-US" sz="2000" dirty="0" err="1" smtClean="0">
                <a:latin typeface="Times New Roman" pitchFamily="18" charset="0"/>
                <a:cs typeface="Times New Roman" pitchFamily="18" charset="0"/>
              </a:rPr>
              <a:t>SystemR</a:t>
            </a:r>
            <a:r>
              <a:rPr lang="en-US" sz="2000" dirty="0" smtClean="0">
                <a:latin typeface="Times New Roman" pitchFamily="18" charset="0"/>
                <a:cs typeface="Times New Roman" pitchFamily="18" charset="0"/>
              </a:rPr>
              <a:t> project in the early 1970s.</a:t>
            </a:r>
          </a:p>
          <a:p>
            <a:r>
              <a:rPr lang="en-US" sz="2000" dirty="0" smtClean="0">
                <a:latin typeface="Times New Roman" pitchFamily="18" charset="0"/>
                <a:cs typeface="Times New Roman" pitchFamily="18" charset="0"/>
              </a:rPr>
              <a:t>Later the name  of Sequel language has changed to SQL. And it is standardized by ANSI in 1986</a:t>
            </a:r>
          </a:p>
          <a:p>
            <a:r>
              <a:rPr lang="en-US" sz="2000" dirty="0" smtClean="0">
                <a:latin typeface="Times New Roman" pitchFamily="18" charset="0"/>
                <a:cs typeface="Times New Roman" pitchFamily="18" charset="0"/>
              </a:rPr>
              <a:t>Many </a:t>
            </a:r>
            <a:r>
              <a:rPr lang="en-US" sz="2000" dirty="0" err="1" smtClean="0">
                <a:latin typeface="Times New Roman" pitchFamily="18" charset="0"/>
                <a:cs typeface="Times New Roman" pitchFamily="18" charset="0"/>
              </a:rPr>
              <a:t>softwares</a:t>
            </a:r>
            <a:r>
              <a:rPr lang="en-US" sz="2000" dirty="0" smtClean="0">
                <a:latin typeface="Times New Roman" pitchFamily="18" charset="0"/>
                <a:cs typeface="Times New Roman" pitchFamily="18" charset="0"/>
              </a:rPr>
              <a:t> support the SQL language.</a:t>
            </a:r>
          </a:p>
          <a:p>
            <a:pPr>
              <a:buNone/>
            </a:pPr>
            <a:r>
              <a:rPr lang="en-US" sz="2000" dirty="0" smtClean="0">
                <a:solidFill>
                  <a:srgbClr val="00B0F0"/>
                </a:solidFill>
                <a:latin typeface="Times New Roman" pitchFamily="18" charset="0"/>
                <a:cs typeface="Times New Roman" pitchFamily="18" charset="0"/>
              </a:rPr>
              <a:t>SQL(Structured Query Language):</a:t>
            </a:r>
          </a:p>
          <a:p>
            <a:r>
              <a:rPr lang="en-US" sz="2000" dirty="0" smtClean="0">
                <a:latin typeface="Times New Roman" pitchFamily="18" charset="0"/>
                <a:cs typeface="Times New Roman" pitchFamily="18" charset="0"/>
              </a:rPr>
              <a:t>It is used for storing and managing the data in relational database management system.</a:t>
            </a:r>
          </a:p>
          <a:p>
            <a:r>
              <a:rPr lang="en-US" sz="2000" dirty="0" smtClean="0">
                <a:latin typeface="Times New Roman" pitchFamily="18" charset="0"/>
                <a:cs typeface="Times New Roman" pitchFamily="18" charset="0"/>
              </a:rPr>
              <a:t>SQL is a standard relational database language, it enables a user to create, read, update and delete relational databases and tables.</a:t>
            </a:r>
          </a:p>
          <a:p>
            <a:r>
              <a:rPr lang="en-US" sz="2000" dirty="0" smtClean="0">
                <a:latin typeface="Times New Roman" pitchFamily="18" charset="0"/>
                <a:cs typeface="Times New Roman" pitchFamily="18" charset="0"/>
              </a:rPr>
              <a:t>All the RDBMS like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Informix,Oracle,MSAccess,SQL</a:t>
            </a:r>
            <a:r>
              <a:rPr lang="en-US" sz="2000" dirty="0" smtClean="0">
                <a:latin typeface="Times New Roman" pitchFamily="18" charset="0"/>
                <a:cs typeface="Times New Roman" pitchFamily="18" charset="0"/>
              </a:rPr>
              <a:t> Server  use SQL as their standard database language.</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961120" cy="639762"/>
          </a:xfrm>
        </p:spPr>
        <p:txBody>
          <a:bodyPr/>
          <a:lstStyle/>
          <a:p>
            <a:r>
              <a:rPr lang="en-US" dirty="0" smtClean="0"/>
              <a:t>Aggregate Functions</a:t>
            </a:r>
            <a:endParaRPr lang="en-US" dirty="0"/>
          </a:p>
        </p:txBody>
      </p:sp>
      <p:sp>
        <p:nvSpPr>
          <p:cNvPr id="3" name="Content Placeholder 2"/>
          <p:cNvSpPr>
            <a:spLocks noGrp="1"/>
          </p:cNvSpPr>
          <p:nvPr>
            <p:ph sz="quarter" idx="1"/>
          </p:nvPr>
        </p:nvSpPr>
        <p:spPr>
          <a:xfrm>
            <a:off x="548640" y="685800"/>
            <a:ext cx="9433560" cy="5788152"/>
          </a:xfrm>
        </p:spPr>
        <p:txBody>
          <a:bodyPr>
            <a:normAutofit/>
          </a:bodyPr>
          <a:lstStyle/>
          <a:p>
            <a:pPr>
              <a:buNone/>
            </a:pPr>
            <a:r>
              <a:rPr lang="en-US" sz="1800" dirty="0" smtClean="0">
                <a:latin typeface="Times New Roman" pitchFamily="18" charset="0"/>
                <a:cs typeface="Times New Roman" pitchFamily="18" charset="0"/>
              </a:rPr>
              <a:t>Aggregate functions takes a set of values as input and returns a single output.</a:t>
            </a:r>
          </a:p>
          <a:p>
            <a:pPr>
              <a:buNone/>
            </a:pPr>
            <a:r>
              <a:rPr lang="en-US" sz="1800" dirty="0" smtClean="0">
                <a:latin typeface="Times New Roman" pitchFamily="18" charset="0"/>
                <a:cs typeface="Times New Roman" pitchFamily="18" charset="0"/>
              </a:rPr>
              <a:t>In SQL there are five built-in aggregate functions:</a:t>
            </a:r>
          </a:p>
          <a:p>
            <a:pPr>
              <a:buNone/>
            </a:pPr>
            <a:r>
              <a:rPr lang="en-US" sz="1800" b="1" dirty="0" smtClean="0">
                <a:solidFill>
                  <a:srgbClr val="00B0F0"/>
                </a:solidFill>
                <a:latin typeface="Times New Roman" pitchFamily="18" charset="0"/>
                <a:cs typeface="Times New Roman" pitchFamily="18" charset="0"/>
              </a:rPr>
              <a:t>1)</a:t>
            </a:r>
            <a:r>
              <a:rPr lang="en-US" sz="1800" b="1" i="1" dirty="0" smtClean="0">
                <a:solidFill>
                  <a:srgbClr val="00B0F0"/>
                </a:solidFill>
                <a:latin typeface="Times New Roman" pitchFamily="18" charset="0"/>
                <a:cs typeface="Times New Roman" pitchFamily="18" charset="0"/>
              </a:rPr>
              <a:t>Average</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avg</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this function returns the average value ignoring null values.</a:t>
            </a:r>
          </a:p>
          <a:p>
            <a:pPr>
              <a:buNone/>
            </a:pPr>
            <a:r>
              <a:rPr lang="en-US" sz="1800" dirty="0" smtClean="0">
                <a:latin typeface="Times New Roman" pitchFamily="18" charset="0"/>
                <a:cs typeface="Times New Roman" pitchFamily="18" charset="0"/>
              </a:rPr>
              <a:t>Example: SELECT   </a:t>
            </a:r>
            <a:r>
              <a:rPr lang="en-US" sz="1800" b="1" dirty="0" smtClean="0">
                <a:latin typeface="Times New Roman" pitchFamily="18" charset="0"/>
                <a:cs typeface="Times New Roman" pitchFamily="18" charset="0"/>
              </a:rPr>
              <a:t>AVG</a:t>
            </a:r>
            <a:r>
              <a:rPr lang="en-US" sz="1800" dirty="0" smtClean="0">
                <a:latin typeface="Times New Roman" pitchFamily="18" charset="0"/>
                <a:cs typeface="Times New Roman" pitchFamily="18" charset="0"/>
              </a:rPr>
              <a:t>(salary)  FROM employee;</a:t>
            </a:r>
          </a:p>
          <a:p>
            <a:pPr>
              <a:buNone/>
            </a:pPr>
            <a:endParaRPr lang="en-US" sz="1800" dirty="0" smtClean="0">
              <a:latin typeface="Times New Roman" pitchFamily="18" charset="0"/>
              <a:cs typeface="Times New Roman" pitchFamily="18" charset="0"/>
            </a:endParaRPr>
          </a:p>
          <a:p>
            <a:pPr>
              <a:buNone/>
            </a:pPr>
            <a:r>
              <a:rPr lang="en-US" sz="1800" b="1" dirty="0" smtClean="0">
                <a:solidFill>
                  <a:srgbClr val="00B0F0"/>
                </a:solidFill>
                <a:latin typeface="Times New Roman" pitchFamily="18" charset="0"/>
                <a:cs typeface="Times New Roman" pitchFamily="18" charset="0"/>
              </a:rPr>
              <a:t>2)</a:t>
            </a:r>
            <a:r>
              <a:rPr lang="en-US" sz="1800" b="1" i="1" dirty="0" smtClean="0">
                <a:solidFill>
                  <a:srgbClr val="00B0F0"/>
                </a:solidFill>
                <a:latin typeface="Times New Roman" pitchFamily="18" charset="0"/>
                <a:cs typeface="Times New Roman" pitchFamily="18" charset="0"/>
              </a:rPr>
              <a:t>Minimum</a:t>
            </a:r>
            <a:r>
              <a:rPr lang="en-US" sz="1800" b="1" dirty="0" smtClean="0">
                <a:latin typeface="Times New Roman" pitchFamily="18" charset="0"/>
                <a:cs typeface="Times New Roman" pitchFamily="18" charset="0"/>
              </a:rPr>
              <a:t>: min  --</a:t>
            </a:r>
            <a:r>
              <a:rPr lang="en-US" sz="1800" dirty="0" smtClean="0">
                <a:latin typeface="Times New Roman" pitchFamily="18" charset="0"/>
                <a:cs typeface="Times New Roman" pitchFamily="18" charset="0"/>
              </a:rPr>
              <a:t> this function returns the minimum value from the set of values in a column.</a:t>
            </a:r>
          </a:p>
          <a:p>
            <a:pPr>
              <a:buNone/>
            </a:pPr>
            <a:r>
              <a:rPr lang="en-US" sz="1800" dirty="0" smtClean="0">
                <a:latin typeface="Times New Roman" pitchFamily="18" charset="0"/>
                <a:cs typeface="Times New Roman" pitchFamily="18" charset="0"/>
              </a:rPr>
              <a:t>Example: SELECT  </a:t>
            </a:r>
            <a:r>
              <a:rPr lang="en-US" sz="1800" b="1" dirty="0" smtClean="0">
                <a:latin typeface="Times New Roman" pitchFamily="18" charset="0"/>
                <a:cs typeface="Times New Roman" pitchFamily="18" charset="0"/>
              </a:rPr>
              <a:t>MIN</a:t>
            </a:r>
            <a:r>
              <a:rPr lang="en-US" sz="1800" dirty="0" smtClean="0">
                <a:latin typeface="Times New Roman" pitchFamily="18" charset="0"/>
                <a:cs typeface="Times New Roman" pitchFamily="18" charset="0"/>
              </a:rPr>
              <a:t>(salary)   FROM employee;</a:t>
            </a:r>
          </a:p>
          <a:p>
            <a:pPr>
              <a:buNone/>
            </a:pPr>
            <a:endParaRPr lang="en-US" sz="1800" dirty="0" smtClean="0">
              <a:latin typeface="Times New Roman" pitchFamily="18" charset="0"/>
              <a:cs typeface="Times New Roman" pitchFamily="18" charset="0"/>
            </a:endParaRPr>
          </a:p>
          <a:p>
            <a:pPr>
              <a:buNone/>
            </a:pPr>
            <a:r>
              <a:rPr lang="en-US" sz="1800" b="1" dirty="0" smtClean="0">
                <a:solidFill>
                  <a:srgbClr val="00B0F0"/>
                </a:solidFill>
                <a:latin typeface="Times New Roman" pitchFamily="18" charset="0"/>
                <a:cs typeface="Times New Roman" pitchFamily="18" charset="0"/>
              </a:rPr>
              <a:t>3)</a:t>
            </a:r>
            <a:r>
              <a:rPr lang="en-US" sz="1800" b="1" i="1" dirty="0" smtClean="0">
                <a:solidFill>
                  <a:srgbClr val="00B0F0"/>
                </a:solidFill>
                <a:latin typeface="Times New Roman" pitchFamily="18" charset="0"/>
                <a:cs typeface="Times New Roman" pitchFamily="18" charset="0"/>
              </a:rPr>
              <a:t>Maximum</a:t>
            </a:r>
            <a:r>
              <a:rPr lang="en-US" sz="1800" b="1" dirty="0" smtClean="0">
                <a:latin typeface="Times New Roman" pitchFamily="18" charset="0"/>
                <a:cs typeface="Times New Roman" pitchFamily="18" charset="0"/>
              </a:rPr>
              <a:t>: max  --</a:t>
            </a:r>
            <a:r>
              <a:rPr lang="en-US" sz="1800" dirty="0" smtClean="0">
                <a:latin typeface="Times New Roman" pitchFamily="18" charset="0"/>
                <a:cs typeface="Times New Roman" pitchFamily="18" charset="0"/>
              </a:rPr>
              <a:t> this function returns the maximum value from the set of values in a column.</a:t>
            </a:r>
          </a:p>
          <a:p>
            <a:pPr>
              <a:buNone/>
            </a:pPr>
            <a:r>
              <a:rPr lang="en-US" sz="1800" dirty="0" smtClean="0">
                <a:latin typeface="Times New Roman" pitchFamily="18" charset="0"/>
                <a:cs typeface="Times New Roman" pitchFamily="18" charset="0"/>
              </a:rPr>
              <a:t>Example: SELECT  </a:t>
            </a:r>
            <a:r>
              <a:rPr lang="en-US" sz="1800" b="1" dirty="0" smtClean="0">
                <a:latin typeface="Times New Roman" pitchFamily="18" charset="0"/>
                <a:cs typeface="Times New Roman" pitchFamily="18" charset="0"/>
              </a:rPr>
              <a:t>MAX</a:t>
            </a:r>
            <a:r>
              <a:rPr lang="en-US" sz="1800" dirty="0" smtClean="0">
                <a:latin typeface="Times New Roman" pitchFamily="18" charset="0"/>
                <a:cs typeface="Times New Roman" pitchFamily="18" charset="0"/>
              </a:rPr>
              <a:t>(salary)  FROM  employee;</a:t>
            </a:r>
          </a:p>
          <a:p>
            <a:pPr>
              <a:buNone/>
            </a:pPr>
            <a:endParaRPr lang="en-US" sz="1800" dirty="0" smtClean="0">
              <a:latin typeface="Times New Roman" pitchFamily="18" charset="0"/>
              <a:cs typeface="Times New Roman" pitchFamily="18" charset="0"/>
            </a:endParaRPr>
          </a:p>
          <a:p>
            <a:pPr>
              <a:buNone/>
            </a:pPr>
            <a:r>
              <a:rPr lang="en-US" sz="1800" b="1" dirty="0" smtClean="0">
                <a:solidFill>
                  <a:srgbClr val="00B0F0"/>
                </a:solidFill>
                <a:latin typeface="Times New Roman" pitchFamily="18" charset="0"/>
                <a:cs typeface="Times New Roman" pitchFamily="18" charset="0"/>
              </a:rPr>
              <a:t>4)</a:t>
            </a:r>
            <a:r>
              <a:rPr lang="en-US" sz="1800" b="1" i="1" dirty="0" smtClean="0">
                <a:solidFill>
                  <a:srgbClr val="00B0F0"/>
                </a:solidFill>
                <a:latin typeface="Times New Roman" pitchFamily="18" charset="0"/>
                <a:cs typeface="Times New Roman" pitchFamily="18" charset="0"/>
              </a:rPr>
              <a:t>Total</a:t>
            </a:r>
            <a:r>
              <a:rPr lang="en-US" sz="1800" b="1" dirty="0" smtClean="0">
                <a:latin typeface="Times New Roman" pitchFamily="18" charset="0"/>
                <a:cs typeface="Times New Roman" pitchFamily="18" charset="0"/>
              </a:rPr>
              <a:t>:  sum  --</a:t>
            </a:r>
            <a:r>
              <a:rPr lang="en-US" sz="1800" dirty="0" smtClean="0">
                <a:latin typeface="Times New Roman" pitchFamily="18" charset="0"/>
                <a:cs typeface="Times New Roman" pitchFamily="18" charset="0"/>
              </a:rPr>
              <a:t> this function returns the sum of values in a column.</a:t>
            </a:r>
          </a:p>
          <a:p>
            <a:pPr>
              <a:buNone/>
            </a:pPr>
            <a:r>
              <a:rPr lang="en-US" sz="1800" dirty="0" smtClean="0">
                <a:latin typeface="Times New Roman" pitchFamily="18" charset="0"/>
                <a:cs typeface="Times New Roman" pitchFamily="18" charset="0"/>
              </a:rPr>
              <a:t>Example: SELECT  </a:t>
            </a:r>
            <a:r>
              <a:rPr lang="en-US" sz="1800" b="1" dirty="0" smtClean="0">
                <a:latin typeface="Times New Roman" pitchFamily="18" charset="0"/>
                <a:cs typeface="Times New Roman" pitchFamily="18" charset="0"/>
              </a:rPr>
              <a:t>SUM</a:t>
            </a:r>
            <a:r>
              <a:rPr lang="en-US" sz="1800" dirty="0" smtClean="0">
                <a:latin typeface="Times New Roman" pitchFamily="18" charset="0"/>
                <a:cs typeface="Times New Roman" pitchFamily="18" charset="0"/>
              </a:rPr>
              <a:t>(salary)  FROM  employee;</a:t>
            </a:r>
          </a:p>
          <a:p>
            <a:pPr>
              <a:buNone/>
            </a:pPr>
            <a:endParaRPr lang="en-US" sz="1800" dirty="0" smtClean="0">
              <a:latin typeface="Times New Roman" pitchFamily="18" charset="0"/>
              <a:cs typeface="Times New Roman" pitchFamily="18" charset="0"/>
            </a:endParaRPr>
          </a:p>
          <a:p>
            <a:pPr>
              <a:buNone/>
            </a:pPr>
            <a:r>
              <a:rPr lang="en-US" sz="1800" b="1" dirty="0" smtClean="0">
                <a:solidFill>
                  <a:srgbClr val="00B0F0"/>
                </a:solidFill>
                <a:latin typeface="Times New Roman" pitchFamily="18" charset="0"/>
                <a:cs typeface="Times New Roman" pitchFamily="18" charset="0"/>
              </a:rPr>
              <a:t>5)</a:t>
            </a:r>
            <a:r>
              <a:rPr lang="en-US" sz="1800" b="1" i="1" dirty="0" smtClean="0">
                <a:solidFill>
                  <a:srgbClr val="00B0F0"/>
                </a:solidFill>
                <a:latin typeface="Times New Roman" pitchFamily="18" charset="0"/>
                <a:cs typeface="Times New Roman" pitchFamily="18" charset="0"/>
              </a:rPr>
              <a:t>Count</a:t>
            </a:r>
            <a:r>
              <a:rPr lang="en-US" sz="1800" b="1" dirty="0" smtClean="0">
                <a:latin typeface="Times New Roman" pitchFamily="18" charset="0"/>
                <a:cs typeface="Times New Roman" pitchFamily="18" charset="0"/>
              </a:rPr>
              <a:t>: count  --</a:t>
            </a:r>
            <a:r>
              <a:rPr lang="en-US" sz="1800" dirty="0" smtClean="0">
                <a:latin typeface="Times New Roman" pitchFamily="18" charset="0"/>
                <a:cs typeface="Times New Roman" pitchFamily="18" charset="0"/>
              </a:rPr>
              <a:t>This function returns the number of rows in a column.</a:t>
            </a:r>
          </a:p>
          <a:p>
            <a:pPr>
              <a:buNone/>
            </a:pPr>
            <a:r>
              <a:rPr lang="en-US" sz="1800" dirty="0" smtClean="0">
                <a:latin typeface="Times New Roman" pitchFamily="18" charset="0"/>
                <a:cs typeface="Times New Roman" pitchFamily="18" charset="0"/>
              </a:rPr>
              <a:t>Example: SELECT   </a:t>
            </a:r>
            <a:r>
              <a:rPr lang="en-US" sz="1800" b="1" dirty="0" smtClean="0">
                <a:latin typeface="Times New Roman" pitchFamily="18" charset="0"/>
                <a:cs typeface="Times New Roman" pitchFamily="18" charset="0"/>
              </a:rPr>
              <a:t>COUNT</a:t>
            </a:r>
            <a:r>
              <a:rPr lang="en-US" sz="1800" dirty="0" smtClean="0">
                <a:latin typeface="Times New Roman" pitchFamily="18" charset="0"/>
                <a:cs typeface="Times New Roman" pitchFamily="18" charset="0"/>
              </a:rPr>
              <a:t>(salary)   FROM   employee;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wipe(down)">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wipe(down)">
                                      <p:cBhvr>
                                        <p:cTn id="6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228600"/>
            <a:ext cx="9281160" cy="6245352"/>
          </a:xfrm>
        </p:spPr>
        <p:txBody>
          <a:bodyPr>
            <a:normAutofit/>
          </a:bodyPr>
          <a:lstStyle/>
          <a:p>
            <a:pPr>
              <a:buNone/>
            </a:pPr>
            <a:r>
              <a:rPr lang="en-US" b="1" i="1" dirty="0" smtClean="0">
                <a:solidFill>
                  <a:srgbClr val="C00000"/>
                </a:solidFill>
                <a:latin typeface="Times New Roman" pitchFamily="18" charset="0"/>
                <a:cs typeface="Times New Roman" pitchFamily="18" charset="0"/>
              </a:rPr>
              <a:t>Group by clause:</a:t>
            </a:r>
          </a:p>
          <a:p>
            <a:pPr>
              <a:buFont typeface="Wingdings" pitchFamily="2" charset="2"/>
              <a:buChar char="Ø"/>
            </a:pPr>
            <a:r>
              <a:rPr lang="en-US" sz="2000" dirty="0" smtClean="0">
                <a:latin typeface="Times New Roman" pitchFamily="18" charset="0"/>
                <a:cs typeface="Times New Roman" pitchFamily="18" charset="0"/>
              </a:rPr>
              <a:t>Group by clause is used to divide the rows in a table into groups.</a:t>
            </a:r>
          </a:p>
          <a:p>
            <a:pPr>
              <a:buFont typeface="Wingdings" pitchFamily="2" charset="2"/>
              <a:buChar char="Ø"/>
            </a:pP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with the same value on all attributes in the group by clause are placed in one group.</a:t>
            </a:r>
          </a:p>
          <a:p>
            <a:pPr>
              <a:buNone/>
            </a:pPr>
            <a:r>
              <a:rPr lang="en-US" sz="2000" i="1"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SELECT  </a:t>
            </a:r>
            <a:r>
              <a:rPr lang="en-US" sz="2000" dirty="0" err="1" smtClean="0">
                <a:latin typeface="Times New Roman" pitchFamily="18" charset="0"/>
                <a:cs typeface="Times New Roman" pitchFamily="18" charset="0"/>
              </a:rPr>
              <a:t>column_names</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GROUP BY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a:t>
            </a:r>
          </a:p>
          <a:p>
            <a:pPr>
              <a:buNone/>
            </a:pPr>
            <a:r>
              <a:rPr lang="en-US" sz="2000" i="1"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1) select  </a:t>
            </a:r>
            <a:r>
              <a:rPr lang="en-US" sz="2000" dirty="0" err="1" smtClean="0">
                <a:latin typeface="Times New Roman" pitchFamily="18" charset="0"/>
                <a:cs typeface="Times New Roman" pitchFamily="18" charset="0"/>
              </a:rPr>
              <a:t>name,branch</a:t>
            </a:r>
            <a:r>
              <a:rPr lang="en-US" sz="2000" dirty="0" smtClean="0">
                <a:latin typeface="Times New Roman" pitchFamily="18" charset="0"/>
                <a:cs typeface="Times New Roman" pitchFamily="18" charset="0"/>
              </a:rPr>
              <a:t>  from  student  group  by  branch;</a:t>
            </a:r>
          </a:p>
          <a:p>
            <a:pPr>
              <a:buNone/>
            </a:pPr>
            <a:r>
              <a:rPr lang="en-US" sz="2000" dirty="0" smtClean="0">
                <a:latin typeface="Times New Roman" pitchFamily="18" charset="0"/>
                <a:cs typeface="Times New Roman" pitchFamily="18" charset="0"/>
              </a:rPr>
              <a:t>2) select  </a:t>
            </a:r>
            <a:r>
              <a:rPr lang="en-US" sz="2000" dirty="0" err="1" smtClean="0">
                <a:latin typeface="Times New Roman" pitchFamily="18" charset="0"/>
                <a:cs typeface="Times New Roman" pitchFamily="18" charset="0"/>
              </a:rPr>
              <a:t>branchname,avg</a:t>
            </a:r>
            <a:r>
              <a:rPr lang="en-US" sz="2000" dirty="0" smtClean="0">
                <a:latin typeface="Times New Roman" pitchFamily="18" charset="0"/>
                <a:cs typeface="Times New Roman" pitchFamily="18" charset="0"/>
              </a:rPr>
              <a:t>(balance)  from  account  group  by  </a:t>
            </a:r>
            <a:r>
              <a:rPr lang="en-US" sz="2000" dirty="0" err="1" smtClean="0">
                <a:latin typeface="Times New Roman" pitchFamily="18" charset="0"/>
                <a:cs typeface="Times New Roman" pitchFamily="18" charset="0"/>
              </a:rPr>
              <a:t>branchname</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Note: </a:t>
            </a:r>
            <a:r>
              <a:rPr lang="en-US" sz="2000" dirty="0" smtClean="0">
                <a:latin typeface="Times New Roman" pitchFamily="18" charset="0"/>
                <a:cs typeface="Times New Roman" pitchFamily="18" charset="0"/>
              </a:rPr>
              <a:t>whenever we use group by we should not use where clause for specifying condition. Instead of where we should use having clause for specifying condition.</a:t>
            </a:r>
          </a:p>
          <a:p>
            <a:pPr>
              <a:buNone/>
            </a:pPr>
            <a:endParaRPr lang="en-US" sz="2000" dirty="0" smtClean="0">
              <a:latin typeface="Times New Roman" pitchFamily="18" charset="0"/>
              <a:cs typeface="Times New Roman" pitchFamily="18" charset="0"/>
            </a:endParaRPr>
          </a:p>
          <a:p>
            <a:pPr>
              <a:buNone/>
            </a:pPr>
            <a:r>
              <a:rPr lang="en-US" sz="2000" b="1" dirty="0" smtClean="0">
                <a:solidFill>
                  <a:srgbClr val="C00000"/>
                </a:solidFill>
                <a:latin typeface="Times New Roman" pitchFamily="18" charset="0"/>
                <a:cs typeface="Times New Roman" pitchFamily="18" charset="0"/>
              </a:rPr>
              <a:t>Having  clause:</a:t>
            </a:r>
          </a:p>
          <a:p>
            <a:pPr>
              <a:buFont typeface="Wingdings" pitchFamily="2" charset="2"/>
              <a:buChar char="Ø"/>
            </a:pPr>
            <a:r>
              <a:rPr lang="en-US" sz="2000" dirty="0" smtClean="0">
                <a:latin typeface="Times New Roman" pitchFamily="18" charset="0"/>
                <a:cs typeface="Times New Roman" pitchFamily="18" charset="0"/>
              </a:rPr>
              <a:t>Having clause is used to specify condition when group by is used.</a:t>
            </a:r>
          </a:p>
          <a:p>
            <a:pPr>
              <a:buFont typeface="Wingdings" pitchFamily="2" charset="2"/>
              <a:buChar char="Ø"/>
            </a:pPr>
            <a:r>
              <a:rPr lang="en-US" sz="2000" dirty="0" smtClean="0">
                <a:latin typeface="Times New Roman" pitchFamily="18" charset="0"/>
                <a:cs typeface="Times New Roman" pitchFamily="18" charset="0"/>
              </a:rPr>
              <a:t>Aggregate functions may be used by used along with group by and having clause.</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heckerboard(across)">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diamond(in)">
                                      <p:cBhvr>
                                        <p:cTn id="34" dur="20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diamond(in)">
                                      <p:cBhvr>
                                        <p:cTn id="39" dur="2000"/>
                                        <p:tgtEl>
                                          <p:spTgt spid="3">
                                            <p:txEl>
                                              <p:pRg st="10" end="10"/>
                                            </p:txEl>
                                          </p:spTgt>
                                        </p:tgtEl>
                                      </p:cBhvr>
                                    </p:animEffect>
                                  </p:childTnLst>
                                </p:cTn>
                              </p:par>
                              <p:par>
                                <p:cTn id="40" presetID="8" presetClass="entr" presetSubtype="16"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diamond(in)">
                                      <p:cBhvr>
                                        <p:cTn id="42" dur="2000"/>
                                        <p:tgtEl>
                                          <p:spTgt spid="3">
                                            <p:txEl>
                                              <p:pRg st="11" end="11"/>
                                            </p:txEl>
                                          </p:spTgt>
                                        </p:tgtEl>
                                      </p:cBhvr>
                                    </p:animEffect>
                                  </p:childTnLst>
                                </p:cTn>
                              </p:par>
                              <p:par>
                                <p:cTn id="43" presetID="8" presetClass="entr" presetSubtype="16"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diamond(in)">
                                      <p:cBhvr>
                                        <p:cTn id="45"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533400"/>
            <a:ext cx="8961120" cy="5940552"/>
          </a:xfrm>
        </p:spPr>
        <p:txBody>
          <a:bodyPr>
            <a:normAutofit/>
          </a:bodyPr>
          <a:lstStyle/>
          <a:p>
            <a:pPr>
              <a:buNone/>
            </a:pPr>
            <a:r>
              <a:rPr lang="en-US" sz="2000" i="1"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SELECT  </a:t>
            </a:r>
            <a:r>
              <a:rPr lang="en-US" sz="2000" dirty="0" err="1" smtClean="0">
                <a:latin typeface="Times New Roman" pitchFamily="18" charset="0"/>
                <a:cs typeface="Times New Roman" pitchFamily="18" charset="0"/>
              </a:rPr>
              <a:t>column_names</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GROUP BY  </a:t>
            </a:r>
            <a:r>
              <a:rPr lang="en-US" sz="2000" dirty="0" err="1" smtClean="0">
                <a:latin typeface="Times New Roman" pitchFamily="18" charset="0"/>
                <a:cs typeface="Times New Roman" pitchFamily="18" charset="0"/>
              </a:rPr>
              <a:t>column_name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HAVING  [condition];</a:t>
            </a:r>
          </a:p>
          <a:p>
            <a:pPr>
              <a:buNone/>
            </a:pPr>
            <a:r>
              <a:rPr lang="en-US" sz="2000"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branchname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avg</a:t>
            </a:r>
            <a:r>
              <a:rPr lang="en-US" sz="2000" dirty="0" smtClean="0">
                <a:latin typeface="Times New Roman" pitchFamily="18" charset="0"/>
                <a:cs typeface="Times New Roman" pitchFamily="18" charset="0"/>
              </a:rPr>
              <a:t>(balance)  from account  group  by  </a:t>
            </a:r>
            <a:r>
              <a:rPr lang="en-US" sz="2000" dirty="0" err="1" smtClean="0">
                <a:latin typeface="Times New Roman" pitchFamily="18" charset="0"/>
                <a:cs typeface="Times New Roman" pitchFamily="18" charset="0"/>
              </a:rPr>
              <a:t>branchname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having   </a:t>
            </a:r>
            <a:r>
              <a:rPr lang="en-US" sz="2000" dirty="0" err="1" smtClean="0">
                <a:latin typeface="Times New Roman" pitchFamily="18" charset="0"/>
                <a:cs typeface="Times New Roman" pitchFamily="18" charset="0"/>
              </a:rPr>
              <a:t>avg</a:t>
            </a:r>
            <a:r>
              <a:rPr lang="en-US" sz="2000" dirty="0" smtClean="0">
                <a:latin typeface="Times New Roman" pitchFamily="18" charset="0"/>
                <a:cs typeface="Times New Roman" pitchFamily="18" charset="0"/>
              </a:rPr>
              <a:t>(balance</a:t>
            </a:r>
            <a:r>
              <a:rPr lang="en-US" sz="2000" dirty="0" smtClean="0">
                <a:latin typeface="Times New Roman" pitchFamily="18" charset="0"/>
                <a:cs typeface="Times New Roman" pitchFamily="18" charset="0"/>
              </a:rPr>
              <a:t>)&gt;1200; </a:t>
            </a:r>
          </a:p>
          <a:p>
            <a:pPr>
              <a:buNone/>
            </a:pPr>
            <a:r>
              <a:rPr lang="en-US" sz="2000" dirty="0" smtClean="0">
                <a:latin typeface="Times New Roman" pitchFamily="18" charset="0"/>
                <a:cs typeface="Times New Roman" pitchFamily="18" charset="0"/>
              </a:rPr>
              <a:t>                                                                                          </a:t>
            </a:r>
          </a:p>
          <a:p>
            <a:pPr>
              <a:buNone/>
            </a:pP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961120" cy="563562"/>
          </a:xfrm>
        </p:spPr>
        <p:txBody>
          <a:bodyPr/>
          <a:lstStyle/>
          <a:p>
            <a:r>
              <a:rPr lang="en-US" dirty="0" smtClean="0"/>
              <a:t>Set Operations</a:t>
            </a:r>
            <a:endParaRPr lang="en-US" dirty="0"/>
          </a:p>
        </p:txBody>
      </p:sp>
      <p:sp>
        <p:nvSpPr>
          <p:cNvPr id="3" name="Content Placeholder 2"/>
          <p:cNvSpPr>
            <a:spLocks noGrp="1"/>
          </p:cNvSpPr>
          <p:nvPr>
            <p:ph sz="quarter" idx="1"/>
          </p:nvPr>
        </p:nvSpPr>
        <p:spPr>
          <a:xfrm>
            <a:off x="548640" y="609600"/>
            <a:ext cx="8961120" cy="5864352"/>
          </a:xfrm>
        </p:spPr>
        <p:txBody>
          <a:bodyPr>
            <a:noAutofit/>
          </a:bodyPr>
          <a:lstStyle/>
          <a:p>
            <a:pPr>
              <a:buFont typeface="Wingdings" pitchFamily="2" charset="2"/>
              <a:buChar char="Ø"/>
            </a:pPr>
            <a:r>
              <a:rPr lang="en-US" sz="1800" dirty="0" smtClean="0">
                <a:latin typeface="Times New Roman" pitchFamily="18" charset="0"/>
                <a:cs typeface="Times New Roman" pitchFamily="18" charset="0"/>
              </a:rPr>
              <a:t>The set operations </a:t>
            </a:r>
            <a:r>
              <a:rPr lang="en-US" sz="1800" b="1" dirty="0" smtClean="0">
                <a:latin typeface="Times New Roman" pitchFamily="18" charset="0"/>
                <a:cs typeface="Times New Roman" pitchFamily="18" charset="0"/>
              </a:rPr>
              <a:t>union, intersect, </a:t>
            </a:r>
            <a:r>
              <a:rPr lang="en-US" sz="1800" dirty="0" smtClean="0">
                <a:latin typeface="Times New Roman" pitchFamily="18" charset="0"/>
                <a:cs typeface="Times New Roman" pitchFamily="18" charset="0"/>
              </a:rPr>
              <a:t>and </a:t>
            </a:r>
            <a:r>
              <a:rPr lang="en-US" sz="1800" b="1" dirty="0" smtClean="0">
                <a:latin typeface="Times New Roman" pitchFamily="18" charset="0"/>
                <a:cs typeface="Times New Roman" pitchFamily="18" charset="0"/>
              </a:rPr>
              <a:t>except </a:t>
            </a:r>
            <a:r>
              <a:rPr lang="en-US" sz="1800" dirty="0" smtClean="0">
                <a:latin typeface="Times New Roman" pitchFamily="18" charset="0"/>
                <a:cs typeface="Times New Roman" pitchFamily="18" charset="0"/>
              </a:rPr>
              <a:t>operate on relations and correspond to the relational algebra operations </a:t>
            </a:r>
            <a:r>
              <a:rPr lang="en-US" sz="1800" dirty="0" smtClean="0">
                <a:latin typeface="Times New Roman" pitchFamily="18" charset="0"/>
                <a:cs typeface="Times New Roman" pitchFamily="18" charset="0"/>
                <a:sym typeface="Symbol" pitchFamily="18" charset="2"/>
              </a:rPr>
              <a:t></a:t>
            </a:r>
          </a:p>
          <a:p>
            <a:pPr>
              <a:buFont typeface="Wingdings" pitchFamily="2" charset="2"/>
              <a:buChar char="Ø"/>
            </a:pPr>
            <a:r>
              <a:rPr lang="en-US" sz="1800" dirty="0" smtClean="0">
                <a:latin typeface="Times New Roman" pitchFamily="18" charset="0"/>
                <a:cs typeface="Times New Roman" pitchFamily="18" charset="0"/>
              </a:rPr>
              <a:t>The relations participating in set operations must be compatible, </a:t>
            </a: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they must have same set of attributes.                                                                                                                 </a:t>
            </a:r>
            <a:r>
              <a:rPr lang="en-US" sz="1800" b="1" dirty="0" smtClean="0">
                <a:latin typeface="Times New Roman" pitchFamily="18" charset="0"/>
                <a:cs typeface="Times New Roman" pitchFamily="18" charset="0"/>
              </a:rPr>
              <a:t>student1</a:t>
            </a:r>
          </a:p>
          <a:p>
            <a:pPr>
              <a:buNone/>
            </a:pPr>
            <a:r>
              <a:rPr lang="en-US" sz="1800" dirty="0" smtClean="0">
                <a:latin typeface="Times New Roman" pitchFamily="18" charset="0"/>
                <a:cs typeface="Times New Roman" pitchFamily="18" charset="0"/>
              </a:rPr>
              <a:t>There are three set operations in SQL.</a:t>
            </a:r>
          </a:p>
          <a:p>
            <a:pPr marL="457200" indent="-457200">
              <a:buNone/>
            </a:pPr>
            <a:r>
              <a:rPr lang="en-US" sz="1800" b="1" i="1" dirty="0" smtClean="0">
                <a:solidFill>
                  <a:srgbClr val="00B0F0"/>
                </a:solidFill>
                <a:latin typeface="Times New Roman" pitchFamily="18" charset="0"/>
                <a:cs typeface="Times New Roman" pitchFamily="18" charset="0"/>
              </a:rPr>
              <a:t>1) Union operation</a:t>
            </a:r>
          </a:p>
          <a:p>
            <a:pPr marL="457200" indent="-457200">
              <a:buFont typeface="Wingdings" pitchFamily="2" charset="2"/>
              <a:buChar char="Ø"/>
            </a:pPr>
            <a:r>
              <a:rPr lang="en-US" sz="1800" dirty="0" smtClean="0">
                <a:latin typeface="Times New Roman" pitchFamily="18" charset="0"/>
                <a:cs typeface="Times New Roman" pitchFamily="18" charset="0"/>
              </a:rPr>
              <a:t>It allows us to find </a:t>
            </a:r>
            <a:r>
              <a:rPr lang="en-US" sz="1800" dirty="0" err="1" smtClean="0">
                <a:latin typeface="Times New Roman" pitchFamily="18" charset="0"/>
                <a:cs typeface="Times New Roman" pitchFamily="18" charset="0"/>
              </a:rPr>
              <a:t>tuples</a:t>
            </a:r>
            <a:r>
              <a:rPr lang="en-US" sz="1800" dirty="0" smtClean="0">
                <a:latin typeface="Times New Roman" pitchFamily="18" charset="0"/>
                <a:cs typeface="Times New Roman" pitchFamily="18" charset="0"/>
              </a:rPr>
              <a:t>(rows) that are in both the queries.</a:t>
            </a:r>
          </a:p>
          <a:p>
            <a:pPr marL="457200" indent="-457200">
              <a:buFont typeface="Wingdings" pitchFamily="2" charset="2"/>
              <a:buChar char="Ø"/>
            </a:pPr>
            <a:r>
              <a:rPr lang="en-US" sz="1800" dirty="0" smtClean="0">
                <a:latin typeface="Times New Roman" pitchFamily="18" charset="0"/>
                <a:cs typeface="Times New Roman" pitchFamily="18" charset="0"/>
              </a:rPr>
              <a:t>Union is used to combine the result of two or more SQL select queries.</a:t>
            </a:r>
          </a:p>
          <a:p>
            <a:pPr marL="457200" indent="-457200">
              <a:buNone/>
            </a:pPr>
            <a:r>
              <a:rPr lang="en-US" sz="1800" dirty="0" smtClean="0">
                <a:latin typeface="Times New Roman" pitchFamily="18" charset="0"/>
                <a:cs typeface="Times New Roman" pitchFamily="18" charset="0"/>
              </a:rPr>
              <a:t>                   Example: SELECT </a:t>
            </a:r>
            <a:r>
              <a:rPr lang="en-US" sz="1800" dirty="0" err="1" smtClean="0">
                <a:latin typeface="Times New Roman" pitchFamily="18" charset="0"/>
                <a:cs typeface="Times New Roman" pitchFamily="18" charset="0"/>
              </a:rPr>
              <a:t>rollno</a:t>
            </a:r>
            <a:r>
              <a:rPr lang="en-US" sz="1800" dirty="0" smtClean="0">
                <a:latin typeface="Times New Roman" pitchFamily="18" charset="0"/>
                <a:cs typeface="Times New Roman" pitchFamily="18" charset="0"/>
              </a:rPr>
              <a:t> FROM  student1</a:t>
            </a:r>
          </a:p>
          <a:p>
            <a:pPr marL="457200" indent="-457200">
              <a:buNone/>
            </a:pPr>
            <a:r>
              <a:rPr lang="en-US" sz="1800" dirty="0" smtClean="0">
                <a:latin typeface="Times New Roman" pitchFamily="18" charset="0"/>
                <a:cs typeface="Times New Roman" pitchFamily="18" charset="0"/>
              </a:rPr>
              <a:t>                                    union                                                                                             </a:t>
            </a:r>
            <a:r>
              <a:rPr lang="en-US" sz="1800" b="1" dirty="0" smtClean="0">
                <a:latin typeface="Times New Roman" pitchFamily="18" charset="0"/>
                <a:cs typeface="Times New Roman" pitchFamily="18" charset="0"/>
              </a:rPr>
              <a:t>student2</a:t>
            </a:r>
          </a:p>
          <a:p>
            <a:pPr marL="457200" indent="-457200">
              <a:buNone/>
            </a:pPr>
            <a:r>
              <a:rPr lang="en-US" sz="1800" dirty="0" smtClean="0">
                <a:latin typeface="Times New Roman" pitchFamily="18" charset="0"/>
                <a:cs typeface="Times New Roman" pitchFamily="18" charset="0"/>
              </a:rPr>
              <a:t>                                   SELECT  </a:t>
            </a:r>
            <a:r>
              <a:rPr lang="en-US" sz="1800" dirty="0" err="1" smtClean="0">
                <a:latin typeface="Times New Roman" pitchFamily="18" charset="0"/>
                <a:cs typeface="Times New Roman" pitchFamily="18" charset="0"/>
              </a:rPr>
              <a:t>rollno</a:t>
            </a:r>
            <a:r>
              <a:rPr lang="en-US" sz="1800" dirty="0" smtClean="0">
                <a:latin typeface="Times New Roman" pitchFamily="18" charset="0"/>
                <a:cs typeface="Times New Roman" pitchFamily="18" charset="0"/>
              </a:rPr>
              <a:t> FROM  student2;</a:t>
            </a:r>
          </a:p>
          <a:p>
            <a:pPr marL="457200" indent="-457200">
              <a:buNone/>
            </a:pPr>
            <a:r>
              <a:rPr lang="en-US" sz="1800" b="1" i="1" dirty="0" smtClean="0">
                <a:solidFill>
                  <a:srgbClr val="00B0F0"/>
                </a:solidFill>
                <a:latin typeface="Times New Roman" pitchFamily="18" charset="0"/>
                <a:cs typeface="Times New Roman" pitchFamily="18" charset="0"/>
              </a:rPr>
              <a:t>2)Intersect operation</a:t>
            </a:r>
            <a:r>
              <a:rPr lang="en-US" sz="1800" dirty="0" smtClean="0">
                <a:latin typeface="Times New Roman" pitchFamily="18" charset="0"/>
                <a:cs typeface="Times New Roman" pitchFamily="18" charset="0"/>
              </a:rPr>
              <a:t> </a:t>
            </a:r>
          </a:p>
          <a:p>
            <a:pPr marL="457200" indent="-457200">
              <a:buFont typeface="Wingdings" pitchFamily="2" charset="2"/>
              <a:buChar char="Ø"/>
            </a:pPr>
            <a:r>
              <a:rPr lang="en-US" sz="1800" dirty="0" smtClean="0">
                <a:latin typeface="Times New Roman" pitchFamily="18" charset="0"/>
                <a:cs typeface="Times New Roman" pitchFamily="18" charset="0"/>
              </a:rPr>
              <a:t>It is used to retrieve the common rows from both the queries.</a:t>
            </a:r>
          </a:p>
          <a:p>
            <a:pPr marL="457200" indent="-457200">
              <a:buFont typeface="Wingdings" pitchFamily="2" charset="2"/>
              <a:buChar char="Ø"/>
            </a:pPr>
            <a:r>
              <a:rPr lang="en-US" sz="1800" dirty="0" smtClean="0">
                <a:latin typeface="Times New Roman" pitchFamily="18" charset="0"/>
                <a:cs typeface="Times New Roman" pitchFamily="18" charset="0"/>
              </a:rPr>
              <a:t>The number of columns and data types must be same.</a:t>
            </a:r>
          </a:p>
          <a:p>
            <a:pPr marL="457200" indent="-457200">
              <a:buNone/>
            </a:pPr>
            <a:r>
              <a:rPr lang="en-US" sz="1800" dirty="0" smtClean="0">
                <a:latin typeface="Times New Roman" pitchFamily="18" charset="0"/>
                <a:cs typeface="Times New Roman" pitchFamily="18" charset="0"/>
              </a:rPr>
              <a:t>Example: SELECT </a:t>
            </a:r>
            <a:r>
              <a:rPr lang="en-US" sz="1800" dirty="0" err="1" smtClean="0">
                <a:latin typeface="Times New Roman" pitchFamily="18" charset="0"/>
                <a:cs typeface="Times New Roman" pitchFamily="18" charset="0"/>
              </a:rPr>
              <a:t>rollno</a:t>
            </a:r>
            <a:r>
              <a:rPr lang="en-US" sz="1800" dirty="0" smtClean="0">
                <a:latin typeface="Times New Roman" pitchFamily="18" charset="0"/>
                <a:cs typeface="Times New Roman" pitchFamily="18" charset="0"/>
              </a:rPr>
              <a:t> FROM  student1</a:t>
            </a:r>
          </a:p>
          <a:p>
            <a:pPr marL="457200" indent="-457200">
              <a:buNone/>
            </a:pPr>
            <a:r>
              <a:rPr lang="en-US" sz="1800" dirty="0" smtClean="0">
                <a:latin typeface="Times New Roman" pitchFamily="18" charset="0"/>
                <a:cs typeface="Times New Roman" pitchFamily="18" charset="0"/>
              </a:rPr>
              <a:t>                    intersect</a:t>
            </a:r>
          </a:p>
          <a:p>
            <a:pPr marL="457200" indent="-457200">
              <a:buNone/>
            </a:pPr>
            <a:r>
              <a:rPr lang="en-US" sz="1800" dirty="0" smtClean="0">
                <a:latin typeface="Times New Roman" pitchFamily="18" charset="0"/>
                <a:cs typeface="Times New Roman" pitchFamily="18" charset="0"/>
              </a:rPr>
              <a:t>                 SELECT </a:t>
            </a:r>
            <a:r>
              <a:rPr lang="en-US" sz="1800" dirty="0" err="1" smtClean="0">
                <a:latin typeface="Times New Roman" pitchFamily="18" charset="0"/>
                <a:cs typeface="Times New Roman" pitchFamily="18" charset="0"/>
              </a:rPr>
              <a:t>rollno</a:t>
            </a:r>
            <a:r>
              <a:rPr lang="en-US" sz="1800" dirty="0" smtClean="0">
                <a:latin typeface="Times New Roman" pitchFamily="18" charset="0"/>
                <a:cs typeface="Times New Roman" pitchFamily="18" charset="0"/>
              </a:rPr>
              <a:t> FROM student2;</a:t>
            </a:r>
          </a:p>
          <a:p>
            <a:pPr marL="457200" indent="-45720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382000" y="1905000"/>
          <a:ext cx="1905000" cy="1483360"/>
        </p:xfrm>
        <a:graphic>
          <a:graphicData uri="http://schemas.openxmlformats.org/drawingml/2006/table">
            <a:tbl>
              <a:tblPr firstRow="1" bandRow="1">
                <a:tableStyleId>{5C22544A-7EE6-4342-B048-85BDC9FD1C3A}</a:tableStyleId>
              </a:tblPr>
              <a:tblGrid>
                <a:gridCol w="952500"/>
                <a:gridCol w="952500"/>
              </a:tblGrid>
              <a:tr h="370840">
                <a:tc>
                  <a:txBody>
                    <a:bodyPr/>
                    <a:lstStyle/>
                    <a:p>
                      <a:r>
                        <a:rPr lang="en-US" dirty="0" err="1" smtClean="0"/>
                        <a:t>rollno</a:t>
                      </a:r>
                      <a:endParaRPr lang="en-US" dirty="0"/>
                    </a:p>
                  </a:txBody>
                  <a:tcPr/>
                </a:tc>
                <a:tc>
                  <a:txBody>
                    <a:bodyPr/>
                    <a:lstStyle/>
                    <a:p>
                      <a:r>
                        <a:rPr lang="en-US" dirty="0" smtClean="0"/>
                        <a:t>Name</a:t>
                      </a:r>
                      <a:endParaRPr lang="en-US" dirty="0"/>
                    </a:p>
                  </a:txBody>
                  <a:tcPr/>
                </a:tc>
              </a:tr>
              <a:tr h="370840">
                <a:tc>
                  <a:txBody>
                    <a:bodyPr/>
                    <a:lstStyle/>
                    <a:p>
                      <a:r>
                        <a:rPr lang="en-US" dirty="0" smtClean="0"/>
                        <a:t>563</a:t>
                      </a:r>
                      <a:endParaRPr lang="en-US" dirty="0"/>
                    </a:p>
                  </a:txBody>
                  <a:tcPr/>
                </a:tc>
                <a:tc>
                  <a:txBody>
                    <a:bodyPr/>
                    <a:lstStyle/>
                    <a:p>
                      <a:r>
                        <a:rPr lang="en-US" dirty="0" err="1" smtClean="0"/>
                        <a:t>Akhila</a:t>
                      </a:r>
                      <a:endParaRPr lang="en-US" dirty="0"/>
                    </a:p>
                  </a:txBody>
                  <a:tcPr/>
                </a:tc>
              </a:tr>
              <a:tr h="370840">
                <a:tc>
                  <a:txBody>
                    <a:bodyPr/>
                    <a:lstStyle/>
                    <a:p>
                      <a:r>
                        <a:rPr lang="en-US" dirty="0" smtClean="0"/>
                        <a:t>564</a:t>
                      </a:r>
                      <a:endParaRPr lang="en-US" dirty="0"/>
                    </a:p>
                  </a:txBody>
                  <a:tcPr/>
                </a:tc>
                <a:tc>
                  <a:txBody>
                    <a:bodyPr/>
                    <a:lstStyle/>
                    <a:p>
                      <a:r>
                        <a:rPr lang="en-US" dirty="0" err="1" smtClean="0"/>
                        <a:t>Ankith</a:t>
                      </a:r>
                      <a:endParaRPr lang="en-US" dirty="0"/>
                    </a:p>
                  </a:txBody>
                  <a:tcPr/>
                </a:tc>
              </a:tr>
              <a:tr h="370840">
                <a:tc>
                  <a:txBody>
                    <a:bodyPr/>
                    <a:lstStyle/>
                    <a:p>
                      <a:r>
                        <a:rPr lang="en-US" dirty="0" smtClean="0"/>
                        <a:t>565</a:t>
                      </a:r>
                      <a:endParaRPr lang="en-US" dirty="0"/>
                    </a:p>
                  </a:txBody>
                  <a:tcPr/>
                </a:tc>
                <a:tc>
                  <a:txBody>
                    <a:bodyPr/>
                    <a:lstStyle/>
                    <a:p>
                      <a:r>
                        <a:rPr lang="en-US" dirty="0" err="1" smtClean="0"/>
                        <a:t>Ramu</a:t>
                      </a:r>
                      <a:endParaRPr lang="en-US" dirty="0"/>
                    </a:p>
                  </a:txBody>
                  <a:tcPr/>
                </a:tc>
              </a:tr>
            </a:tbl>
          </a:graphicData>
        </a:graphic>
      </p:graphicFrame>
      <p:graphicFrame>
        <p:nvGraphicFramePr>
          <p:cNvPr id="5" name="Table 4"/>
          <p:cNvGraphicFramePr>
            <a:graphicFrameLocks noGrp="1"/>
          </p:cNvGraphicFramePr>
          <p:nvPr/>
        </p:nvGraphicFramePr>
        <p:xfrm>
          <a:off x="8382000" y="4114800"/>
          <a:ext cx="1981200" cy="1483360"/>
        </p:xfrm>
        <a:graphic>
          <a:graphicData uri="http://schemas.openxmlformats.org/drawingml/2006/table">
            <a:tbl>
              <a:tblPr firstRow="1" bandRow="1">
                <a:tableStyleId>{5C22544A-7EE6-4342-B048-85BDC9FD1C3A}</a:tableStyleId>
              </a:tblPr>
              <a:tblGrid>
                <a:gridCol w="990600"/>
                <a:gridCol w="990600"/>
              </a:tblGrid>
              <a:tr h="370840">
                <a:tc>
                  <a:txBody>
                    <a:bodyPr/>
                    <a:lstStyle/>
                    <a:p>
                      <a:r>
                        <a:rPr lang="en-US" dirty="0" smtClean="0"/>
                        <a:t> </a:t>
                      </a:r>
                      <a:r>
                        <a:rPr lang="en-US" dirty="0" err="1" smtClean="0"/>
                        <a:t>rollno</a:t>
                      </a:r>
                      <a:endParaRPr lang="en-US" dirty="0"/>
                    </a:p>
                  </a:txBody>
                  <a:tcPr/>
                </a:tc>
                <a:tc>
                  <a:txBody>
                    <a:bodyPr/>
                    <a:lstStyle/>
                    <a:p>
                      <a:r>
                        <a:rPr lang="en-US" dirty="0" smtClean="0"/>
                        <a:t>Name</a:t>
                      </a:r>
                      <a:endParaRPr lang="en-US" dirty="0"/>
                    </a:p>
                  </a:txBody>
                  <a:tcPr/>
                </a:tc>
              </a:tr>
              <a:tr h="370840">
                <a:tc>
                  <a:txBody>
                    <a:bodyPr/>
                    <a:lstStyle/>
                    <a:p>
                      <a:r>
                        <a:rPr lang="en-US" dirty="0" smtClean="0"/>
                        <a:t>565</a:t>
                      </a:r>
                      <a:endParaRPr lang="en-US" dirty="0"/>
                    </a:p>
                  </a:txBody>
                  <a:tcPr/>
                </a:tc>
                <a:tc>
                  <a:txBody>
                    <a:bodyPr/>
                    <a:lstStyle/>
                    <a:p>
                      <a:r>
                        <a:rPr lang="en-US" dirty="0" err="1" smtClean="0"/>
                        <a:t>Ramu</a:t>
                      </a:r>
                      <a:endParaRPr lang="en-US" dirty="0"/>
                    </a:p>
                  </a:txBody>
                  <a:tcPr/>
                </a:tc>
              </a:tr>
              <a:tr h="370840">
                <a:tc>
                  <a:txBody>
                    <a:bodyPr/>
                    <a:lstStyle/>
                    <a:p>
                      <a:r>
                        <a:rPr lang="en-US" dirty="0" smtClean="0"/>
                        <a:t>566</a:t>
                      </a:r>
                      <a:endParaRPr lang="en-US" dirty="0"/>
                    </a:p>
                  </a:txBody>
                  <a:tcPr/>
                </a:tc>
                <a:tc>
                  <a:txBody>
                    <a:bodyPr/>
                    <a:lstStyle/>
                    <a:p>
                      <a:r>
                        <a:rPr lang="en-US" dirty="0" smtClean="0"/>
                        <a:t>John</a:t>
                      </a:r>
                      <a:endParaRPr lang="en-US" dirty="0"/>
                    </a:p>
                  </a:txBody>
                  <a:tcPr/>
                </a:tc>
              </a:tr>
              <a:tr h="370840">
                <a:tc>
                  <a:txBody>
                    <a:bodyPr/>
                    <a:lstStyle/>
                    <a:p>
                      <a:r>
                        <a:rPr lang="en-US" dirty="0" smtClean="0"/>
                        <a:t>567</a:t>
                      </a:r>
                      <a:endParaRPr lang="en-US" dirty="0"/>
                    </a:p>
                  </a:txBody>
                  <a:tcPr/>
                </a:tc>
                <a:tc>
                  <a:txBody>
                    <a:bodyPr/>
                    <a:lstStyle/>
                    <a:p>
                      <a:r>
                        <a:rPr lang="en-US" dirty="0" err="1" smtClean="0"/>
                        <a:t>Durga</a:t>
                      </a:r>
                      <a:endParaRPr lang="en-US" dirty="0"/>
                    </a:p>
                  </a:txBody>
                  <a:tcPr/>
                </a:tc>
              </a:tr>
            </a:tbl>
          </a:graphicData>
        </a:graphic>
      </p:graphicFrame>
      <p:graphicFrame>
        <p:nvGraphicFramePr>
          <p:cNvPr id="6" name="Table 5"/>
          <p:cNvGraphicFramePr>
            <a:graphicFrameLocks noGrp="1"/>
          </p:cNvGraphicFramePr>
          <p:nvPr/>
        </p:nvGraphicFramePr>
        <p:xfrm>
          <a:off x="6858000" y="3429000"/>
          <a:ext cx="1066800" cy="2219960"/>
        </p:xfrm>
        <a:graphic>
          <a:graphicData uri="http://schemas.openxmlformats.org/drawingml/2006/table">
            <a:tbl>
              <a:tblPr firstRow="1" bandRow="1">
                <a:tableStyleId>{5C22544A-7EE6-4342-B048-85BDC9FD1C3A}</a:tableStyleId>
              </a:tblPr>
              <a:tblGrid>
                <a:gridCol w="1066800"/>
              </a:tblGrid>
              <a:tr h="142240">
                <a:tc>
                  <a:txBody>
                    <a:bodyPr/>
                    <a:lstStyle/>
                    <a:p>
                      <a:r>
                        <a:rPr lang="en-US" dirty="0" err="1" smtClean="0"/>
                        <a:t>Rollno</a:t>
                      </a:r>
                      <a:endParaRPr lang="en-US" dirty="0"/>
                    </a:p>
                  </a:txBody>
                  <a:tcPr/>
                </a:tc>
              </a:tr>
              <a:tr h="370840">
                <a:tc>
                  <a:txBody>
                    <a:bodyPr/>
                    <a:lstStyle/>
                    <a:p>
                      <a:r>
                        <a:rPr lang="en-US" dirty="0" smtClean="0"/>
                        <a:t>563</a:t>
                      </a:r>
                      <a:endParaRPr lang="en-US" dirty="0"/>
                    </a:p>
                  </a:txBody>
                  <a:tcPr/>
                </a:tc>
              </a:tr>
              <a:tr h="370840">
                <a:tc>
                  <a:txBody>
                    <a:bodyPr/>
                    <a:lstStyle/>
                    <a:p>
                      <a:r>
                        <a:rPr lang="en-US" dirty="0" smtClean="0"/>
                        <a:t>564</a:t>
                      </a:r>
                      <a:endParaRPr lang="en-US" dirty="0"/>
                    </a:p>
                  </a:txBody>
                  <a:tcPr/>
                </a:tc>
              </a:tr>
              <a:tr h="370840">
                <a:tc>
                  <a:txBody>
                    <a:bodyPr/>
                    <a:lstStyle/>
                    <a:p>
                      <a:r>
                        <a:rPr lang="en-US" dirty="0" smtClean="0"/>
                        <a:t>565</a:t>
                      </a:r>
                      <a:endParaRPr lang="en-US" dirty="0"/>
                    </a:p>
                  </a:txBody>
                  <a:tcPr/>
                </a:tc>
              </a:tr>
              <a:tr h="370840">
                <a:tc>
                  <a:txBody>
                    <a:bodyPr/>
                    <a:lstStyle/>
                    <a:p>
                      <a:r>
                        <a:rPr lang="en-US" dirty="0" smtClean="0"/>
                        <a:t>566</a:t>
                      </a:r>
                      <a:endParaRPr lang="en-US" dirty="0"/>
                    </a:p>
                  </a:txBody>
                  <a:tcPr/>
                </a:tc>
              </a:tr>
              <a:tr h="370840">
                <a:tc>
                  <a:txBody>
                    <a:bodyPr/>
                    <a:lstStyle/>
                    <a:p>
                      <a:r>
                        <a:rPr lang="en-US" dirty="0" smtClean="0"/>
                        <a:t>567</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2000"/>
                                        <p:tgtEl>
                                          <p:spTgt spid="3">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in)">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80">
                                          <p:stCondLst>
                                            <p:cond delay="0"/>
                                          </p:stCondLst>
                                        </p:cTn>
                                        <p:tgtEl>
                                          <p:spTgt spid="3">
                                            <p:txEl>
                                              <p:pRg st="6" end="6"/>
                                            </p:txEl>
                                          </p:spTgt>
                                        </p:tgtEl>
                                      </p:cBhvr>
                                    </p:animEffect>
                                    <p:anim calcmode="lin" valueType="num">
                                      <p:cBhvr>
                                        <p:cTn id="3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6" end="6"/>
                                            </p:txEl>
                                          </p:spTgt>
                                        </p:tgtEl>
                                      </p:cBhvr>
                                      <p:to x="100000" y="60000"/>
                                    </p:animScale>
                                    <p:animScale>
                                      <p:cBhvr>
                                        <p:cTn id="38" dur="166" decel="50000">
                                          <p:stCondLst>
                                            <p:cond delay="676"/>
                                          </p:stCondLst>
                                        </p:cTn>
                                        <p:tgtEl>
                                          <p:spTgt spid="3">
                                            <p:txEl>
                                              <p:pRg st="6" end="6"/>
                                            </p:txEl>
                                          </p:spTgt>
                                        </p:tgtEl>
                                      </p:cBhvr>
                                      <p:to x="100000" y="100000"/>
                                    </p:animScale>
                                    <p:animScale>
                                      <p:cBhvr>
                                        <p:cTn id="39" dur="26">
                                          <p:stCondLst>
                                            <p:cond delay="1312"/>
                                          </p:stCondLst>
                                        </p:cTn>
                                        <p:tgtEl>
                                          <p:spTgt spid="3">
                                            <p:txEl>
                                              <p:pRg st="6" end="6"/>
                                            </p:txEl>
                                          </p:spTgt>
                                        </p:tgtEl>
                                      </p:cBhvr>
                                      <p:to x="100000" y="80000"/>
                                    </p:animScale>
                                    <p:animScale>
                                      <p:cBhvr>
                                        <p:cTn id="40" dur="166" decel="50000">
                                          <p:stCondLst>
                                            <p:cond delay="1338"/>
                                          </p:stCondLst>
                                        </p:cTn>
                                        <p:tgtEl>
                                          <p:spTgt spid="3">
                                            <p:txEl>
                                              <p:pRg st="6" end="6"/>
                                            </p:txEl>
                                          </p:spTgt>
                                        </p:tgtEl>
                                      </p:cBhvr>
                                      <p:to x="100000" y="100000"/>
                                    </p:animScale>
                                    <p:animScale>
                                      <p:cBhvr>
                                        <p:cTn id="41" dur="26">
                                          <p:stCondLst>
                                            <p:cond delay="1642"/>
                                          </p:stCondLst>
                                        </p:cTn>
                                        <p:tgtEl>
                                          <p:spTgt spid="3">
                                            <p:txEl>
                                              <p:pRg st="6" end="6"/>
                                            </p:txEl>
                                          </p:spTgt>
                                        </p:tgtEl>
                                      </p:cBhvr>
                                      <p:to x="100000" y="90000"/>
                                    </p:animScale>
                                    <p:animScale>
                                      <p:cBhvr>
                                        <p:cTn id="42" dur="166" decel="50000">
                                          <p:stCondLst>
                                            <p:cond delay="1668"/>
                                          </p:stCondLst>
                                        </p:cTn>
                                        <p:tgtEl>
                                          <p:spTgt spid="3">
                                            <p:txEl>
                                              <p:pRg st="6" end="6"/>
                                            </p:txEl>
                                          </p:spTgt>
                                        </p:tgtEl>
                                      </p:cBhvr>
                                      <p:to x="100000" y="100000"/>
                                    </p:animScale>
                                    <p:animScale>
                                      <p:cBhvr>
                                        <p:cTn id="43" dur="26">
                                          <p:stCondLst>
                                            <p:cond delay="1808"/>
                                          </p:stCondLst>
                                        </p:cTn>
                                        <p:tgtEl>
                                          <p:spTgt spid="3">
                                            <p:txEl>
                                              <p:pRg st="6" end="6"/>
                                            </p:txEl>
                                          </p:spTgt>
                                        </p:tgtEl>
                                      </p:cBhvr>
                                      <p:to x="100000" y="95000"/>
                                    </p:animScale>
                                    <p:animScale>
                                      <p:cBhvr>
                                        <p:cTn id="44" dur="166" decel="50000">
                                          <p:stCondLst>
                                            <p:cond delay="1834"/>
                                          </p:stCondLst>
                                        </p:cTn>
                                        <p:tgtEl>
                                          <p:spTgt spid="3">
                                            <p:txEl>
                                              <p:pRg st="6" end="6"/>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80">
                                          <p:stCondLst>
                                            <p:cond delay="0"/>
                                          </p:stCondLst>
                                        </p:cTn>
                                        <p:tgtEl>
                                          <p:spTgt spid="3">
                                            <p:txEl>
                                              <p:pRg st="7" end="7"/>
                                            </p:txEl>
                                          </p:spTgt>
                                        </p:tgtEl>
                                      </p:cBhvr>
                                    </p:animEffect>
                                    <p:anim calcmode="lin" valueType="num">
                                      <p:cBhvr>
                                        <p:cTn id="4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7" end="7"/>
                                            </p:txEl>
                                          </p:spTgt>
                                        </p:tgtEl>
                                      </p:cBhvr>
                                      <p:to x="100000" y="60000"/>
                                    </p:animScale>
                                    <p:animScale>
                                      <p:cBhvr>
                                        <p:cTn id="54" dur="166" decel="50000">
                                          <p:stCondLst>
                                            <p:cond delay="676"/>
                                          </p:stCondLst>
                                        </p:cTn>
                                        <p:tgtEl>
                                          <p:spTgt spid="3">
                                            <p:txEl>
                                              <p:pRg st="7" end="7"/>
                                            </p:txEl>
                                          </p:spTgt>
                                        </p:tgtEl>
                                      </p:cBhvr>
                                      <p:to x="100000" y="100000"/>
                                    </p:animScale>
                                    <p:animScale>
                                      <p:cBhvr>
                                        <p:cTn id="55" dur="26">
                                          <p:stCondLst>
                                            <p:cond delay="1312"/>
                                          </p:stCondLst>
                                        </p:cTn>
                                        <p:tgtEl>
                                          <p:spTgt spid="3">
                                            <p:txEl>
                                              <p:pRg st="7" end="7"/>
                                            </p:txEl>
                                          </p:spTgt>
                                        </p:tgtEl>
                                      </p:cBhvr>
                                      <p:to x="100000" y="80000"/>
                                    </p:animScale>
                                    <p:animScale>
                                      <p:cBhvr>
                                        <p:cTn id="56" dur="166" decel="50000">
                                          <p:stCondLst>
                                            <p:cond delay="1338"/>
                                          </p:stCondLst>
                                        </p:cTn>
                                        <p:tgtEl>
                                          <p:spTgt spid="3">
                                            <p:txEl>
                                              <p:pRg st="7" end="7"/>
                                            </p:txEl>
                                          </p:spTgt>
                                        </p:tgtEl>
                                      </p:cBhvr>
                                      <p:to x="100000" y="100000"/>
                                    </p:animScale>
                                    <p:animScale>
                                      <p:cBhvr>
                                        <p:cTn id="57" dur="26">
                                          <p:stCondLst>
                                            <p:cond delay="1642"/>
                                          </p:stCondLst>
                                        </p:cTn>
                                        <p:tgtEl>
                                          <p:spTgt spid="3">
                                            <p:txEl>
                                              <p:pRg st="7" end="7"/>
                                            </p:txEl>
                                          </p:spTgt>
                                        </p:tgtEl>
                                      </p:cBhvr>
                                      <p:to x="100000" y="90000"/>
                                    </p:animScale>
                                    <p:animScale>
                                      <p:cBhvr>
                                        <p:cTn id="58" dur="166" decel="50000">
                                          <p:stCondLst>
                                            <p:cond delay="1668"/>
                                          </p:stCondLst>
                                        </p:cTn>
                                        <p:tgtEl>
                                          <p:spTgt spid="3">
                                            <p:txEl>
                                              <p:pRg st="7" end="7"/>
                                            </p:txEl>
                                          </p:spTgt>
                                        </p:tgtEl>
                                      </p:cBhvr>
                                      <p:to x="100000" y="100000"/>
                                    </p:animScale>
                                    <p:animScale>
                                      <p:cBhvr>
                                        <p:cTn id="59" dur="26">
                                          <p:stCondLst>
                                            <p:cond delay="1808"/>
                                          </p:stCondLst>
                                        </p:cTn>
                                        <p:tgtEl>
                                          <p:spTgt spid="3">
                                            <p:txEl>
                                              <p:pRg st="7" end="7"/>
                                            </p:txEl>
                                          </p:spTgt>
                                        </p:tgtEl>
                                      </p:cBhvr>
                                      <p:to x="100000" y="95000"/>
                                    </p:animScale>
                                    <p:animScale>
                                      <p:cBhvr>
                                        <p:cTn id="60" dur="166" decel="50000">
                                          <p:stCondLst>
                                            <p:cond delay="1834"/>
                                          </p:stCondLst>
                                        </p:cTn>
                                        <p:tgtEl>
                                          <p:spTgt spid="3">
                                            <p:txEl>
                                              <p:pRg st="7" end="7"/>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wipe(down)">
                                      <p:cBhvr>
                                        <p:cTn id="63" dur="580">
                                          <p:stCondLst>
                                            <p:cond delay="0"/>
                                          </p:stCondLst>
                                        </p:cTn>
                                        <p:tgtEl>
                                          <p:spTgt spid="3">
                                            <p:txEl>
                                              <p:pRg st="8" end="8"/>
                                            </p:txEl>
                                          </p:spTgt>
                                        </p:tgtEl>
                                      </p:cBhvr>
                                    </p:animEffect>
                                    <p:anim calcmode="lin" valueType="num">
                                      <p:cBhvr>
                                        <p:cTn id="6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8" end="8"/>
                                            </p:txEl>
                                          </p:spTgt>
                                        </p:tgtEl>
                                      </p:cBhvr>
                                      <p:to x="100000" y="60000"/>
                                    </p:animScale>
                                    <p:animScale>
                                      <p:cBhvr>
                                        <p:cTn id="70" dur="166" decel="50000">
                                          <p:stCondLst>
                                            <p:cond delay="676"/>
                                          </p:stCondLst>
                                        </p:cTn>
                                        <p:tgtEl>
                                          <p:spTgt spid="3">
                                            <p:txEl>
                                              <p:pRg st="8" end="8"/>
                                            </p:txEl>
                                          </p:spTgt>
                                        </p:tgtEl>
                                      </p:cBhvr>
                                      <p:to x="100000" y="100000"/>
                                    </p:animScale>
                                    <p:animScale>
                                      <p:cBhvr>
                                        <p:cTn id="71" dur="26">
                                          <p:stCondLst>
                                            <p:cond delay="1312"/>
                                          </p:stCondLst>
                                        </p:cTn>
                                        <p:tgtEl>
                                          <p:spTgt spid="3">
                                            <p:txEl>
                                              <p:pRg st="8" end="8"/>
                                            </p:txEl>
                                          </p:spTgt>
                                        </p:tgtEl>
                                      </p:cBhvr>
                                      <p:to x="100000" y="80000"/>
                                    </p:animScale>
                                    <p:animScale>
                                      <p:cBhvr>
                                        <p:cTn id="72" dur="166" decel="50000">
                                          <p:stCondLst>
                                            <p:cond delay="1338"/>
                                          </p:stCondLst>
                                        </p:cTn>
                                        <p:tgtEl>
                                          <p:spTgt spid="3">
                                            <p:txEl>
                                              <p:pRg st="8" end="8"/>
                                            </p:txEl>
                                          </p:spTgt>
                                        </p:tgtEl>
                                      </p:cBhvr>
                                      <p:to x="100000" y="100000"/>
                                    </p:animScale>
                                    <p:animScale>
                                      <p:cBhvr>
                                        <p:cTn id="73" dur="26">
                                          <p:stCondLst>
                                            <p:cond delay="1642"/>
                                          </p:stCondLst>
                                        </p:cTn>
                                        <p:tgtEl>
                                          <p:spTgt spid="3">
                                            <p:txEl>
                                              <p:pRg st="8" end="8"/>
                                            </p:txEl>
                                          </p:spTgt>
                                        </p:tgtEl>
                                      </p:cBhvr>
                                      <p:to x="100000" y="90000"/>
                                    </p:animScale>
                                    <p:animScale>
                                      <p:cBhvr>
                                        <p:cTn id="74" dur="166" decel="50000">
                                          <p:stCondLst>
                                            <p:cond delay="1668"/>
                                          </p:stCondLst>
                                        </p:cTn>
                                        <p:tgtEl>
                                          <p:spTgt spid="3">
                                            <p:txEl>
                                              <p:pRg st="8" end="8"/>
                                            </p:txEl>
                                          </p:spTgt>
                                        </p:tgtEl>
                                      </p:cBhvr>
                                      <p:to x="100000" y="100000"/>
                                    </p:animScale>
                                    <p:animScale>
                                      <p:cBhvr>
                                        <p:cTn id="75" dur="26">
                                          <p:stCondLst>
                                            <p:cond delay="1808"/>
                                          </p:stCondLst>
                                        </p:cTn>
                                        <p:tgtEl>
                                          <p:spTgt spid="3">
                                            <p:txEl>
                                              <p:pRg st="8" end="8"/>
                                            </p:txEl>
                                          </p:spTgt>
                                        </p:tgtEl>
                                      </p:cBhvr>
                                      <p:to x="100000" y="95000"/>
                                    </p:animScale>
                                    <p:animScale>
                                      <p:cBhvr>
                                        <p:cTn id="76" dur="166" decel="50000">
                                          <p:stCondLst>
                                            <p:cond delay="1834"/>
                                          </p:stCondLst>
                                        </p:cTn>
                                        <p:tgtEl>
                                          <p:spTgt spid="3">
                                            <p:txEl>
                                              <p:pRg st="8" end="8"/>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checkerboard(across)">
                                      <p:cBhvr>
                                        <p:cTn id="81" dur="500"/>
                                        <p:tgtEl>
                                          <p:spTgt spid="4"/>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checkerboard(across)">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checkerboard(across)">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nodeType="click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Effect transition="in" filter="checkerboard(across)">
                                      <p:cBhvr>
                                        <p:cTn id="96" dur="500"/>
                                        <p:tgtEl>
                                          <p:spTgt spid="3">
                                            <p:txEl>
                                              <p:pRg st="9" end="9"/>
                                            </p:txEl>
                                          </p:spTgt>
                                        </p:tgtEl>
                                      </p:cBhvr>
                                    </p:animEffect>
                                  </p:childTnLst>
                                </p:cTn>
                              </p:par>
                              <p:par>
                                <p:cTn id="97" presetID="5" presetClass="entr" presetSubtype="10" fill="hold" nodeType="withEffect">
                                  <p:stCondLst>
                                    <p:cond delay="0"/>
                                  </p:stCondLst>
                                  <p:childTnLst>
                                    <p:set>
                                      <p:cBhvr>
                                        <p:cTn id="98"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99" dur="500"/>
                                        <p:tgtEl>
                                          <p:spTgt spid="3">
                                            <p:txEl>
                                              <p:pRg st="10" end="10"/>
                                            </p:txEl>
                                          </p:spTgt>
                                        </p:tgtEl>
                                      </p:cBhvr>
                                    </p:animEffect>
                                  </p:childTnLst>
                                </p:cTn>
                              </p:par>
                              <p:par>
                                <p:cTn id="100" presetID="5" presetClass="entr" presetSubtype="10" fill="hold" nodeType="withEffect">
                                  <p:stCondLst>
                                    <p:cond delay="0"/>
                                  </p:stCondLst>
                                  <p:childTnLst>
                                    <p:set>
                                      <p:cBhvr>
                                        <p:cTn id="10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02" dur="500"/>
                                        <p:tgtEl>
                                          <p:spTgt spid="3">
                                            <p:txEl>
                                              <p:pRg st="11" end="11"/>
                                            </p:txEl>
                                          </p:spTgt>
                                        </p:tgtEl>
                                      </p:cBhvr>
                                    </p:animEffect>
                                  </p:childTnLst>
                                </p:cTn>
                              </p:par>
                              <p:par>
                                <p:cTn id="103" presetID="5" presetClass="entr" presetSubtype="10" fill="hold" nodeType="withEffect">
                                  <p:stCondLst>
                                    <p:cond delay="0"/>
                                  </p:stCondLst>
                                  <p:childTnLst>
                                    <p:set>
                                      <p:cBhvr>
                                        <p:cTn id="10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105" dur="500"/>
                                        <p:tgtEl>
                                          <p:spTgt spid="3">
                                            <p:txEl>
                                              <p:pRg st="12" end="12"/>
                                            </p:txEl>
                                          </p:spTgt>
                                        </p:tgtEl>
                                      </p:cBhvr>
                                    </p:animEffect>
                                  </p:childTnLst>
                                </p:cTn>
                              </p:par>
                              <p:par>
                                <p:cTn id="106" presetID="5" presetClass="entr" presetSubtype="10" fill="hold" nodeType="withEffect">
                                  <p:stCondLst>
                                    <p:cond delay="0"/>
                                  </p:stCondLst>
                                  <p:childTnLst>
                                    <p:set>
                                      <p:cBhvr>
                                        <p:cTn id="107"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108" dur="500"/>
                                        <p:tgtEl>
                                          <p:spTgt spid="3">
                                            <p:txEl>
                                              <p:pRg st="13" end="13"/>
                                            </p:txEl>
                                          </p:spTgt>
                                        </p:tgtEl>
                                      </p:cBhvr>
                                    </p:animEffect>
                                  </p:childTnLst>
                                </p:cTn>
                              </p:par>
                              <p:par>
                                <p:cTn id="109" presetID="5" presetClass="entr" presetSubtype="10" fill="hold" nodeType="withEffect">
                                  <p:stCondLst>
                                    <p:cond delay="0"/>
                                  </p:stCondLst>
                                  <p:childTnLst>
                                    <p:set>
                                      <p:cBhvr>
                                        <p:cTn id="110"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11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8961120" cy="6092952"/>
          </a:xfrm>
        </p:spPr>
        <p:txBody>
          <a:bodyPr>
            <a:normAutofit/>
          </a:bodyPr>
          <a:lstStyle/>
          <a:p>
            <a:pPr>
              <a:buNone/>
            </a:pPr>
            <a:r>
              <a:rPr lang="en-US" sz="2000" b="1" i="1" dirty="0" smtClean="0">
                <a:solidFill>
                  <a:srgbClr val="00B0F0"/>
                </a:solidFill>
                <a:latin typeface="Times New Roman" pitchFamily="18" charset="0"/>
                <a:cs typeface="Times New Roman" pitchFamily="18" charset="0"/>
              </a:rPr>
              <a:t>3)Except operation</a:t>
            </a:r>
          </a:p>
          <a:p>
            <a:pPr>
              <a:buNone/>
            </a:pPr>
            <a:r>
              <a:rPr lang="en-US" sz="2000" dirty="0" smtClean="0">
                <a:latin typeface="Times New Roman" pitchFamily="18" charset="0"/>
                <a:cs typeface="Times New Roman" pitchFamily="18" charset="0"/>
              </a:rPr>
              <a:t>This operation is used to display the rows which are present in first query but not in second query.</a:t>
            </a:r>
          </a:p>
          <a:p>
            <a:pPr marL="457200" indent="-457200">
              <a:buNone/>
            </a:pPr>
            <a:r>
              <a:rPr lang="en-US" sz="2000" dirty="0" smtClean="0">
                <a:latin typeface="Times New Roman" pitchFamily="18" charset="0"/>
                <a:cs typeface="Times New Roman" pitchFamily="18" charset="0"/>
              </a:rPr>
              <a:t>Example: SELECT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FROM  student1</a:t>
            </a:r>
          </a:p>
          <a:p>
            <a:pPr marL="457200" indent="-457200">
              <a:buNone/>
            </a:pPr>
            <a:r>
              <a:rPr lang="en-US" sz="2000" dirty="0" smtClean="0">
                <a:latin typeface="Times New Roman" pitchFamily="18" charset="0"/>
                <a:cs typeface="Times New Roman" pitchFamily="18" charset="0"/>
              </a:rPr>
              <a:t>                    intersect</a:t>
            </a:r>
          </a:p>
          <a:p>
            <a:pPr marL="457200" indent="-457200">
              <a:buNone/>
            </a:pPr>
            <a:r>
              <a:rPr lang="en-US" sz="2000" dirty="0" smtClean="0">
                <a:latin typeface="Times New Roman" pitchFamily="18" charset="0"/>
                <a:cs typeface="Times New Roman" pitchFamily="18" charset="0"/>
              </a:rPr>
              <a:t>                 SELECT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FROM student2</a:t>
            </a:r>
            <a:r>
              <a:rPr lang="en-US" sz="2000" dirty="0" smtClean="0">
                <a:latin typeface="Times New Roman" pitchFamily="18" charset="0"/>
                <a:cs typeface="Times New Roman" pitchFamily="18" charset="0"/>
              </a:rPr>
              <a:t>;</a:t>
            </a:r>
          </a:p>
          <a:p>
            <a:pPr marL="457200" indent="-457200">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Note: the union, intersect and except operations automatically eliminates duplicates.</a:t>
            </a:r>
          </a:p>
          <a:p>
            <a:pPr>
              <a:buNone/>
            </a:pPr>
            <a:r>
              <a:rPr lang="en-US" sz="2000" dirty="0" smtClean="0">
                <a:latin typeface="Times New Roman" pitchFamily="18" charset="0"/>
                <a:cs typeface="Times New Roman" pitchFamily="18" charset="0"/>
              </a:rPr>
              <a:t>To retain the duplicates, we must use union all, intersect all, except all operations.</a:t>
            </a:r>
          </a:p>
          <a:p>
            <a:pPr>
              <a:buNone/>
            </a:pPr>
            <a:endParaRPr lang="en-US" sz="20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828800" y="3886200"/>
          <a:ext cx="1219200" cy="1112520"/>
        </p:xfrm>
        <a:graphic>
          <a:graphicData uri="http://schemas.openxmlformats.org/drawingml/2006/table">
            <a:tbl>
              <a:tblPr firstRow="1" bandRow="1">
                <a:tableStyleId>{5C22544A-7EE6-4342-B048-85BDC9FD1C3A}</a:tableStyleId>
              </a:tblPr>
              <a:tblGrid>
                <a:gridCol w="1219200"/>
              </a:tblGrid>
              <a:tr h="370840">
                <a:tc>
                  <a:txBody>
                    <a:bodyPr/>
                    <a:lstStyle/>
                    <a:p>
                      <a:r>
                        <a:rPr lang="en-US" dirty="0" err="1" smtClean="0"/>
                        <a:t>Rollno</a:t>
                      </a:r>
                      <a:endParaRPr lang="en-US" dirty="0"/>
                    </a:p>
                  </a:txBody>
                  <a:tcPr/>
                </a:tc>
              </a:tr>
              <a:tr h="370840">
                <a:tc>
                  <a:txBody>
                    <a:bodyPr/>
                    <a:lstStyle/>
                    <a:p>
                      <a:r>
                        <a:rPr lang="en-US" dirty="0" smtClean="0"/>
                        <a:t>563</a:t>
                      </a:r>
                      <a:endParaRPr lang="en-US" dirty="0"/>
                    </a:p>
                  </a:txBody>
                  <a:tcPr/>
                </a:tc>
              </a:tr>
              <a:tr h="370840">
                <a:tc>
                  <a:txBody>
                    <a:bodyPr/>
                    <a:lstStyle/>
                    <a:p>
                      <a:r>
                        <a:rPr lang="en-US" dirty="0" smtClean="0"/>
                        <a:t>564</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checkerboard(across)">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Nested </a:t>
            </a:r>
            <a:r>
              <a:rPr lang="en-US" dirty="0" err="1" smtClean="0"/>
              <a:t>Qeries</a:t>
            </a:r>
            <a:endParaRPr lang="en-US" dirty="0"/>
          </a:p>
        </p:txBody>
      </p:sp>
      <p:sp>
        <p:nvSpPr>
          <p:cNvPr id="3" name="Content Placeholder 2"/>
          <p:cNvSpPr>
            <a:spLocks noGrp="1"/>
          </p:cNvSpPr>
          <p:nvPr>
            <p:ph sz="quarter" idx="1"/>
          </p:nvPr>
        </p:nvSpPr>
        <p:spPr>
          <a:xfrm>
            <a:off x="548640" y="990600"/>
            <a:ext cx="8961120" cy="5483352"/>
          </a:xfrm>
        </p:spPr>
        <p:txBody>
          <a:bodyPr>
            <a:normAutofit/>
          </a:bodyPr>
          <a:lstStyle/>
          <a:p>
            <a:r>
              <a:rPr lang="en-US" sz="2000" dirty="0" smtClean="0">
                <a:latin typeface="Times New Roman" pitchFamily="18" charset="0"/>
                <a:cs typeface="Times New Roman" pitchFamily="18" charset="0"/>
              </a:rPr>
              <a:t>A nested query is a query that has another query embedded within it.</a:t>
            </a:r>
          </a:p>
          <a:p>
            <a:r>
              <a:rPr lang="en-US" sz="2000" dirty="0" smtClean="0">
                <a:latin typeface="Times New Roman" pitchFamily="18" charset="0"/>
                <a:cs typeface="Times New Roman" pitchFamily="18" charset="0"/>
              </a:rPr>
              <a:t>The embedded query is called a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 query is a statement or command used to retrieve data from database.</a:t>
            </a:r>
          </a:p>
          <a:p>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is a select statement that is embedded in a clause of another select statement.</a:t>
            </a: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appears within the where clause of a query, sometimes appear in from or having clause.</a:t>
            </a:r>
          </a:p>
          <a:p>
            <a:pPr>
              <a:buNone/>
            </a:pPr>
            <a:r>
              <a:rPr lang="en-US" sz="2000" dirty="0" smtClean="0">
                <a:latin typeface="Times New Roman" pitchFamily="18" charset="0"/>
                <a:cs typeface="Times New Roman" pitchFamily="18" charset="0"/>
              </a:rPr>
              <a:t>Example: </a:t>
            </a:r>
            <a:r>
              <a:rPr lang="en-US" sz="2000" dirty="0" smtClean="0">
                <a:solidFill>
                  <a:srgbClr val="C00000"/>
                </a:solidFill>
                <a:latin typeface="Times New Roman" pitchFamily="18" charset="0"/>
                <a:cs typeface="Times New Roman" pitchFamily="18" charset="0"/>
              </a:rPr>
              <a:t>select max(salary) from employee where salary&lt;(select max(salary) from employee); </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employee</a:t>
            </a:r>
          </a:p>
          <a:p>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858000" y="4648200"/>
          <a:ext cx="3200400" cy="1483360"/>
        </p:xfrm>
        <a:graphic>
          <a:graphicData uri="http://schemas.openxmlformats.org/drawingml/2006/table">
            <a:tbl>
              <a:tblPr firstRow="1" bandRow="1">
                <a:tableStyleId>{5C22544A-7EE6-4342-B048-85BDC9FD1C3A}</a:tableStyleId>
              </a:tblPr>
              <a:tblGrid>
                <a:gridCol w="1066800"/>
                <a:gridCol w="1066800"/>
                <a:gridCol w="1066800"/>
              </a:tblGrid>
              <a:tr h="370840">
                <a:tc>
                  <a:txBody>
                    <a:bodyPr/>
                    <a:lstStyle/>
                    <a:p>
                      <a:r>
                        <a:rPr lang="en-US" dirty="0" err="1" smtClean="0"/>
                        <a:t>Eid</a:t>
                      </a:r>
                      <a:endParaRPr lang="en-US" dirty="0"/>
                    </a:p>
                  </a:txBody>
                  <a:tcPr/>
                </a:tc>
                <a:tc>
                  <a:txBody>
                    <a:bodyPr/>
                    <a:lstStyle/>
                    <a:p>
                      <a:r>
                        <a:rPr lang="en-US" dirty="0" smtClean="0"/>
                        <a:t>name</a:t>
                      </a:r>
                      <a:endParaRPr lang="en-US" dirty="0"/>
                    </a:p>
                  </a:txBody>
                  <a:tcPr/>
                </a:tc>
                <a:tc>
                  <a:txBody>
                    <a:bodyPr/>
                    <a:lstStyle/>
                    <a:p>
                      <a:r>
                        <a:rPr lang="en-US" dirty="0" smtClean="0"/>
                        <a:t>Salary</a:t>
                      </a:r>
                      <a:endParaRPr lang="en-US" dirty="0"/>
                    </a:p>
                  </a:txBody>
                  <a:tcPr/>
                </a:tc>
              </a:tr>
              <a:tr h="370840">
                <a:tc>
                  <a:txBody>
                    <a:bodyPr/>
                    <a:lstStyle/>
                    <a:p>
                      <a:r>
                        <a:rPr lang="en-US" dirty="0" smtClean="0"/>
                        <a:t>101</a:t>
                      </a:r>
                      <a:endParaRPr lang="en-US" dirty="0"/>
                    </a:p>
                  </a:txBody>
                  <a:tcPr/>
                </a:tc>
                <a:tc>
                  <a:txBody>
                    <a:bodyPr/>
                    <a:lstStyle/>
                    <a:p>
                      <a:r>
                        <a:rPr lang="en-US" dirty="0" err="1" smtClean="0"/>
                        <a:t>sowmya</a:t>
                      </a:r>
                      <a:endParaRPr lang="en-US" dirty="0"/>
                    </a:p>
                  </a:txBody>
                  <a:tcPr/>
                </a:tc>
                <a:tc>
                  <a:txBody>
                    <a:bodyPr/>
                    <a:lstStyle/>
                    <a:p>
                      <a:r>
                        <a:rPr lang="en-US" dirty="0" smtClean="0"/>
                        <a:t>5000</a:t>
                      </a:r>
                      <a:endParaRPr lang="en-US" dirty="0"/>
                    </a:p>
                  </a:txBody>
                  <a:tcPr/>
                </a:tc>
              </a:tr>
              <a:tr h="370840">
                <a:tc>
                  <a:txBody>
                    <a:bodyPr/>
                    <a:lstStyle/>
                    <a:p>
                      <a:r>
                        <a:rPr lang="en-US" dirty="0" smtClean="0"/>
                        <a:t>102</a:t>
                      </a:r>
                      <a:endParaRPr lang="en-US" dirty="0"/>
                    </a:p>
                  </a:txBody>
                  <a:tcPr/>
                </a:tc>
                <a:tc>
                  <a:txBody>
                    <a:bodyPr/>
                    <a:lstStyle/>
                    <a:p>
                      <a:r>
                        <a:rPr lang="en-US" dirty="0" err="1" smtClean="0"/>
                        <a:t>Radha</a:t>
                      </a:r>
                      <a:endParaRPr lang="en-US" dirty="0"/>
                    </a:p>
                  </a:txBody>
                  <a:tcPr/>
                </a:tc>
                <a:tc>
                  <a:txBody>
                    <a:bodyPr/>
                    <a:lstStyle/>
                    <a:p>
                      <a:r>
                        <a:rPr lang="en-US" dirty="0" smtClean="0"/>
                        <a:t>7000</a:t>
                      </a:r>
                      <a:endParaRPr lang="en-US" dirty="0"/>
                    </a:p>
                  </a:txBody>
                  <a:tcPr/>
                </a:tc>
              </a:tr>
              <a:tr h="370840">
                <a:tc>
                  <a:txBody>
                    <a:bodyPr/>
                    <a:lstStyle/>
                    <a:p>
                      <a:r>
                        <a:rPr lang="en-US" dirty="0" smtClean="0"/>
                        <a:t>103</a:t>
                      </a:r>
                      <a:endParaRPr lang="en-US" dirty="0"/>
                    </a:p>
                  </a:txBody>
                  <a:tcPr/>
                </a:tc>
                <a:tc>
                  <a:txBody>
                    <a:bodyPr/>
                    <a:lstStyle/>
                    <a:p>
                      <a:r>
                        <a:rPr lang="en-US" dirty="0" smtClean="0"/>
                        <a:t>Clark</a:t>
                      </a:r>
                      <a:endParaRPr lang="en-US" dirty="0"/>
                    </a:p>
                  </a:txBody>
                  <a:tcPr/>
                </a:tc>
                <a:tc>
                  <a:txBody>
                    <a:bodyPr/>
                    <a:lstStyle/>
                    <a:p>
                      <a:r>
                        <a:rPr lang="en-US" dirty="0" smtClean="0"/>
                        <a:t>9000</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me\Downloads\WhatsApp Image 2021-05-21 at 9.27.52 AM.jpeg"/>
          <p:cNvPicPr>
            <a:picLocks noGrp="1" noChangeAspect="1" noChangeArrowheads="1"/>
          </p:cNvPicPr>
          <p:nvPr>
            <p:ph sz="quarter" idx="1"/>
          </p:nvPr>
        </p:nvPicPr>
        <p:blipFill>
          <a:blip r:embed="rId2"/>
          <a:srcRect/>
          <a:stretch>
            <a:fillRect/>
          </a:stretch>
        </p:blipFill>
        <p:spPr bwMode="auto">
          <a:xfrm>
            <a:off x="791265" y="762000"/>
            <a:ext cx="8475870" cy="57118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buNone/>
            </a:pPr>
            <a:r>
              <a:rPr lang="en-US" sz="2000" dirty="0" smtClean="0">
                <a:latin typeface="Times New Roman" pitchFamily="18" charset="0"/>
                <a:cs typeface="Times New Roman" pitchFamily="18" charset="0"/>
              </a:rPr>
              <a:t>Example: find the names of sailors who have reserved boat 103</a:t>
            </a:r>
          </a:p>
          <a:p>
            <a:pPr>
              <a:buNone/>
            </a:pPr>
            <a:r>
              <a:rPr lang="en-US" sz="2000" dirty="0" smtClean="0">
                <a:latin typeface="Times New Roman" pitchFamily="18" charset="0"/>
                <a:cs typeface="Times New Roman" pitchFamily="18" charset="0"/>
              </a:rPr>
              <a:t>  select S.name from sailors S  where S.sid IN (select R.sid from reserves R where R.bid=103);</a:t>
            </a:r>
          </a:p>
          <a:p>
            <a:pPr>
              <a:buNone/>
            </a:pPr>
            <a:endParaRPr lang="en-US" sz="2000" dirty="0" smtClean="0">
              <a:latin typeface="Times New Roman" pitchFamily="18" charset="0"/>
              <a:cs typeface="Times New Roman" pitchFamily="18" charset="0"/>
            </a:endParaRPr>
          </a:p>
          <a:p>
            <a:pPr>
              <a:buNone/>
            </a:pPr>
            <a:r>
              <a:rPr lang="en-US" b="1" i="1" dirty="0" smtClean="0">
                <a:solidFill>
                  <a:srgbClr val="00B0F0"/>
                </a:solidFill>
                <a:latin typeface="Times New Roman" pitchFamily="18" charset="0"/>
                <a:cs typeface="Times New Roman" pitchFamily="18" charset="0"/>
              </a:rPr>
              <a:t>Correlated nested queries:</a:t>
            </a:r>
          </a:p>
          <a:p>
            <a:pPr>
              <a:buFont typeface="Wingdings" pitchFamily="2" charset="2"/>
              <a:buChar char="Ø"/>
            </a:pPr>
            <a:r>
              <a:rPr lang="en-US" sz="2000" dirty="0" smtClean="0">
                <a:latin typeface="Times New Roman" pitchFamily="18" charset="0"/>
                <a:cs typeface="Times New Roman" pitchFamily="18" charset="0"/>
              </a:rPr>
              <a:t>In nested queries, the inner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is completely independent of outer query.</a:t>
            </a:r>
          </a:p>
          <a:p>
            <a:pPr>
              <a:buNone/>
            </a:pPr>
            <a:r>
              <a:rPr lang="en-US" sz="2000" dirty="0" smtClean="0">
                <a:latin typeface="Times New Roman" pitchFamily="18" charset="0"/>
                <a:cs typeface="Times New Roman" pitchFamily="18" charset="0"/>
              </a:rPr>
              <a:t> </a:t>
            </a:r>
          </a:p>
          <a:p>
            <a:pPr>
              <a:buFont typeface="Wingdings" pitchFamily="2" charset="2"/>
              <a:buChar char="Ø"/>
            </a:pPr>
            <a:r>
              <a:rPr lang="en-US" sz="2000" dirty="0" smtClean="0">
                <a:latin typeface="Times New Roman" pitchFamily="18" charset="0"/>
                <a:cs typeface="Times New Roman" pitchFamily="18" charset="0"/>
              </a:rPr>
              <a:t>If the inner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could depend on the row currently being examined in the outer query, then such queries are called correlated queries.</a:t>
            </a:r>
          </a:p>
          <a:p>
            <a:pPr>
              <a:buFont typeface="Wingdings" pitchFamily="2" charset="2"/>
              <a:buChar char="Ø"/>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find the names of sailors who reserved boat no. 103</a:t>
            </a:r>
          </a:p>
          <a:p>
            <a:pPr>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S.sname</a:t>
            </a:r>
            <a:r>
              <a:rPr lang="en-US" sz="2000" dirty="0" smtClean="0">
                <a:latin typeface="Times New Roman" pitchFamily="18" charset="0"/>
                <a:cs typeface="Times New Roman" pitchFamily="18" charset="0"/>
              </a:rPr>
              <a:t> from sailors S where EXISTS (select * from reserves R where R.bid=103 AND R.sid=S.sid);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buNone/>
            </a:pPr>
            <a:r>
              <a:rPr lang="en-US" b="1" i="1" dirty="0" smtClean="0">
                <a:solidFill>
                  <a:srgbClr val="00B0F0"/>
                </a:solidFill>
                <a:latin typeface="Times New Roman" pitchFamily="18" charset="0"/>
                <a:cs typeface="Times New Roman" pitchFamily="18" charset="0"/>
              </a:rPr>
              <a:t>Set Comparison operators:</a:t>
            </a:r>
          </a:p>
          <a:p>
            <a:pPr>
              <a:buFont typeface="Wingdings" pitchFamily="2" charset="2"/>
              <a:buChar char="Ø"/>
            </a:pPr>
            <a:r>
              <a:rPr lang="en-US" sz="2000" dirty="0" smtClean="0">
                <a:latin typeface="Times New Roman" pitchFamily="18" charset="0"/>
                <a:cs typeface="Times New Roman" pitchFamily="18" charset="0"/>
              </a:rPr>
              <a:t>SQL supports operators </a:t>
            </a:r>
            <a:r>
              <a:rPr lang="en-US" sz="2000" b="1" dirty="0" err="1" smtClean="0">
                <a:latin typeface="Times New Roman" pitchFamily="18" charset="0"/>
                <a:cs typeface="Times New Roman" pitchFamily="18" charset="0"/>
              </a:rPr>
              <a:t>opANY</a:t>
            </a:r>
            <a:r>
              <a:rPr lang="en-US" sz="2000"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opALL</a:t>
            </a:r>
            <a:r>
              <a:rPr lang="en-US" sz="2000" dirty="0" smtClean="0">
                <a:latin typeface="Times New Roman" pitchFamily="18" charset="0"/>
                <a:cs typeface="Times New Roman" pitchFamily="18" charset="0"/>
              </a:rPr>
              <a:t> in the nested queries, where op is one of the arithmetic comparison </a:t>
            </a:r>
            <a:r>
              <a:rPr lang="en-US" sz="2000" dirty="0" err="1" smtClean="0">
                <a:latin typeface="Times New Roman" pitchFamily="18" charset="0"/>
                <a:cs typeface="Times New Roman" pitchFamily="18" charset="0"/>
              </a:rPr>
              <a:t>operatos</a:t>
            </a:r>
            <a:r>
              <a:rPr lang="en-US" sz="2000" dirty="0" smtClean="0">
                <a:latin typeface="Times New Roman" pitchFamily="18" charset="0"/>
                <a:cs typeface="Times New Roman" pitchFamily="18" charset="0"/>
              </a:rPr>
              <a:t>(&lt;,&gt;,&lt;=,&gt;=,=)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Example1: find sailors whose rating is better than some sailor called Horatio</a:t>
            </a:r>
          </a:p>
          <a:p>
            <a:pPr>
              <a:buNone/>
            </a:pPr>
            <a:r>
              <a:rPr lang="en-US" sz="2000" b="1" dirty="0" smtClean="0">
                <a:solidFill>
                  <a:srgbClr val="C00000"/>
                </a:solidFill>
                <a:latin typeface="Times New Roman" pitchFamily="18" charset="0"/>
                <a:cs typeface="Times New Roman" pitchFamily="18" charset="0"/>
              </a:rPr>
              <a:t>select</a:t>
            </a:r>
            <a:r>
              <a:rPr lang="en-US" sz="2000" dirty="0" smtClean="0">
                <a:solidFill>
                  <a:srgbClr val="C00000"/>
                </a:solidFill>
                <a:latin typeface="Times New Roman" pitchFamily="18" charset="0"/>
                <a:cs typeface="Times New Roman" pitchFamily="18" charset="0"/>
              </a:rPr>
              <a:t> S.sid </a:t>
            </a:r>
            <a:r>
              <a:rPr lang="en-US" sz="2000" b="1" dirty="0" smtClean="0">
                <a:solidFill>
                  <a:srgbClr val="C00000"/>
                </a:solidFill>
                <a:latin typeface="Times New Roman" pitchFamily="18" charset="0"/>
                <a:cs typeface="Times New Roman" pitchFamily="18" charset="0"/>
              </a:rPr>
              <a:t>from</a:t>
            </a:r>
            <a:r>
              <a:rPr lang="en-US" sz="2000" dirty="0" smtClean="0">
                <a:solidFill>
                  <a:srgbClr val="C00000"/>
                </a:solidFill>
                <a:latin typeface="Times New Roman" pitchFamily="18" charset="0"/>
                <a:cs typeface="Times New Roman" pitchFamily="18" charset="0"/>
              </a:rPr>
              <a:t> sailors S </a:t>
            </a:r>
            <a:r>
              <a:rPr lang="en-US" sz="2000" b="1" dirty="0" smtClean="0">
                <a:solidFill>
                  <a:srgbClr val="C00000"/>
                </a:solidFill>
                <a:latin typeface="Times New Roman" pitchFamily="18" charset="0"/>
                <a:cs typeface="Times New Roman" pitchFamily="18" charset="0"/>
              </a:rPr>
              <a:t>where</a:t>
            </a:r>
            <a:r>
              <a:rPr lang="en-US" sz="2000" dirty="0" smtClean="0">
                <a:solidFill>
                  <a:srgbClr val="C00000"/>
                </a:solidFill>
                <a:latin typeface="Times New Roman" pitchFamily="18" charset="0"/>
                <a:cs typeface="Times New Roman" pitchFamily="18" charset="0"/>
              </a:rPr>
              <a:t> </a:t>
            </a:r>
            <a:r>
              <a:rPr lang="en-US" sz="2000" dirty="0" err="1" smtClean="0">
                <a:solidFill>
                  <a:srgbClr val="C00000"/>
                </a:solidFill>
                <a:latin typeface="Times New Roman" pitchFamily="18" charset="0"/>
                <a:cs typeface="Times New Roman" pitchFamily="18" charset="0"/>
              </a:rPr>
              <a:t>S.rating</a:t>
            </a:r>
            <a:r>
              <a:rPr lang="en-US" sz="2000" dirty="0" smtClean="0">
                <a:solidFill>
                  <a:srgbClr val="C00000"/>
                </a:solidFill>
                <a:latin typeface="Times New Roman" pitchFamily="18" charset="0"/>
                <a:cs typeface="Times New Roman" pitchFamily="18" charset="0"/>
              </a:rPr>
              <a:t>&gt;ANY(</a:t>
            </a:r>
            <a:r>
              <a:rPr lang="en-US" sz="2000" b="1" dirty="0" smtClean="0">
                <a:solidFill>
                  <a:srgbClr val="C00000"/>
                </a:solidFill>
                <a:latin typeface="Times New Roman" pitchFamily="18" charset="0"/>
                <a:cs typeface="Times New Roman" pitchFamily="18" charset="0"/>
              </a:rPr>
              <a:t>select</a:t>
            </a:r>
            <a:r>
              <a:rPr lang="en-US" sz="2000" dirty="0" smtClean="0">
                <a:solidFill>
                  <a:srgbClr val="C00000"/>
                </a:solidFill>
                <a:latin typeface="Times New Roman" pitchFamily="18" charset="0"/>
                <a:cs typeface="Times New Roman" pitchFamily="18" charset="0"/>
              </a:rPr>
              <a:t> S1.rating </a:t>
            </a:r>
            <a:r>
              <a:rPr lang="en-US" sz="2000" b="1" dirty="0" smtClean="0">
                <a:solidFill>
                  <a:srgbClr val="C00000"/>
                </a:solidFill>
                <a:latin typeface="Times New Roman" pitchFamily="18" charset="0"/>
                <a:cs typeface="Times New Roman" pitchFamily="18" charset="0"/>
              </a:rPr>
              <a:t>from</a:t>
            </a:r>
            <a:r>
              <a:rPr lang="en-US" sz="2000" dirty="0" smtClean="0">
                <a:solidFill>
                  <a:srgbClr val="C00000"/>
                </a:solidFill>
                <a:latin typeface="Times New Roman" pitchFamily="18" charset="0"/>
                <a:cs typeface="Times New Roman" pitchFamily="18" charset="0"/>
              </a:rPr>
              <a:t> sailors S1 </a:t>
            </a:r>
            <a:r>
              <a:rPr lang="en-US" sz="2000" b="1" dirty="0" smtClean="0">
                <a:solidFill>
                  <a:srgbClr val="C00000"/>
                </a:solidFill>
                <a:latin typeface="Times New Roman" pitchFamily="18" charset="0"/>
                <a:cs typeface="Times New Roman" pitchFamily="18" charset="0"/>
              </a:rPr>
              <a:t>where</a:t>
            </a:r>
            <a:r>
              <a:rPr lang="en-US" sz="2000" dirty="0" smtClean="0">
                <a:solidFill>
                  <a:srgbClr val="C00000"/>
                </a:solidFill>
                <a:latin typeface="Times New Roman" pitchFamily="18" charset="0"/>
                <a:cs typeface="Times New Roman" pitchFamily="18" charset="0"/>
              </a:rPr>
              <a:t> S1.sname=“Horatio’);</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Example2: find sailors whose rating is better than every sailor called Horatio.</a:t>
            </a:r>
          </a:p>
          <a:p>
            <a:pPr>
              <a:buNone/>
            </a:pPr>
            <a:r>
              <a:rPr lang="en-US" sz="2000" dirty="0" smtClean="0">
                <a:solidFill>
                  <a:srgbClr val="C00000"/>
                </a:solidFill>
                <a:latin typeface="Times New Roman" pitchFamily="18" charset="0"/>
                <a:cs typeface="Times New Roman" pitchFamily="18" charset="0"/>
              </a:rPr>
              <a:t>To obtain the </a:t>
            </a:r>
            <a:r>
              <a:rPr lang="en-US" sz="2000" dirty="0" err="1" smtClean="0">
                <a:solidFill>
                  <a:srgbClr val="C00000"/>
                </a:solidFill>
                <a:latin typeface="Times New Roman" pitchFamily="18" charset="0"/>
                <a:cs typeface="Times New Roman" pitchFamily="18" charset="0"/>
              </a:rPr>
              <a:t>result,replace</a:t>
            </a:r>
            <a:r>
              <a:rPr lang="en-US" sz="2000" dirty="0" smtClean="0">
                <a:solidFill>
                  <a:srgbClr val="C00000"/>
                </a:solidFill>
                <a:latin typeface="Times New Roman" pitchFamily="18" charset="0"/>
                <a:cs typeface="Times New Roman" pitchFamily="18" charset="0"/>
              </a:rPr>
              <a:t> ANY with ALL in the where clause of the outer query in </a:t>
            </a:r>
            <a:r>
              <a:rPr lang="en-US" sz="2000" dirty="0" smtClean="0">
                <a:solidFill>
                  <a:srgbClr val="C00000"/>
                </a:solidFill>
                <a:latin typeface="Times New Roman" pitchFamily="18" charset="0"/>
                <a:cs typeface="Times New Roman" pitchFamily="18" charset="0"/>
              </a:rPr>
              <a:t>example1</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Example3: find the sailors with the highest rating.</a:t>
            </a:r>
          </a:p>
          <a:p>
            <a:pPr>
              <a:buNone/>
            </a:pPr>
            <a:r>
              <a:rPr lang="en-US" sz="2000" b="1" dirty="0" smtClean="0">
                <a:solidFill>
                  <a:srgbClr val="C00000"/>
                </a:solidFill>
                <a:latin typeface="Times New Roman" pitchFamily="18" charset="0"/>
                <a:cs typeface="Times New Roman" pitchFamily="18" charset="0"/>
              </a:rPr>
              <a:t>select</a:t>
            </a:r>
            <a:r>
              <a:rPr lang="en-US" sz="2000" dirty="0" smtClean="0">
                <a:solidFill>
                  <a:srgbClr val="C00000"/>
                </a:solidFill>
                <a:latin typeface="Times New Roman" pitchFamily="18" charset="0"/>
                <a:cs typeface="Times New Roman" pitchFamily="18" charset="0"/>
              </a:rPr>
              <a:t> S.sid </a:t>
            </a:r>
            <a:r>
              <a:rPr lang="en-US" sz="2000" b="1" dirty="0" smtClean="0">
                <a:solidFill>
                  <a:srgbClr val="C00000"/>
                </a:solidFill>
                <a:latin typeface="Times New Roman" pitchFamily="18" charset="0"/>
                <a:cs typeface="Times New Roman" pitchFamily="18" charset="0"/>
              </a:rPr>
              <a:t>from</a:t>
            </a:r>
            <a:r>
              <a:rPr lang="en-US" sz="2000" dirty="0" smtClean="0">
                <a:solidFill>
                  <a:srgbClr val="C00000"/>
                </a:solidFill>
                <a:latin typeface="Times New Roman" pitchFamily="18" charset="0"/>
                <a:cs typeface="Times New Roman" pitchFamily="18" charset="0"/>
              </a:rPr>
              <a:t> sailors S </a:t>
            </a:r>
            <a:r>
              <a:rPr lang="en-US" sz="2000" b="1" dirty="0" smtClean="0">
                <a:solidFill>
                  <a:srgbClr val="C00000"/>
                </a:solidFill>
                <a:latin typeface="Times New Roman" pitchFamily="18" charset="0"/>
                <a:cs typeface="Times New Roman" pitchFamily="18" charset="0"/>
              </a:rPr>
              <a:t>where</a:t>
            </a:r>
            <a:r>
              <a:rPr lang="en-US" sz="2000" dirty="0" smtClean="0">
                <a:solidFill>
                  <a:srgbClr val="C00000"/>
                </a:solidFill>
                <a:latin typeface="Times New Roman" pitchFamily="18" charset="0"/>
                <a:cs typeface="Times New Roman" pitchFamily="18" charset="0"/>
              </a:rPr>
              <a:t> </a:t>
            </a:r>
            <a:r>
              <a:rPr lang="en-US" sz="2000" dirty="0" err="1" smtClean="0">
                <a:solidFill>
                  <a:srgbClr val="C00000"/>
                </a:solidFill>
                <a:latin typeface="Times New Roman" pitchFamily="18" charset="0"/>
                <a:cs typeface="Times New Roman" pitchFamily="18" charset="0"/>
              </a:rPr>
              <a:t>S.rating</a:t>
            </a:r>
            <a:r>
              <a:rPr lang="en-US" sz="2000" dirty="0" smtClean="0">
                <a:solidFill>
                  <a:srgbClr val="C00000"/>
                </a:solidFill>
                <a:latin typeface="Times New Roman" pitchFamily="18" charset="0"/>
                <a:cs typeface="Times New Roman" pitchFamily="18" charset="0"/>
              </a:rPr>
              <a:t>&gt;=ALL (</a:t>
            </a:r>
            <a:r>
              <a:rPr lang="en-US" sz="2000" b="1" dirty="0" smtClean="0">
                <a:solidFill>
                  <a:srgbClr val="C00000"/>
                </a:solidFill>
                <a:latin typeface="Times New Roman" pitchFamily="18" charset="0"/>
                <a:cs typeface="Times New Roman" pitchFamily="18" charset="0"/>
              </a:rPr>
              <a:t>select</a:t>
            </a:r>
            <a:r>
              <a:rPr lang="en-US" sz="2000" dirty="0" smtClean="0">
                <a:solidFill>
                  <a:srgbClr val="C00000"/>
                </a:solidFill>
                <a:latin typeface="Times New Roman" pitchFamily="18" charset="0"/>
                <a:cs typeface="Times New Roman" pitchFamily="18" charset="0"/>
              </a:rPr>
              <a:t> S1.rating </a:t>
            </a:r>
            <a:r>
              <a:rPr lang="en-US" sz="2000" b="1" dirty="0" smtClean="0">
                <a:solidFill>
                  <a:srgbClr val="C00000"/>
                </a:solidFill>
                <a:latin typeface="Times New Roman" pitchFamily="18" charset="0"/>
                <a:cs typeface="Times New Roman" pitchFamily="18" charset="0"/>
              </a:rPr>
              <a:t>from</a:t>
            </a:r>
            <a:r>
              <a:rPr lang="en-US" sz="2000" dirty="0" smtClean="0">
                <a:solidFill>
                  <a:srgbClr val="C00000"/>
                </a:solidFill>
                <a:latin typeface="Times New Roman" pitchFamily="18" charset="0"/>
                <a:cs typeface="Times New Roman" pitchFamily="18" charset="0"/>
              </a:rPr>
              <a:t> sailors 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Joins</a:t>
            </a:r>
            <a:endParaRPr lang="en-US" dirty="0"/>
          </a:p>
        </p:txBody>
      </p:sp>
      <p:sp>
        <p:nvSpPr>
          <p:cNvPr id="3" name="Content Placeholder 2"/>
          <p:cNvSpPr>
            <a:spLocks noGrp="1"/>
          </p:cNvSpPr>
          <p:nvPr>
            <p:ph sz="quarter" idx="1"/>
          </p:nvPr>
        </p:nvSpPr>
        <p:spPr>
          <a:xfrm>
            <a:off x="548640" y="1066800"/>
            <a:ext cx="9281160" cy="5407152"/>
          </a:xfrm>
        </p:spPr>
        <p:txBody>
          <a:bodyPr/>
          <a:lstStyle/>
          <a:p>
            <a:pPr>
              <a:buNone/>
            </a:pPr>
            <a:r>
              <a:rPr lang="en-US" sz="2000" dirty="0" smtClean="0">
                <a:latin typeface="Times New Roman" pitchFamily="18" charset="0"/>
                <a:cs typeface="Times New Roman" pitchFamily="18" charset="0"/>
              </a:rPr>
              <a:t>A join clause is used to combine two or more tables, based on a related columns between them.</a:t>
            </a:r>
          </a:p>
          <a:p>
            <a:pPr>
              <a:buNone/>
            </a:pPr>
            <a:r>
              <a:rPr lang="en-US" sz="2000" dirty="0" smtClean="0">
                <a:latin typeface="Times New Roman" pitchFamily="18" charset="0"/>
                <a:cs typeface="Times New Roman" pitchFamily="18" charset="0"/>
              </a:rPr>
              <a:t>Types of joins:</a:t>
            </a:r>
          </a:p>
          <a:p>
            <a:pPr>
              <a:buNone/>
            </a:pPr>
            <a:r>
              <a:rPr lang="en-US" sz="2000" b="1" i="1" dirty="0" smtClean="0">
                <a:solidFill>
                  <a:srgbClr val="00B0F0"/>
                </a:solidFill>
                <a:latin typeface="Times New Roman" pitchFamily="18" charset="0"/>
                <a:cs typeface="Times New Roman" pitchFamily="18" charset="0"/>
              </a:rPr>
              <a:t>1)Inner join</a:t>
            </a:r>
          </a:p>
          <a:p>
            <a:pPr>
              <a:buNone/>
            </a:pPr>
            <a:r>
              <a:rPr lang="en-US" sz="2000" dirty="0" smtClean="0">
                <a:latin typeface="Times New Roman" pitchFamily="18" charset="0"/>
                <a:cs typeface="Times New Roman" pitchFamily="18" charset="0"/>
              </a:rPr>
              <a:t>It selects records that have matching values in both tables</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table1 INNER JOIN table2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table1.col_name    =   table2.col_name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employee.name, </a:t>
            </a:r>
            <a:r>
              <a:rPr lang="en-US" sz="2000" dirty="0" err="1" smtClean="0">
                <a:latin typeface="Times New Roman" pitchFamily="18" charset="0"/>
                <a:cs typeface="Times New Roman" pitchFamily="18" charset="0"/>
              </a:rPr>
              <a:t>project.dept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employee INNER JOIN project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employee.eid=project.eid</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Note: the joining of two or more tables is based on common column between them.</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8001000" y="1447800"/>
            <a:ext cx="2095500" cy="1485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diamond(in)">
                                      <p:cBhvr>
                                        <p:cTn id="23" dur="20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heckerboard(across)">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533400"/>
            <a:ext cx="9204960" cy="59405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SQL is not case sensitive </a:t>
            </a:r>
          </a:p>
          <a:p>
            <a:pPr>
              <a:buFont typeface="Wingdings" pitchFamily="2" charset="2"/>
              <a:buChar char="Ø"/>
            </a:pPr>
            <a:r>
              <a:rPr lang="en-US" sz="2000" dirty="0" smtClean="0">
                <a:latin typeface="Times New Roman" pitchFamily="18" charset="0"/>
                <a:cs typeface="Times New Roman" pitchFamily="18" charset="0"/>
              </a:rPr>
              <a:t>We can use a single SQL statement on one or multiple text line</a:t>
            </a:r>
          </a:p>
          <a:p>
            <a:pPr>
              <a:buFont typeface="Wingdings" pitchFamily="2" charset="2"/>
              <a:buChar char="Ø"/>
            </a:pPr>
            <a:r>
              <a:rPr lang="en-US" sz="2000" dirty="0" smtClean="0">
                <a:latin typeface="Times New Roman" pitchFamily="18" charset="0"/>
                <a:cs typeface="Times New Roman" pitchFamily="18" charset="0"/>
              </a:rPr>
              <a:t>Using the SQL statements we can perform most of the actions in database.</a:t>
            </a:r>
          </a:p>
          <a:p>
            <a:pPr>
              <a:buFont typeface="Wingdings" pitchFamily="2" charset="2"/>
              <a:buChar char="Ø"/>
            </a:pPr>
            <a:r>
              <a:rPr lang="en-US" sz="2000" dirty="0" smtClean="0">
                <a:latin typeface="Times New Roman" pitchFamily="18" charset="0"/>
                <a:cs typeface="Times New Roman" pitchFamily="18" charset="0"/>
              </a:rPr>
              <a:t>SQL commands are instructions ,used to communicate with the database.</a:t>
            </a:r>
          </a:p>
          <a:p>
            <a:pPr>
              <a:buFont typeface="Wingdings" pitchFamily="2" charset="2"/>
              <a:buChar char="Ø"/>
            </a:pPr>
            <a:r>
              <a:rPr lang="en-US" sz="2000" dirty="0" smtClean="0">
                <a:latin typeface="Times New Roman" pitchFamily="18" charset="0"/>
                <a:cs typeface="Times New Roman" pitchFamily="18" charset="0"/>
              </a:rPr>
              <a:t>With SQL commands we can perform various tasks like </a:t>
            </a:r>
          </a:p>
          <a:p>
            <a:pPr>
              <a:buNone/>
            </a:pPr>
            <a:r>
              <a:rPr lang="en-US" sz="2000" dirty="0" smtClean="0">
                <a:latin typeface="Times New Roman" pitchFamily="18" charset="0"/>
                <a:cs typeface="Times New Roman" pitchFamily="18" charset="0"/>
              </a:rPr>
              <a:t>      -- create a table,</a:t>
            </a:r>
          </a:p>
          <a:p>
            <a:pPr>
              <a:buNone/>
            </a:pPr>
            <a:r>
              <a:rPr lang="en-US" sz="2000" dirty="0" smtClean="0">
                <a:latin typeface="Times New Roman" pitchFamily="18" charset="0"/>
                <a:cs typeface="Times New Roman" pitchFamily="18" charset="0"/>
              </a:rPr>
              <a:t>      -- add data to tables,</a:t>
            </a:r>
          </a:p>
          <a:p>
            <a:pPr>
              <a:buNone/>
            </a:pPr>
            <a:r>
              <a:rPr lang="en-US" sz="2000" dirty="0" smtClean="0">
                <a:latin typeface="Times New Roman" pitchFamily="18" charset="0"/>
                <a:cs typeface="Times New Roman" pitchFamily="18" charset="0"/>
              </a:rPr>
              <a:t>      -- drop the table,</a:t>
            </a:r>
          </a:p>
          <a:p>
            <a:pPr>
              <a:buNone/>
            </a:pPr>
            <a:r>
              <a:rPr lang="en-US" sz="2000" dirty="0" smtClean="0">
                <a:latin typeface="Times New Roman" pitchFamily="18" charset="0"/>
                <a:cs typeface="Times New Roman" pitchFamily="18" charset="0"/>
              </a:rPr>
              <a:t>      -- modify the table, </a:t>
            </a:r>
          </a:p>
          <a:p>
            <a:pPr>
              <a:buNone/>
            </a:pPr>
            <a:r>
              <a:rPr lang="en-US" sz="2000" dirty="0" smtClean="0">
                <a:latin typeface="Times New Roman" pitchFamily="18" charset="0"/>
                <a:cs typeface="Times New Roman" pitchFamily="18" charset="0"/>
              </a:rPr>
              <a:t>      -- set permission for users</a:t>
            </a:r>
          </a:p>
          <a:p>
            <a:pPr>
              <a:buFont typeface="Wingdings" pitchFamily="2" charset="2"/>
              <a:buChar char="Ø"/>
            </a:pPr>
            <a:r>
              <a:rPr lang="en-US" sz="2000" dirty="0" smtClean="0"/>
              <a:t>When you are executing an SQL command for any RDBMS, the system determines the best way to carry out your request and SQL engine figures out how to interpret the task.</a:t>
            </a:r>
          </a:p>
          <a:p>
            <a:pPr>
              <a:buFont typeface="Wingdings" pitchFamily="2" charset="2"/>
              <a:buChar char="Ø"/>
            </a:pPr>
            <a:r>
              <a:rPr lang="en-US" sz="2000" dirty="0" smtClean="0">
                <a:latin typeface="Times New Roman" pitchFamily="18" charset="0"/>
                <a:cs typeface="Times New Roman" pitchFamily="18" charset="0"/>
              </a:rPr>
              <a:t>SQL commands are classified into two types—DDL and DML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9357360" cy="6092952"/>
          </a:xfrm>
        </p:spPr>
        <p:txBody>
          <a:bodyPr>
            <a:normAutofit/>
          </a:bodyPr>
          <a:lstStyle/>
          <a:p>
            <a:pPr>
              <a:buNone/>
            </a:pPr>
            <a:r>
              <a:rPr lang="en-US" sz="2000" b="1" i="1" dirty="0" smtClean="0">
                <a:solidFill>
                  <a:srgbClr val="00B0F0"/>
                </a:solidFill>
                <a:latin typeface="Times New Roman" pitchFamily="18" charset="0"/>
                <a:cs typeface="Times New Roman" pitchFamily="18" charset="0"/>
              </a:rPr>
              <a:t>2)Left outer join</a:t>
            </a:r>
          </a:p>
          <a:p>
            <a:pPr>
              <a:buFont typeface="Wingdings" pitchFamily="2" charset="2"/>
              <a:buChar char="Ø"/>
            </a:pPr>
            <a:r>
              <a:rPr lang="en-US" sz="2000" dirty="0" smtClean="0">
                <a:latin typeface="Times New Roman" pitchFamily="18" charset="0"/>
                <a:cs typeface="Times New Roman" pitchFamily="18" charset="0"/>
              </a:rPr>
              <a:t>The left outer join returns all records from the left table(table1) and the</a:t>
            </a:r>
          </a:p>
          <a:p>
            <a:pPr>
              <a:buNone/>
            </a:pPr>
            <a:r>
              <a:rPr lang="en-US" sz="2000" dirty="0" smtClean="0">
                <a:latin typeface="Times New Roman" pitchFamily="18" charset="0"/>
                <a:cs typeface="Times New Roman" pitchFamily="18" charset="0"/>
              </a:rPr>
              <a:t>        matched records from the right table(table2).</a:t>
            </a:r>
          </a:p>
          <a:p>
            <a:pPr>
              <a:buFont typeface="Wingdings" pitchFamily="2" charset="2"/>
              <a:buChar char="Ø"/>
            </a:pPr>
            <a:r>
              <a:rPr lang="en-US" sz="2000" dirty="0" smtClean="0">
                <a:latin typeface="Times New Roman" pitchFamily="18" charset="0"/>
                <a:cs typeface="Times New Roman" pitchFamily="18" charset="0"/>
              </a:rPr>
              <a:t>The result is null from right table, if there is no match. </a:t>
            </a:r>
          </a:p>
          <a:p>
            <a:pPr algn="just">
              <a:buNone/>
            </a:pPr>
            <a:r>
              <a:rPr lang="en-US" sz="2000" dirty="0" smtClean="0">
                <a:latin typeface="Times New Roman" pitchFamily="18" charset="0"/>
                <a:cs typeface="Times New Roman" pitchFamily="18" charset="0"/>
              </a:rPr>
              <a:t>Syntax:</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table1 LEFT JOIN table2 ON table1.col_name         =table2.col_name;</a:t>
            </a:r>
          </a:p>
          <a:p>
            <a:pPr algn="just">
              <a:buNone/>
            </a:pPr>
            <a:r>
              <a:rPr lang="en-US" sz="2000" dirty="0" smtClean="0">
                <a:latin typeface="Times New Roman" pitchFamily="18" charset="0"/>
                <a:cs typeface="Times New Roman" pitchFamily="18" charset="0"/>
              </a:rPr>
              <a:t>Example: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employee.name, </a:t>
            </a:r>
            <a:r>
              <a:rPr lang="en-US" sz="2000" dirty="0" err="1" smtClean="0">
                <a:latin typeface="Times New Roman" pitchFamily="18" charset="0"/>
                <a:cs typeface="Times New Roman" pitchFamily="18" charset="0"/>
              </a:rPr>
              <a:t>project.dept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employee LEFT JOIN project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employee.eid=project.eid;</a:t>
            </a:r>
          </a:p>
          <a:p>
            <a:pPr algn="just">
              <a:buNone/>
            </a:pPr>
            <a:endParaRPr lang="en-US" sz="2000" dirty="0" smtClean="0">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3)Right outer join</a:t>
            </a:r>
          </a:p>
          <a:p>
            <a:pPr>
              <a:buFont typeface="Wingdings" pitchFamily="2" charset="2"/>
              <a:buChar char="Ø"/>
            </a:pPr>
            <a:r>
              <a:rPr lang="en-US" sz="2000" dirty="0" smtClean="0">
                <a:latin typeface="Times New Roman" pitchFamily="18" charset="0"/>
                <a:cs typeface="Times New Roman" pitchFamily="18" charset="0"/>
              </a:rPr>
              <a:t>The right outer join returns all records from the right table(table2) and the </a:t>
            </a:r>
          </a:p>
          <a:p>
            <a:pPr>
              <a:buNone/>
            </a:pPr>
            <a:r>
              <a:rPr lang="en-US" sz="2000" dirty="0" smtClean="0">
                <a:latin typeface="Times New Roman" pitchFamily="18" charset="0"/>
                <a:cs typeface="Times New Roman" pitchFamily="18" charset="0"/>
              </a:rPr>
              <a:t>      matched records from the left table(table1).</a:t>
            </a:r>
          </a:p>
          <a:p>
            <a:pPr>
              <a:buFont typeface="Wingdings" pitchFamily="2" charset="2"/>
              <a:buChar char="Ø"/>
            </a:pPr>
            <a:r>
              <a:rPr lang="en-US" sz="2000" dirty="0" smtClean="0">
                <a:latin typeface="Times New Roman" pitchFamily="18" charset="0"/>
                <a:cs typeface="Times New Roman" pitchFamily="18" charset="0"/>
              </a:rPr>
              <a:t>The result is null from left table, if there is no match. </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table1 RIGHT JOIN table2 ON table1.col_name         =table2.col_name;</a:t>
            </a:r>
          </a:p>
          <a:p>
            <a:endParaRPr lang="en-US" sz="2000" dirty="0"/>
          </a:p>
        </p:txBody>
      </p:sp>
      <p:pic>
        <p:nvPicPr>
          <p:cNvPr id="6" name="Picture 3"/>
          <p:cNvPicPr>
            <a:picLocks noChangeAspect="1" noChangeArrowheads="1"/>
          </p:cNvPicPr>
          <p:nvPr/>
        </p:nvPicPr>
        <p:blipFill>
          <a:blip r:embed="rId2"/>
          <a:srcRect/>
          <a:stretch>
            <a:fillRect/>
          </a:stretch>
        </p:blipFill>
        <p:spPr bwMode="auto">
          <a:xfrm>
            <a:off x="8382000" y="685800"/>
            <a:ext cx="2066925" cy="14478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8610600" y="3581400"/>
            <a:ext cx="1971675" cy="1438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amond(in)">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in)">
                                      <p:cBhvr>
                                        <p:cTn id="26" dur="2000"/>
                                        <p:tgtEl>
                                          <p:spTgt spid="3">
                                            <p:txEl>
                                              <p:pRg st="5" end="5"/>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in)">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heckerboard(across)">
                                      <p:cBhvr>
                                        <p:cTn id="34" dur="500"/>
                                        <p:tgtEl>
                                          <p:spTgt spid="3">
                                            <p:txEl>
                                              <p:pRg st="8" end="8"/>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heckerboard(across)">
                                      <p:cBhvr>
                                        <p:cTn id="37" dur="500"/>
                                        <p:tgtEl>
                                          <p:spTgt spid="3">
                                            <p:txEl>
                                              <p:pRg st="9" end="9"/>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checkerboard(across)">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 calcmode="lin" valueType="num">
                                      <p:cBhvr additive="base">
                                        <p:cTn id="5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 calcmode="lin" valueType="num">
                                      <p:cBhvr>
                                        <p:cTn id="56"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58" dur="500" fill="hold"/>
                                        <p:tgtEl>
                                          <p:spTgt spid="3">
                                            <p:txEl>
                                              <p:pRg st="12" end="12"/>
                                            </p:txEl>
                                          </p:spTgt>
                                        </p:tgtEl>
                                        <p:attrNameLst>
                                          <p:attrName>style.rotation</p:attrName>
                                        </p:attrNameLst>
                                      </p:cBhvr>
                                      <p:tavLst>
                                        <p:tav tm="0">
                                          <p:val>
                                            <p:fltVal val="360"/>
                                          </p:val>
                                        </p:tav>
                                        <p:tav tm="100000">
                                          <p:val>
                                            <p:fltVal val="0"/>
                                          </p:val>
                                        </p:tav>
                                      </p:tavLst>
                                    </p:anim>
                                    <p:animEffect transition="in" filter="fade">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04800"/>
            <a:ext cx="9281160" cy="6092952"/>
          </a:xfrm>
        </p:spPr>
        <p:txBody>
          <a:bodyPr>
            <a:normAutofit/>
          </a:bodyPr>
          <a:lstStyle/>
          <a:p>
            <a:pPr>
              <a:buNone/>
            </a:pPr>
            <a:r>
              <a:rPr lang="en-US" sz="2000" dirty="0" smtClean="0">
                <a:latin typeface="Times New Roman" pitchFamily="18" charset="0"/>
                <a:cs typeface="Times New Roman" pitchFamily="18" charset="0"/>
              </a:rPr>
              <a:t>Example:</a:t>
            </a:r>
          </a:p>
          <a:p>
            <a:pPr>
              <a:buNone/>
            </a:pP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employee.name, </a:t>
            </a:r>
            <a:r>
              <a:rPr lang="en-US" sz="2000" dirty="0" err="1" smtClean="0">
                <a:latin typeface="Times New Roman" pitchFamily="18" charset="0"/>
                <a:cs typeface="Times New Roman" pitchFamily="18" charset="0"/>
              </a:rPr>
              <a:t>project.dept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employee RIGHT JOIN project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employee.eid=project.eid;</a:t>
            </a:r>
          </a:p>
          <a:p>
            <a:pPr>
              <a:buNone/>
            </a:pPr>
            <a:r>
              <a:rPr lang="en-US" sz="2000" b="1" i="1" dirty="0" smtClean="0">
                <a:solidFill>
                  <a:srgbClr val="00B0F0"/>
                </a:solidFill>
                <a:latin typeface="Times New Roman" pitchFamily="18" charset="0"/>
                <a:cs typeface="Times New Roman" pitchFamily="18" charset="0"/>
              </a:rPr>
              <a:t>4)Full outer join</a:t>
            </a:r>
          </a:p>
          <a:p>
            <a:pPr>
              <a:buFont typeface="Wingdings" pitchFamily="2" charset="2"/>
              <a:buChar char="Ø"/>
            </a:pPr>
            <a:r>
              <a:rPr lang="en-US" sz="2000" dirty="0" smtClean="0">
                <a:latin typeface="Times New Roman" pitchFamily="18" charset="0"/>
                <a:cs typeface="Times New Roman" pitchFamily="18" charset="0"/>
              </a:rPr>
              <a:t>This join returns all records when there is a match in either </a:t>
            </a:r>
            <a:r>
              <a:rPr lang="en-US" sz="2000" dirty="0" smtClean="0">
                <a:latin typeface="Times New Roman" pitchFamily="18" charset="0"/>
                <a:cs typeface="Times New Roman" pitchFamily="18" charset="0"/>
              </a:rPr>
              <a:t>left(table1</a:t>
            </a:r>
            <a:r>
              <a:rPr lang="en-US" sz="2000" dirty="0" smtClean="0">
                <a:latin typeface="Times New Roman" pitchFamily="18" charset="0"/>
                <a:cs typeface="Times New Roman" pitchFamily="18" charset="0"/>
              </a:rPr>
              <a:t>) or right(table2) table records.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table1 FULL  JOIN table2 ON table1.col_name         =table2.col_name;</a:t>
            </a:r>
          </a:p>
          <a:p>
            <a:pPr>
              <a:buNone/>
            </a:pPr>
            <a:r>
              <a:rPr lang="en-US" sz="2000" dirty="0" smtClean="0">
                <a:latin typeface="Times New Roman" pitchFamily="18" charset="0"/>
                <a:cs typeface="Times New Roman" pitchFamily="18" charset="0"/>
              </a:rPr>
              <a:t>Example: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employee.name, </a:t>
            </a:r>
            <a:r>
              <a:rPr lang="en-US" sz="2000" dirty="0" err="1" smtClean="0">
                <a:latin typeface="Times New Roman" pitchFamily="18" charset="0"/>
                <a:cs typeface="Times New Roman" pitchFamily="18" charset="0"/>
              </a:rPr>
              <a:t>project.dept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employee FULL JOIN project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employee.eid=project.eid;</a:t>
            </a:r>
            <a:endParaRPr lang="en-US" sz="20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8382000" y="2286000"/>
            <a:ext cx="2057400" cy="1409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amond(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ox(in)">
                                      <p:cBhvr>
                                        <p:cTn id="36" dur="500"/>
                                        <p:tgtEl>
                                          <p:spTgt spid="3">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ox(i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me\Downloads\WhatsApp Image 2021-05-26 at 8.19.53 AM.jpeg"/>
          <p:cNvPicPr>
            <a:picLocks noGrp="1" noChangeAspect="1" noChangeArrowheads="1"/>
          </p:cNvPicPr>
          <p:nvPr>
            <p:ph sz="quarter" idx="1"/>
          </p:nvPr>
        </p:nvPicPr>
        <p:blipFill>
          <a:blip r:embed="rId2"/>
          <a:srcRect/>
          <a:stretch>
            <a:fillRect/>
          </a:stretch>
        </p:blipFill>
        <p:spPr bwMode="auto">
          <a:xfrm>
            <a:off x="1219200" y="457200"/>
            <a:ext cx="6172200" cy="601662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i="1" dirty="0" smtClean="0">
                <a:solidFill>
                  <a:srgbClr val="00B0F0"/>
                </a:solidFill>
                <a:latin typeface="Times New Roman" pitchFamily="18" charset="0"/>
                <a:cs typeface="Times New Roman" pitchFamily="18" charset="0"/>
              </a:rPr>
              <a:t>Self Join:</a:t>
            </a:r>
          </a:p>
          <a:p>
            <a:pPr>
              <a:buFont typeface="Wingdings" pitchFamily="2" charset="2"/>
              <a:buChar char="Ø"/>
            </a:pPr>
            <a:r>
              <a:rPr lang="en-US" sz="2000" dirty="0" smtClean="0">
                <a:latin typeface="Times New Roman" pitchFamily="18" charset="0"/>
                <a:cs typeface="Times New Roman" pitchFamily="18" charset="0"/>
              </a:rPr>
              <a:t>Self join is used to join a table to itself as if the table were two tables.</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select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table1 T1,table1 T2 </a:t>
            </a:r>
            <a:r>
              <a:rPr lang="en-US" sz="2000" b="1" dirty="0" smtClean="0">
                <a:latin typeface="Times New Roman" pitchFamily="18" charset="0"/>
                <a:cs typeface="Times New Roman" pitchFamily="18" charset="0"/>
              </a:rPr>
              <a:t>where</a:t>
            </a:r>
            <a:r>
              <a:rPr lang="en-US" sz="2000" dirty="0" smtClean="0">
                <a:latin typeface="Times New Roman" pitchFamily="18" charset="0"/>
                <a:cs typeface="Times New Roman" pitchFamily="18" charset="0"/>
              </a:rPr>
              <a:t> condition;</a:t>
            </a:r>
          </a:p>
          <a:p>
            <a:pPr>
              <a:buNone/>
            </a:pPr>
            <a:r>
              <a:rPr lang="en-US" sz="2000" dirty="0" smtClean="0">
                <a:latin typeface="Times New Roman" pitchFamily="18" charset="0"/>
                <a:cs typeface="Times New Roman" pitchFamily="18" charset="0"/>
              </a:rPr>
              <a:t>Example: select C1.cname as Name1,C2.cname as Name2 from customers C1,customers C2 where C1.cid=C2.cid;</a:t>
            </a:r>
          </a:p>
          <a:p>
            <a:pPr>
              <a:buNone/>
            </a:pPr>
            <a:r>
              <a:rPr lang="en-US" sz="2000" b="1" i="1" dirty="0" smtClean="0">
                <a:solidFill>
                  <a:srgbClr val="00B0F0"/>
                </a:solidFill>
                <a:latin typeface="Times New Roman" pitchFamily="18" charset="0"/>
                <a:cs typeface="Times New Roman" pitchFamily="18" charset="0"/>
              </a:rPr>
              <a:t>Cartesian join(cross join):</a:t>
            </a:r>
          </a:p>
          <a:p>
            <a:pPr>
              <a:buFont typeface="Wingdings" pitchFamily="2" charset="2"/>
              <a:buChar char="Ø"/>
            </a:pPr>
            <a:r>
              <a:rPr lang="en-US" sz="2000" dirty="0" smtClean="0">
                <a:latin typeface="Times New Roman" pitchFamily="18" charset="0"/>
                <a:cs typeface="Times New Roman" pitchFamily="18" charset="0"/>
              </a:rPr>
              <a:t>In a </a:t>
            </a:r>
            <a:r>
              <a:rPr lang="en-US" sz="2000" dirty="0" err="1" smtClean="0">
                <a:latin typeface="Times New Roman" pitchFamily="18" charset="0"/>
                <a:cs typeface="Times New Roman" pitchFamily="18" charset="0"/>
              </a:rPr>
              <a:t>cartesian</a:t>
            </a:r>
            <a:r>
              <a:rPr lang="en-US" sz="2000" dirty="0" smtClean="0">
                <a:latin typeface="Times New Roman" pitchFamily="18" charset="0"/>
                <a:cs typeface="Times New Roman" pitchFamily="18" charset="0"/>
              </a:rPr>
              <a:t> join there is a join for each row of one table to every row of another table.</a:t>
            </a:r>
          </a:p>
          <a:p>
            <a:pPr>
              <a:buFont typeface="Wingdings" pitchFamily="2" charset="2"/>
              <a:buChar char="Ø"/>
            </a:pPr>
            <a:r>
              <a:rPr lang="en-US" sz="2000" dirty="0" smtClean="0">
                <a:latin typeface="Times New Roman" pitchFamily="18" charset="0"/>
                <a:cs typeface="Times New Roman" pitchFamily="18" charset="0"/>
              </a:rPr>
              <a:t>This usually happens when the matching column or where condition is not specified.</a:t>
            </a:r>
          </a:p>
          <a:p>
            <a:pPr>
              <a:buFont typeface="Wingdings" pitchFamily="2" charset="2"/>
              <a:buChar char="Ø"/>
            </a:pPr>
            <a:r>
              <a:rPr lang="en-US" sz="2000" dirty="0" smtClean="0">
                <a:latin typeface="Times New Roman" pitchFamily="18" charset="0"/>
                <a:cs typeface="Times New Roman" pitchFamily="18" charset="0"/>
              </a:rPr>
              <a:t>In the presence of where condition this join will function like a inner join.</a:t>
            </a:r>
          </a:p>
          <a:p>
            <a:pPr>
              <a:buFont typeface="Wingdings" pitchFamily="2" charset="2"/>
              <a:buChar char="Ø"/>
            </a:pPr>
            <a:r>
              <a:rPr lang="en-US" sz="2000" dirty="0" smtClean="0">
                <a:latin typeface="Times New Roman" pitchFamily="18" charset="0"/>
                <a:cs typeface="Times New Roman" pitchFamily="18" charset="0"/>
              </a:rPr>
              <a:t>Inner join has </a:t>
            </a:r>
            <a:r>
              <a:rPr lang="en-US" sz="2000" dirty="0" smtClean="0">
                <a:latin typeface="Times New Roman" pitchFamily="18" charset="0"/>
                <a:cs typeface="Times New Roman" pitchFamily="18" charset="0"/>
              </a:rPr>
              <a:t>two </a:t>
            </a:r>
            <a:r>
              <a:rPr lang="en-US" sz="2000" dirty="0" err="1" smtClean="0">
                <a:latin typeface="Times New Roman" pitchFamily="18" charset="0"/>
                <a:cs typeface="Times New Roman" pitchFamily="18" charset="0"/>
              </a:rPr>
              <a:t>variants:</a:t>
            </a:r>
            <a:r>
              <a:rPr lang="en-US" sz="2000" b="1" dirty="0" err="1" smtClean="0">
                <a:latin typeface="Times New Roman" pitchFamily="18" charset="0"/>
                <a:cs typeface="Times New Roman" pitchFamily="18" charset="0"/>
              </a:rPr>
              <a:t>Equijoin</a:t>
            </a:r>
            <a:r>
              <a:rPr lang="en-US" sz="2000" b="1" dirty="0" smtClean="0">
                <a:latin typeface="Times New Roman" pitchFamily="18" charset="0"/>
                <a:cs typeface="Times New Roman" pitchFamily="18" charset="0"/>
              </a:rPr>
              <a:t>, natural </a:t>
            </a:r>
            <a:r>
              <a:rPr lang="en-US" sz="2000" b="1" dirty="0" smtClean="0">
                <a:latin typeface="Times New Roman" pitchFamily="18" charset="0"/>
                <a:cs typeface="Times New Roman" pitchFamily="18" charset="0"/>
              </a:rPr>
              <a:t>join</a:t>
            </a:r>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04800"/>
            <a:ext cx="9357360" cy="6169152"/>
          </a:xfrm>
        </p:spPr>
        <p:txBody>
          <a:bodyPr>
            <a:normAutofit/>
          </a:bodyPr>
          <a:lstStyle/>
          <a:p>
            <a:pPr>
              <a:buNone/>
            </a:pPr>
            <a:r>
              <a:rPr lang="en-US" sz="2000" b="1" i="1" dirty="0" err="1" smtClean="0">
                <a:latin typeface="Times New Roman" pitchFamily="18" charset="0"/>
                <a:cs typeface="Times New Roman" pitchFamily="18" charset="0"/>
              </a:rPr>
              <a:t>Equi</a:t>
            </a:r>
            <a:r>
              <a:rPr lang="en-US" sz="2000" b="1" i="1" dirty="0" smtClean="0">
                <a:latin typeface="Times New Roman" pitchFamily="18" charset="0"/>
                <a:cs typeface="Times New Roman" pitchFamily="18" charset="0"/>
              </a:rPr>
              <a:t> join:</a:t>
            </a:r>
            <a:endParaRPr lang="en-US" sz="2000" i="1"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It is a join using one common column, it is also known as equally comparison join.</a:t>
            </a:r>
          </a:p>
          <a:p>
            <a:pPr>
              <a:buFont typeface="Wingdings" pitchFamily="2" charset="2"/>
              <a:buChar char="Ø"/>
            </a:pPr>
            <a:r>
              <a:rPr lang="en-US" sz="2000" dirty="0" smtClean="0">
                <a:latin typeface="Times New Roman" pitchFamily="18" charset="0"/>
                <a:cs typeface="Times New Roman" pitchFamily="18" charset="0"/>
              </a:rPr>
              <a:t>Example: select * from Tabble1 JOIN Table2 on Table1.id=Table2.id;</a:t>
            </a:r>
          </a:p>
          <a:p>
            <a:pPr>
              <a:buNone/>
            </a:pPr>
            <a:endParaRPr lang="en-US" sz="2000" b="1" i="1" dirty="0" smtClean="0">
              <a:latin typeface="Times New Roman" pitchFamily="18" charset="0"/>
              <a:cs typeface="Times New Roman" pitchFamily="18" charset="0"/>
            </a:endParaRPr>
          </a:p>
          <a:p>
            <a:pPr>
              <a:buNone/>
            </a:pPr>
            <a:r>
              <a:rPr lang="en-US" sz="2000" b="1" i="1" dirty="0" smtClean="0">
                <a:latin typeface="Times New Roman" pitchFamily="18" charset="0"/>
                <a:cs typeface="Times New Roman" pitchFamily="18" charset="0"/>
              </a:rPr>
              <a:t>Natural </a:t>
            </a:r>
            <a:r>
              <a:rPr lang="en-US" sz="2000" b="1" i="1" dirty="0" smtClean="0">
                <a:latin typeface="Times New Roman" pitchFamily="18" charset="0"/>
                <a:cs typeface="Times New Roman" pitchFamily="18" charset="0"/>
              </a:rPr>
              <a:t>join:</a:t>
            </a:r>
          </a:p>
          <a:p>
            <a:r>
              <a:rPr lang="en-US" sz="2000" dirty="0" smtClean="0">
                <a:latin typeface="Times New Roman" pitchFamily="18" charset="0"/>
                <a:cs typeface="Times New Roman" pitchFamily="18" charset="0"/>
              </a:rPr>
              <a:t>It is a implicit join based on common columns in the two tables being joined.</a:t>
            </a:r>
          </a:p>
          <a:p>
            <a:r>
              <a:rPr lang="en-US" sz="2000" dirty="0" smtClean="0">
                <a:latin typeface="Times New Roman" pitchFamily="18" charset="0"/>
                <a:cs typeface="Times New Roman" pitchFamily="18" charset="0"/>
              </a:rPr>
              <a:t>Example: select * from Table1 NATURAL JOIN Table2;</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Integrity Constraints</a:t>
            </a:r>
            <a:endParaRPr lang="en-US" dirty="0"/>
          </a:p>
        </p:txBody>
      </p:sp>
      <p:sp>
        <p:nvSpPr>
          <p:cNvPr id="3" name="Content Placeholder 2"/>
          <p:cNvSpPr>
            <a:spLocks noGrp="1"/>
          </p:cNvSpPr>
          <p:nvPr>
            <p:ph sz="quarter" idx="1"/>
          </p:nvPr>
        </p:nvSpPr>
        <p:spPr>
          <a:xfrm>
            <a:off x="548640" y="990600"/>
            <a:ext cx="8961120" cy="54833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Constraints enforce rules while entering the values into the table.</a:t>
            </a:r>
          </a:p>
          <a:p>
            <a:pPr>
              <a:buFont typeface="Wingdings" pitchFamily="2" charset="2"/>
              <a:buChar char="Ø"/>
            </a:pPr>
            <a:r>
              <a:rPr lang="en-US" sz="2000" dirty="0" smtClean="0">
                <a:latin typeface="Times New Roman" pitchFamily="18" charset="0"/>
                <a:cs typeface="Times New Roman" pitchFamily="18" charset="0"/>
              </a:rPr>
              <a:t>Integrity constraint is a condition specified on a database schema and restricts the data that can be stored in a database.</a:t>
            </a:r>
          </a:p>
          <a:p>
            <a:pPr>
              <a:buNone/>
            </a:pPr>
            <a:r>
              <a:rPr lang="en-US" sz="2000" dirty="0" smtClean="0">
                <a:latin typeface="Times New Roman" pitchFamily="18" charset="0"/>
                <a:cs typeface="Times New Roman" pitchFamily="18" charset="0"/>
              </a:rPr>
              <a:t>Types of constraints:</a:t>
            </a:r>
          </a:p>
          <a:p>
            <a:pPr>
              <a:buNone/>
            </a:pPr>
            <a:r>
              <a:rPr lang="en-US" sz="2000" dirty="0" smtClean="0">
                <a:latin typeface="Times New Roman" pitchFamily="18" charset="0"/>
                <a:cs typeface="Times New Roman" pitchFamily="18" charset="0"/>
              </a:rPr>
              <a:t>1)not null</a:t>
            </a:r>
          </a:p>
          <a:p>
            <a:pPr>
              <a:buNone/>
            </a:pPr>
            <a:r>
              <a:rPr lang="en-US" sz="2000" dirty="0" smtClean="0">
                <a:latin typeface="Times New Roman" pitchFamily="18" charset="0"/>
                <a:cs typeface="Times New Roman" pitchFamily="18" charset="0"/>
              </a:rPr>
              <a:t>2)unique</a:t>
            </a:r>
          </a:p>
          <a:p>
            <a:pPr>
              <a:buNone/>
            </a:pPr>
            <a:r>
              <a:rPr lang="en-US" sz="2000" dirty="0" smtClean="0">
                <a:latin typeface="Times New Roman" pitchFamily="18" charset="0"/>
                <a:cs typeface="Times New Roman" pitchFamily="18" charset="0"/>
              </a:rPr>
              <a:t>3)check</a:t>
            </a:r>
          </a:p>
          <a:p>
            <a:pPr>
              <a:buNone/>
            </a:pPr>
            <a:r>
              <a:rPr lang="en-US" sz="2000" dirty="0" smtClean="0">
                <a:latin typeface="Times New Roman" pitchFamily="18" charset="0"/>
                <a:cs typeface="Times New Roman" pitchFamily="18" charset="0"/>
              </a:rPr>
              <a:t>4)primary key</a:t>
            </a:r>
          </a:p>
          <a:p>
            <a:pPr>
              <a:buNone/>
            </a:pPr>
            <a:r>
              <a:rPr lang="en-US" sz="2000" dirty="0" smtClean="0">
                <a:latin typeface="Times New Roman" pitchFamily="18" charset="0"/>
                <a:cs typeface="Times New Roman" pitchFamily="18" charset="0"/>
              </a:rPr>
              <a:t>5)foreign key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04800"/>
            <a:ext cx="9357360" cy="6169152"/>
          </a:xfrm>
        </p:spPr>
        <p:txBody>
          <a:bodyPr>
            <a:normAutofit fontScale="92500" lnSpcReduction="10000"/>
          </a:bodyPr>
          <a:lstStyle/>
          <a:p>
            <a:pPr>
              <a:buNone/>
            </a:pPr>
            <a:r>
              <a:rPr lang="en-US" sz="2000" b="1" i="1" dirty="0" smtClean="0">
                <a:solidFill>
                  <a:srgbClr val="00B0F0"/>
                </a:solidFill>
                <a:latin typeface="Times New Roman" pitchFamily="18" charset="0"/>
                <a:cs typeface="Times New Roman" pitchFamily="18" charset="0"/>
              </a:rPr>
              <a:t>Not null:</a:t>
            </a:r>
          </a:p>
          <a:p>
            <a:pPr>
              <a:buFont typeface="Wingdings" pitchFamily="2" charset="2"/>
              <a:buChar char="Ø"/>
            </a:pPr>
            <a:r>
              <a:rPr lang="en-US" sz="2000" dirty="0" smtClean="0">
                <a:latin typeface="Times New Roman" pitchFamily="18" charset="0"/>
                <a:cs typeface="Times New Roman" pitchFamily="18" charset="0"/>
              </a:rPr>
              <a:t>The not null specification prohibits the insertion of a null value for the attribute.</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creating table with not null</a:t>
            </a:r>
          </a:p>
          <a:p>
            <a:pPr>
              <a:buNone/>
            </a:pPr>
            <a:r>
              <a:rPr lang="en-US" sz="2000" dirty="0" smtClean="0">
                <a:latin typeface="Times New Roman" pitchFamily="18" charset="0"/>
                <a:cs typeface="Times New Roman" pitchFamily="18" charset="0"/>
              </a:rPr>
              <a:t>Syntax:  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not null,…);</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Create table student(</a:t>
            </a:r>
            <a:r>
              <a:rPr lang="en-US" sz="2000" dirty="0" err="1" smtClean="0">
                <a:latin typeface="Times New Roman" pitchFamily="18" charset="0"/>
                <a:cs typeface="Times New Roman" pitchFamily="18" charset="0"/>
              </a:rPr>
              <a:t>sid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(5) not null, 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a:t>
            </a:r>
          </a:p>
          <a:p>
            <a:pPr>
              <a:buNone/>
            </a:pPr>
            <a:r>
              <a:rPr lang="en-US" sz="2000" b="1" dirty="0" smtClean="0">
                <a:latin typeface="Times New Roman" pitchFamily="18" charset="0"/>
                <a:cs typeface="Times New Roman" pitchFamily="18" charset="0"/>
              </a:rPr>
              <a:t>Adding not null to existing table:</a:t>
            </a:r>
          </a:p>
          <a:p>
            <a:pPr>
              <a:buNone/>
            </a:pPr>
            <a:r>
              <a:rPr lang="en-US" sz="2000" dirty="0" smtClean="0">
                <a:latin typeface="Times New Roman" pitchFamily="18" charset="0"/>
                <a:cs typeface="Times New Roman" pitchFamily="18" charset="0"/>
              </a:rPr>
              <a:t>Syntax: 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modify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not null;</a:t>
            </a:r>
          </a:p>
          <a:p>
            <a:pPr>
              <a:buNone/>
            </a:pPr>
            <a:r>
              <a:rPr lang="en-US" sz="2000" dirty="0" smtClean="0">
                <a:latin typeface="Times New Roman" pitchFamily="18" charset="0"/>
                <a:cs typeface="Times New Roman" pitchFamily="18" charset="0"/>
              </a:rPr>
              <a:t>Example: alter table student modify 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 not null;</a:t>
            </a:r>
          </a:p>
          <a:p>
            <a:pPr>
              <a:buNone/>
            </a:pPr>
            <a:endParaRPr lang="en-US" sz="2000" b="1" i="1" dirty="0" smtClean="0">
              <a:solidFill>
                <a:srgbClr val="00B0F0"/>
              </a:solidFill>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Unique:</a:t>
            </a:r>
          </a:p>
          <a:p>
            <a:pPr>
              <a:buFont typeface="Wingdings" pitchFamily="2" charset="2"/>
              <a:buChar char="Ø"/>
            </a:pPr>
            <a:r>
              <a:rPr lang="en-US" sz="2000" dirty="0" smtClean="0">
                <a:latin typeface="Times New Roman" pitchFamily="18" charset="0"/>
                <a:cs typeface="Times New Roman" pitchFamily="18" charset="0"/>
              </a:rPr>
              <a:t>Unique specifies that the column  or combination of columns whose values must be unique.</a:t>
            </a:r>
          </a:p>
          <a:p>
            <a:pPr>
              <a:buNone/>
            </a:pPr>
            <a:r>
              <a:rPr lang="en-US" sz="2000" dirty="0" smtClean="0">
                <a:latin typeface="Times New Roman" pitchFamily="18" charset="0"/>
                <a:cs typeface="Times New Roman" pitchFamily="18" charset="0"/>
              </a:rPr>
              <a:t>Syntax: creating table with unique</a:t>
            </a:r>
          </a:p>
          <a:p>
            <a:pPr>
              <a:buNone/>
            </a:pPr>
            <a:r>
              <a:rPr lang="en-US" sz="2000" dirty="0" smtClean="0">
                <a:latin typeface="Times New Roman" pitchFamily="18" charset="0"/>
                <a:cs typeface="Times New Roman" pitchFamily="18" charset="0"/>
              </a:rPr>
              <a:t>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unique,…);</a:t>
            </a:r>
          </a:p>
          <a:p>
            <a:pPr>
              <a:buNone/>
            </a:pPr>
            <a:r>
              <a:rPr lang="en-US" sz="2000"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Create table student(</a:t>
            </a:r>
            <a:r>
              <a:rPr lang="en-US" sz="2000" dirty="0" err="1" smtClean="0">
                <a:latin typeface="Times New Roman" pitchFamily="18" charset="0"/>
                <a:cs typeface="Times New Roman" pitchFamily="18" charset="0"/>
              </a:rPr>
              <a:t>sid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(5) unique, 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a:t>
            </a:r>
          </a:p>
          <a:p>
            <a:pPr>
              <a:buNone/>
            </a:pP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357360" cy="6092952"/>
          </a:xfrm>
        </p:spPr>
        <p:txBody>
          <a:bodyPr>
            <a:normAutofit/>
          </a:bodyPr>
          <a:lstStyle/>
          <a:p>
            <a:pPr>
              <a:buNone/>
            </a:pPr>
            <a:r>
              <a:rPr lang="en-US" sz="2000" b="1" dirty="0" smtClean="0">
                <a:latin typeface="Times New Roman" pitchFamily="18" charset="0"/>
                <a:cs typeface="Times New Roman" pitchFamily="18" charset="0"/>
              </a:rPr>
              <a:t>Adding unique to existing table:</a:t>
            </a:r>
          </a:p>
          <a:p>
            <a:pPr>
              <a:buNone/>
            </a:pPr>
            <a:r>
              <a:rPr lang="en-US" sz="2000" dirty="0" smtClean="0">
                <a:latin typeface="Times New Roman" pitchFamily="18" charset="0"/>
                <a:cs typeface="Times New Roman" pitchFamily="18" charset="0"/>
              </a:rPr>
              <a:t>Syntax: 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add unique(</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Example: alter table student add unique(name);</a:t>
            </a:r>
          </a:p>
          <a:p>
            <a:pPr>
              <a:buNone/>
            </a:pPr>
            <a:r>
              <a:rPr lang="en-US" sz="2000" b="1" i="1" dirty="0" smtClean="0">
                <a:solidFill>
                  <a:srgbClr val="00B0F0"/>
                </a:solidFill>
                <a:latin typeface="Times New Roman" pitchFamily="18" charset="0"/>
                <a:cs typeface="Times New Roman" pitchFamily="18" charset="0"/>
              </a:rPr>
              <a:t>Check:</a:t>
            </a:r>
          </a:p>
          <a:p>
            <a:pPr>
              <a:buFont typeface="Wingdings" pitchFamily="2" charset="2"/>
              <a:buChar char="Ø"/>
            </a:pPr>
            <a:r>
              <a:rPr lang="en-US" sz="2000" dirty="0" smtClean="0">
                <a:latin typeface="Times New Roman" pitchFamily="18" charset="0"/>
                <a:cs typeface="Times New Roman" pitchFamily="18" charset="0"/>
              </a:rPr>
              <a:t>Check is used to ensure that the attribute values satisfy specified condition.</a:t>
            </a:r>
          </a:p>
          <a:p>
            <a:pPr>
              <a:buNone/>
            </a:pPr>
            <a:r>
              <a:rPr lang="en-US" sz="2000" dirty="0" smtClean="0">
                <a:latin typeface="Times New Roman" pitchFamily="18" charset="0"/>
                <a:cs typeface="Times New Roman" pitchFamily="18" charset="0"/>
              </a:rPr>
              <a:t>Syntax:  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check(condition),…);</a:t>
            </a:r>
          </a:p>
          <a:p>
            <a:pPr>
              <a:buFont typeface="Wingdings" pitchFamily="2" charset="2"/>
              <a:buChar char="Ø"/>
            </a:pPr>
            <a:r>
              <a:rPr lang="en-US" sz="2000" dirty="0" smtClean="0">
                <a:latin typeface="Times New Roman" pitchFamily="18" charset="0"/>
                <a:cs typeface="Times New Roman" pitchFamily="18" charset="0"/>
              </a:rPr>
              <a:t>Example:  Create table student(age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(5) , 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(20),check (age&gt;=18));</a:t>
            </a:r>
          </a:p>
          <a:p>
            <a:pPr>
              <a:buNone/>
            </a:pPr>
            <a:r>
              <a:rPr lang="en-US" sz="2000" b="1" dirty="0" smtClean="0">
                <a:latin typeface="Times New Roman" pitchFamily="18" charset="0"/>
                <a:cs typeface="Times New Roman" pitchFamily="18" charset="0"/>
              </a:rPr>
              <a:t>Adding check constraint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add check(condition);</a:t>
            </a:r>
          </a:p>
          <a:p>
            <a:pPr>
              <a:buNone/>
            </a:pPr>
            <a:r>
              <a:rPr lang="en-US" sz="2000" b="1" i="1" dirty="0" smtClean="0">
                <a:solidFill>
                  <a:srgbClr val="00B0F0"/>
                </a:solidFill>
                <a:latin typeface="Times New Roman" pitchFamily="18" charset="0"/>
                <a:cs typeface="Times New Roman" pitchFamily="18" charset="0"/>
              </a:rPr>
              <a:t>Primary key:</a:t>
            </a:r>
          </a:p>
          <a:p>
            <a:pPr>
              <a:buFont typeface="Wingdings" pitchFamily="2" charset="2"/>
              <a:buChar char="Ø"/>
            </a:pPr>
            <a:r>
              <a:rPr lang="en-US" sz="2000" dirty="0" smtClean="0">
                <a:latin typeface="Times New Roman" pitchFamily="18" charset="0"/>
                <a:cs typeface="Times New Roman" pitchFamily="18" charset="0"/>
              </a:rPr>
              <a:t>It specifies that the primary key column must contain unique values and cannot contain null values.</a:t>
            </a:r>
          </a:p>
          <a:p>
            <a:pPr>
              <a:buFont typeface="Wingdings" pitchFamily="2" charset="2"/>
              <a:buChar char="Ø"/>
            </a:pPr>
            <a:r>
              <a:rPr lang="en-US" sz="2000" dirty="0" smtClean="0">
                <a:latin typeface="Times New Roman" pitchFamily="18" charset="0"/>
                <a:cs typeface="Times New Roman" pitchFamily="18" charset="0"/>
              </a:rPr>
              <a:t>Primary key column will not allow neither null values nor duplicate values.</a:t>
            </a:r>
          </a:p>
          <a:p>
            <a:pPr>
              <a:buNone/>
            </a:pPr>
            <a:r>
              <a:rPr lang="en-US" sz="2000" dirty="0" err="1" smtClean="0">
                <a:latin typeface="Times New Roman" pitchFamily="18" charset="0"/>
                <a:cs typeface="Times New Roman" pitchFamily="18" charset="0"/>
              </a:rPr>
              <a:t>Syntax:create</a:t>
            </a:r>
            <a:r>
              <a:rPr lang="en-US" sz="2000" dirty="0" smtClean="0">
                <a:latin typeface="Times New Roman" pitchFamily="18" charset="0"/>
                <a:cs typeface="Times New Roman" pitchFamily="18" charset="0"/>
              </a:rPr>
              <a:t>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primary key,…);</a:t>
            </a:r>
          </a:p>
          <a:p>
            <a:pPr>
              <a:buNone/>
            </a:pPr>
            <a:r>
              <a:rPr lang="en-US" sz="2000" dirty="0" smtClean="0">
                <a:latin typeface="Times New Roman" pitchFamily="18" charset="0"/>
                <a:cs typeface="Times New Roman" pitchFamily="18" charset="0"/>
              </a:rPr>
              <a:t>Create table student(</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(7) primary </a:t>
            </a:r>
            <a:r>
              <a:rPr lang="en-US" sz="2000" dirty="0" err="1" smtClean="0">
                <a:latin typeface="Times New Roman" pitchFamily="18" charset="0"/>
                <a:cs typeface="Times New Roman" pitchFamily="18" charset="0"/>
              </a:rPr>
              <a:t>key,name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dirty="0" smtClean="0">
                <a:latin typeface="Times New Roman" pitchFamily="18" charset="0"/>
                <a:cs typeface="Times New Roman" pitchFamily="18" charset="0"/>
              </a:rPr>
              <a:t>Adding primary key to an existing table:</a:t>
            </a:r>
          </a:p>
          <a:p>
            <a:pPr>
              <a:buNone/>
            </a:pPr>
            <a:r>
              <a:rPr lang="en-US" sz="2000" dirty="0" smtClean="0">
                <a:latin typeface="Times New Roman" pitchFamily="18" charset="0"/>
                <a:cs typeface="Times New Roman" pitchFamily="18" charset="0"/>
              </a:rPr>
              <a:t>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add primary key(</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a:t>
            </a:r>
          </a:p>
          <a:p>
            <a:pPr>
              <a:buNone/>
            </a:pPr>
            <a:r>
              <a:rPr lang="en-US" sz="2000" b="1" i="1" dirty="0" smtClean="0">
                <a:solidFill>
                  <a:srgbClr val="00B0F0"/>
                </a:solidFill>
                <a:latin typeface="Times New Roman" pitchFamily="18" charset="0"/>
                <a:cs typeface="Times New Roman" pitchFamily="18" charset="0"/>
              </a:rPr>
              <a:t>Foreign key:</a:t>
            </a:r>
          </a:p>
          <a:p>
            <a:pPr>
              <a:buFont typeface="Wingdings" pitchFamily="2" charset="2"/>
              <a:buChar char="Ø"/>
            </a:pPr>
            <a:r>
              <a:rPr lang="en-US" sz="2000" dirty="0" smtClean="0">
                <a:latin typeface="Times New Roman" pitchFamily="18" charset="0"/>
                <a:cs typeface="Times New Roman" pitchFamily="18" charset="0"/>
              </a:rPr>
              <a:t>Foreign key is a field(column) in one table that refers to the primary key in another table.</a:t>
            </a:r>
          </a:p>
          <a:p>
            <a:pPr>
              <a:buFont typeface="Wingdings" pitchFamily="2" charset="2"/>
              <a:buChar char="Ø"/>
            </a:pPr>
            <a:r>
              <a:rPr lang="en-US" sz="2000" dirty="0" smtClean="0">
                <a:latin typeface="Times New Roman" pitchFamily="18" charset="0"/>
                <a:cs typeface="Times New Roman" pitchFamily="18" charset="0"/>
              </a:rPr>
              <a:t>It is used to link two tables together.</a:t>
            </a:r>
          </a:p>
          <a:p>
            <a:pPr>
              <a:buFont typeface="Wingdings" pitchFamily="2" charset="2"/>
              <a:buChar char="Ø"/>
            </a:pPr>
            <a:r>
              <a:rPr lang="en-US" sz="2000" dirty="0" smtClean="0">
                <a:latin typeface="Times New Roman" pitchFamily="18" charset="0"/>
                <a:cs typeface="Times New Roman" pitchFamily="18" charset="0"/>
              </a:rPr>
              <a:t>The table containing primary key is called parent table, the table containing foreign key is called child table. </a:t>
            </a:r>
          </a:p>
          <a:p>
            <a:pPr>
              <a:buFont typeface="Wingdings" pitchFamily="2" charset="2"/>
              <a:buChar char="Ø"/>
            </a:pPr>
            <a:r>
              <a:rPr lang="en-US" sz="2000" dirty="0" smtClean="0">
                <a:latin typeface="Times New Roman" pitchFamily="18" charset="0"/>
                <a:cs typeface="Times New Roman" pitchFamily="18" charset="0"/>
              </a:rPr>
              <a:t>The common column in both parent and child table must have same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and size, but names of the columns may or may not be same.</a:t>
            </a:r>
          </a:p>
          <a:p>
            <a:pPr>
              <a:buFont typeface="Wingdings" pitchFamily="2" charset="2"/>
              <a:buChar char="Ø"/>
            </a:pPr>
            <a:r>
              <a:rPr lang="en-US" sz="2000" dirty="0" smtClean="0">
                <a:latin typeface="Times New Roman" pitchFamily="18" charset="0"/>
                <a:cs typeface="Times New Roman" pitchFamily="18" charset="0"/>
              </a:rPr>
              <a:t>Syntax: 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foreign key(</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references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example: create table marks(</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(6),name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a:t>
            </a:r>
          </a:p>
          <a:p>
            <a:pPr>
              <a:buNone/>
            </a:pPr>
            <a:r>
              <a:rPr lang="en-US" sz="2000" dirty="0" smtClean="0">
                <a:latin typeface="Times New Roman" pitchFamily="18" charset="0"/>
                <a:cs typeface="Times New Roman" pitchFamily="18" charset="0"/>
              </a:rPr>
              <a:t>                                      foreign key(</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references  student(</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04960" cy="6092952"/>
          </a:xfrm>
        </p:spPr>
        <p:txBody>
          <a:bodyPr>
            <a:normAutofit/>
          </a:bodyPr>
          <a:lstStyle/>
          <a:p>
            <a:pPr>
              <a:buNone/>
            </a:pPr>
            <a:endParaRPr lang="en-US" sz="2000" dirty="0" smtClean="0">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Default:</a:t>
            </a:r>
          </a:p>
          <a:p>
            <a:pPr>
              <a:buFont typeface="Wingdings" pitchFamily="2" charset="2"/>
              <a:buChar char="Ø"/>
            </a:pPr>
            <a:r>
              <a:rPr lang="en-US" sz="2000" dirty="0" smtClean="0"/>
              <a:t>Provides a default value for a column when none is specified.</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 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(column _name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default  [default value]);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create </a:t>
            </a:r>
            <a:r>
              <a:rPr lang="en-US" sz="2000" dirty="0" smtClean="0">
                <a:latin typeface="Times New Roman" pitchFamily="18" charset="0"/>
                <a:cs typeface="Times New Roman" pitchFamily="18" charset="0"/>
              </a:rPr>
              <a:t>table student </a:t>
            </a:r>
            <a:r>
              <a:rPr lang="en-US" sz="2000" dirty="0" smtClean="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(15),</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phoneno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(14) default ‘no number</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branch char(5)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961120" cy="715962"/>
          </a:xfrm>
        </p:spPr>
        <p:txBody>
          <a:bodyPr/>
          <a:lstStyle/>
          <a:p>
            <a:r>
              <a:rPr lang="en-US" dirty="0" smtClean="0"/>
              <a:t>SQL Data Definition</a:t>
            </a:r>
            <a:endParaRPr lang="en-US" dirty="0"/>
          </a:p>
        </p:txBody>
      </p:sp>
      <p:sp>
        <p:nvSpPr>
          <p:cNvPr id="3" name="Content Placeholder 2"/>
          <p:cNvSpPr>
            <a:spLocks noGrp="1"/>
          </p:cNvSpPr>
          <p:nvPr>
            <p:ph sz="quarter" idx="1"/>
          </p:nvPr>
        </p:nvSpPr>
        <p:spPr>
          <a:xfrm>
            <a:off x="548640" y="762000"/>
            <a:ext cx="9509760" cy="5711952"/>
          </a:xfrm>
        </p:spPr>
        <p:txBody>
          <a:bodyPr>
            <a:noAutofit/>
          </a:bodyPr>
          <a:lstStyle/>
          <a:p>
            <a:pPr algn="just"/>
            <a:r>
              <a:rPr lang="en-US" sz="2000" dirty="0" smtClean="0">
                <a:latin typeface="Times New Roman" pitchFamily="18" charset="0"/>
                <a:cs typeface="Times New Roman" pitchFamily="18" charset="0"/>
              </a:rPr>
              <a:t>The set of relations in a database must be specified to the system by means of a data definition language(DDL).</a:t>
            </a:r>
          </a:p>
          <a:p>
            <a:pPr algn="just"/>
            <a:r>
              <a:rPr lang="en-US" sz="2000" dirty="0" smtClean="0">
                <a:latin typeface="Times New Roman" pitchFamily="18" charset="0"/>
                <a:cs typeface="Times New Roman" pitchFamily="18" charset="0"/>
              </a:rPr>
              <a:t>SQL DDL allows us to specify information about each relation such as</a:t>
            </a:r>
          </a:p>
          <a:p>
            <a:pPr marL="273050" indent="242888" algn="just">
              <a:buFont typeface="Wingdings" pitchFamily="2" charset="2"/>
              <a:buChar char="Ø"/>
            </a:pPr>
            <a:r>
              <a:rPr lang="en-US" sz="2000" dirty="0" smtClean="0">
                <a:latin typeface="Times New Roman" pitchFamily="18" charset="0"/>
                <a:cs typeface="Times New Roman" pitchFamily="18" charset="0"/>
              </a:rPr>
              <a:t>   the schema for each relation</a:t>
            </a:r>
          </a:p>
          <a:p>
            <a:pPr marL="273050" indent="7938" algn="just">
              <a:buFont typeface="Wingdings" pitchFamily="2" charset="2"/>
              <a:buChar char="Ø"/>
            </a:pPr>
            <a:r>
              <a:rPr lang="en-US" sz="2000" dirty="0" smtClean="0">
                <a:latin typeface="Times New Roman" pitchFamily="18" charset="0"/>
                <a:cs typeface="Times New Roman" pitchFamily="18" charset="0"/>
              </a:rPr>
              <a:t>    the domain of values associated with each attribute</a:t>
            </a:r>
          </a:p>
          <a:p>
            <a:pPr marL="273050" indent="7938" algn="just">
              <a:buFont typeface="Wingdings" pitchFamily="2" charset="2"/>
              <a:buChar char="Ø"/>
            </a:pPr>
            <a:r>
              <a:rPr lang="en-US" sz="2000" dirty="0" smtClean="0">
                <a:latin typeface="Times New Roman" pitchFamily="18" charset="0"/>
                <a:cs typeface="Times New Roman" pitchFamily="18" charset="0"/>
              </a:rPr>
              <a:t>    the integrity constraints</a:t>
            </a:r>
          </a:p>
          <a:p>
            <a:pPr marL="273050" indent="7938" algn="just">
              <a:buFont typeface="Wingdings" pitchFamily="2" charset="2"/>
              <a:buChar char="Ø"/>
            </a:pPr>
            <a:r>
              <a:rPr lang="en-US" sz="2000" dirty="0" smtClean="0">
                <a:latin typeface="Times New Roman" pitchFamily="18" charset="0"/>
                <a:cs typeface="Times New Roman" pitchFamily="18" charset="0"/>
              </a:rPr>
              <a:t>    the security and authorization information for each relation</a:t>
            </a:r>
          </a:p>
          <a:p>
            <a:pPr marL="273050" indent="7938" algn="just">
              <a:buNone/>
            </a:pPr>
            <a:r>
              <a:rPr lang="en-US" sz="2000" b="1" i="1" dirty="0" smtClean="0">
                <a:solidFill>
                  <a:srgbClr val="00B0F0"/>
                </a:solidFill>
                <a:latin typeface="Times New Roman" pitchFamily="18" charset="0"/>
                <a:cs typeface="Times New Roman" pitchFamily="18" charset="0"/>
              </a:rPr>
              <a:t>SQL </a:t>
            </a:r>
            <a:r>
              <a:rPr lang="en-US" sz="2000" b="1" i="1" dirty="0" err="1" smtClean="0">
                <a:solidFill>
                  <a:srgbClr val="00B0F0"/>
                </a:solidFill>
                <a:latin typeface="Times New Roman" pitchFamily="18" charset="0"/>
                <a:cs typeface="Times New Roman" pitchFamily="18" charset="0"/>
              </a:rPr>
              <a:t>Datatypes</a:t>
            </a:r>
            <a:r>
              <a:rPr lang="en-US" sz="2000" b="1" i="1" dirty="0" smtClean="0">
                <a:solidFill>
                  <a:srgbClr val="00B0F0"/>
                </a:solidFill>
                <a:latin typeface="Times New Roman" pitchFamily="18" charset="0"/>
                <a:cs typeface="Times New Roman" pitchFamily="18" charset="0"/>
              </a:rPr>
              <a:t>:</a:t>
            </a:r>
          </a:p>
          <a:p>
            <a:pPr marL="273050" indent="7938" algn="just">
              <a:buNone/>
            </a:pPr>
            <a:r>
              <a:rPr lang="en-US" sz="2000" dirty="0" smtClean="0">
                <a:latin typeface="Times New Roman" pitchFamily="18" charset="0"/>
                <a:cs typeface="Times New Roman" pitchFamily="18" charset="0"/>
              </a:rPr>
              <a:t>The SQL supports various built-in </a:t>
            </a:r>
            <a:r>
              <a:rPr lang="en-US" sz="2000" dirty="0" err="1" smtClean="0">
                <a:latin typeface="Times New Roman" pitchFamily="18" charset="0"/>
                <a:cs typeface="Times New Roman" pitchFamily="18" charset="0"/>
              </a:rPr>
              <a:t>datatypes</a:t>
            </a:r>
            <a:r>
              <a:rPr lang="en-US" sz="2000" dirty="0" smtClean="0">
                <a:latin typeface="Times New Roman" pitchFamily="18" charset="0"/>
                <a:cs typeface="Times New Roman" pitchFamily="18" charset="0"/>
              </a:rPr>
              <a:t> :</a:t>
            </a:r>
          </a:p>
          <a:p>
            <a:pPr marL="273050" indent="7938" algn="just">
              <a:buNone/>
            </a:pPr>
            <a:r>
              <a:rPr lang="en-US" sz="2000" b="1" dirty="0" smtClean="0">
                <a:latin typeface="Times New Roman" pitchFamily="18" charset="0"/>
                <a:cs typeface="Times New Roman" pitchFamily="18" charset="0"/>
              </a:rPr>
              <a:t>char(n)</a:t>
            </a:r>
            <a:r>
              <a:rPr lang="en-US" sz="2000" dirty="0" smtClean="0">
                <a:latin typeface="Times New Roman" pitchFamily="18" charset="0"/>
                <a:cs typeface="Times New Roman" pitchFamily="18" charset="0"/>
              </a:rPr>
              <a:t>-a fixed length character string with user specified length n.</a:t>
            </a:r>
          </a:p>
          <a:p>
            <a:pPr marL="273050" indent="7938" algn="just">
              <a:buNone/>
            </a:pPr>
            <a:r>
              <a:rPr lang="en-US" sz="2000" dirty="0" smtClean="0">
                <a:latin typeface="Times New Roman" pitchFamily="18" charset="0"/>
                <a:cs typeface="Times New Roman" pitchFamily="18" charset="0"/>
              </a:rPr>
              <a:t>Example:  name  char(20)</a:t>
            </a:r>
          </a:p>
          <a:p>
            <a:pPr marL="273050" indent="7938" algn="just">
              <a:buNone/>
            </a:pPr>
            <a:r>
              <a:rPr lang="en-US" sz="2000" b="1" dirty="0" err="1" smtClean="0">
                <a:latin typeface="Times New Roman" pitchFamily="18" charset="0"/>
                <a:cs typeface="Times New Roman" pitchFamily="18" charset="0"/>
              </a:rPr>
              <a:t>varchar</a:t>
            </a:r>
            <a:r>
              <a:rPr lang="en-US" sz="2000" b="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 variable length character string with user specified maximum length n</a:t>
            </a:r>
          </a:p>
          <a:p>
            <a:pPr marL="273050" indent="7938" algn="just">
              <a:buNone/>
            </a:pPr>
            <a:r>
              <a:rPr lang="en-US" sz="2000" dirty="0" smtClean="0">
                <a:latin typeface="Times New Roman" pitchFamily="18" charset="0"/>
                <a:cs typeface="Times New Roman" pitchFamily="18" charset="0"/>
              </a:rPr>
              <a:t>Example: street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(25)</a:t>
            </a:r>
          </a:p>
          <a:p>
            <a:pPr marL="273050" indent="7938" algn="just">
              <a:buNone/>
            </a:pPr>
            <a:r>
              <a:rPr lang="en-US" sz="2000" b="1"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–an integer  value</a:t>
            </a:r>
          </a:p>
          <a:p>
            <a:pPr marL="273050" indent="7938" algn="just">
              <a:buNone/>
            </a:pPr>
            <a:r>
              <a:rPr lang="en-US" sz="2000" dirty="0" smtClean="0">
                <a:latin typeface="Times New Roman" pitchFamily="18" charset="0"/>
                <a:cs typeface="Times New Roman" pitchFamily="18" charset="0"/>
              </a:rPr>
              <a:t>Example: cid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961120" cy="609600"/>
          </a:xfrm>
        </p:spPr>
        <p:txBody>
          <a:bodyPr/>
          <a:lstStyle/>
          <a:p>
            <a:r>
              <a:rPr lang="en-US" dirty="0" smtClean="0"/>
              <a:t>Views</a:t>
            </a:r>
            <a:endParaRPr lang="en-US" dirty="0"/>
          </a:p>
        </p:txBody>
      </p:sp>
      <p:sp>
        <p:nvSpPr>
          <p:cNvPr id="3" name="Content Placeholder 2"/>
          <p:cNvSpPr>
            <a:spLocks noGrp="1"/>
          </p:cNvSpPr>
          <p:nvPr>
            <p:ph sz="quarter" idx="1"/>
          </p:nvPr>
        </p:nvSpPr>
        <p:spPr>
          <a:xfrm>
            <a:off x="548640" y="914400"/>
            <a:ext cx="9204960" cy="55595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SQL, a view is a virtual table based on the result set of an SQL statement.</a:t>
            </a:r>
          </a:p>
          <a:p>
            <a:pPr>
              <a:buFont typeface="Wingdings" pitchFamily="2" charset="2"/>
              <a:buChar char="Ø"/>
            </a:pPr>
            <a:r>
              <a:rPr lang="en-US" sz="2000" dirty="0" smtClean="0">
                <a:latin typeface="Times New Roman" pitchFamily="18" charset="0"/>
                <a:cs typeface="Times New Roman" pitchFamily="18" charset="0"/>
              </a:rPr>
              <a:t>A view is a table whose data are not explicitly stored in the database but are computed as needed from a view definition.</a:t>
            </a:r>
          </a:p>
          <a:p>
            <a:pPr>
              <a:buFont typeface="Wingdings" pitchFamily="2" charset="2"/>
              <a:buChar char="Ø"/>
            </a:pPr>
            <a:r>
              <a:rPr lang="en-US" sz="2000" dirty="0" smtClean="0">
                <a:latin typeface="Times New Roman" pitchFamily="18" charset="0"/>
                <a:cs typeface="Times New Roman" pitchFamily="18" charset="0"/>
              </a:rPr>
              <a:t>A view contains rows and columns, just like a real table.</a:t>
            </a:r>
          </a:p>
          <a:p>
            <a:pPr>
              <a:buFont typeface="Wingdings" pitchFamily="2" charset="2"/>
              <a:buChar char="Ø"/>
            </a:pPr>
            <a:r>
              <a:rPr lang="en-US" sz="2000" dirty="0" smtClean="0">
                <a:latin typeface="Times New Roman" pitchFamily="18" charset="0"/>
                <a:cs typeface="Times New Roman" pitchFamily="18" charset="0"/>
              </a:rPr>
              <a:t>The columns in a view are columns from one or more tables in the database.</a:t>
            </a:r>
          </a:p>
          <a:p>
            <a:pPr>
              <a:buFont typeface="Wingdings" pitchFamily="2" charset="2"/>
              <a:buChar char="Ø"/>
            </a:pPr>
            <a:r>
              <a:rPr lang="en-US" sz="2000" dirty="0" smtClean="0">
                <a:latin typeface="Times New Roman" pitchFamily="18" charset="0"/>
                <a:cs typeface="Times New Roman" pitchFamily="18" charset="0"/>
              </a:rPr>
              <a:t>A view can be created from a single table or multiple tables or another view.</a:t>
            </a:r>
          </a:p>
          <a:p>
            <a:pPr>
              <a:buFont typeface="Wingdings" pitchFamily="2" charset="2"/>
              <a:buChar char="Ø"/>
            </a:pPr>
            <a:r>
              <a:rPr lang="en-US" sz="2000" dirty="0" smtClean="0">
                <a:latin typeface="Times New Roman" pitchFamily="18" charset="0"/>
                <a:cs typeface="Times New Roman" pitchFamily="18" charset="0"/>
              </a:rPr>
              <a:t>View stores only query, it will not store any data, hence view </a:t>
            </a:r>
            <a:r>
              <a:rPr lang="en-US" sz="2000" dirty="0" smtClean="0">
                <a:latin typeface="Times New Roman" pitchFamily="18" charset="0"/>
                <a:cs typeface="Times New Roman" pitchFamily="18" charset="0"/>
              </a:rPr>
              <a:t>does not </a:t>
            </a:r>
            <a:r>
              <a:rPr lang="en-US" sz="2000" dirty="0" smtClean="0">
                <a:latin typeface="Times New Roman" pitchFamily="18" charset="0"/>
                <a:cs typeface="Times New Roman" pitchFamily="18" charset="0"/>
              </a:rPr>
              <a:t>occupy memory.</a:t>
            </a:r>
          </a:p>
          <a:p>
            <a:pPr>
              <a:buNone/>
            </a:pPr>
            <a:r>
              <a:rPr lang="en-US" sz="2000" b="1" dirty="0" smtClean="0">
                <a:latin typeface="Times New Roman" pitchFamily="18" charset="0"/>
                <a:cs typeface="Times New Roman" pitchFamily="18" charset="0"/>
              </a:rPr>
              <a:t>Creating views:</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create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view</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query_expression</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Example: create view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 as select </a:t>
            </a:r>
            <a:r>
              <a:rPr lang="en-US" sz="2000" dirty="0" err="1" smtClean="0">
                <a:latin typeface="Times New Roman" pitchFamily="18" charset="0"/>
                <a:cs typeface="Times New Roman" pitchFamily="18" charset="0"/>
              </a:rPr>
              <a:t>rollno,name</a:t>
            </a:r>
            <a:r>
              <a:rPr lang="en-US" sz="2000" dirty="0" smtClean="0">
                <a:latin typeface="Times New Roman" pitchFamily="18" charset="0"/>
                <a:cs typeface="Times New Roman" pitchFamily="18" charset="0"/>
              </a:rPr>
              <a:t> from student;</a:t>
            </a:r>
          </a:p>
          <a:p>
            <a:pPr>
              <a:buNone/>
            </a:pPr>
            <a:r>
              <a:rPr lang="en-US" sz="2000" b="1" dirty="0" smtClean="0">
                <a:latin typeface="Times New Roman" pitchFamily="18" charset="0"/>
                <a:cs typeface="Times New Roman" pitchFamily="18" charset="0"/>
              </a:rPr>
              <a:t>Retrieving data from views:</a:t>
            </a:r>
          </a:p>
          <a:p>
            <a:pPr>
              <a:buNone/>
            </a:pPr>
            <a:r>
              <a:rPr lang="en-US" sz="2000" b="1" dirty="0" err="1" smtClean="0">
                <a:latin typeface="Times New Roman" pitchFamily="18" charset="0"/>
                <a:cs typeface="Times New Roman" pitchFamily="18" charset="0"/>
              </a:rPr>
              <a:t>Syntax:select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col_names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Example: select * from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lnSpcReduction="10000"/>
          </a:bodyPr>
          <a:lstStyle/>
          <a:p>
            <a:pPr>
              <a:buNone/>
            </a:pPr>
            <a:r>
              <a:rPr lang="en-US" sz="2000" b="1" dirty="0" smtClean="0">
                <a:latin typeface="Times New Roman" pitchFamily="18" charset="0"/>
                <a:cs typeface="Times New Roman" pitchFamily="18" charset="0"/>
              </a:rPr>
              <a:t>Replacing views:</a:t>
            </a:r>
          </a:p>
          <a:p>
            <a:pPr>
              <a:buFont typeface="Wingdings" pitchFamily="2" charset="2"/>
              <a:buChar char="Ø"/>
            </a:pPr>
            <a:r>
              <a:rPr lang="en-US" sz="2000" dirty="0" smtClean="0">
                <a:latin typeface="Times New Roman" pitchFamily="18" charset="0"/>
                <a:cs typeface="Times New Roman" pitchFamily="18" charset="0"/>
              </a:rPr>
              <a:t>Replace clause is used to recreate the views if already exists.</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create or replace view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&lt;query expression&gt;;</a:t>
            </a:r>
          </a:p>
          <a:p>
            <a:pPr>
              <a:buNone/>
            </a:pPr>
            <a:r>
              <a:rPr lang="en-US" sz="2000" dirty="0" smtClean="0">
                <a:latin typeface="Times New Roman" pitchFamily="18" charset="0"/>
                <a:cs typeface="Times New Roman" pitchFamily="18" charset="0"/>
              </a:rPr>
              <a:t>Example: create or replace view </a:t>
            </a:r>
            <a:r>
              <a:rPr lang="en-US" sz="2000" dirty="0" err="1" smtClean="0">
                <a:latin typeface="Times New Roman" pitchFamily="18" charset="0"/>
                <a:cs typeface="Times New Roman" pitchFamily="18" charset="0"/>
              </a:rPr>
              <a:t>customer_view</a:t>
            </a:r>
            <a:r>
              <a:rPr lang="en-US" sz="2000" dirty="0" smtClean="0">
                <a:latin typeface="Times New Roman" pitchFamily="18" charset="0"/>
                <a:cs typeface="Times New Roman" pitchFamily="18" charset="0"/>
              </a:rPr>
              <a:t> as  select  * from customer;</a:t>
            </a:r>
          </a:p>
          <a:p>
            <a:pPr>
              <a:buNone/>
            </a:pPr>
            <a:r>
              <a:rPr lang="en-US" sz="2000" b="1" dirty="0" smtClean="0">
                <a:latin typeface="Times New Roman" pitchFamily="18" charset="0"/>
                <a:cs typeface="Times New Roman" pitchFamily="18" charset="0"/>
              </a:rPr>
              <a:t>Updating views:</a:t>
            </a:r>
          </a:p>
          <a:p>
            <a:pPr>
              <a:buFont typeface="Wingdings" pitchFamily="2" charset="2"/>
              <a:buChar char="Ø"/>
            </a:pPr>
            <a:r>
              <a:rPr lang="en-US" sz="2000" dirty="0" smtClean="0">
                <a:latin typeface="Times New Roman" pitchFamily="18" charset="0"/>
                <a:cs typeface="Times New Roman" pitchFamily="18" charset="0"/>
              </a:rPr>
              <a:t>A view can be updated under certain conditions.</a:t>
            </a:r>
          </a:p>
          <a:p>
            <a:pPr>
              <a:buFont typeface="Wingdings" pitchFamily="2" charset="2"/>
              <a:buChar char="Ø"/>
            </a:pPr>
            <a:r>
              <a:rPr lang="en-US" sz="2000" dirty="0" smtClean="0">
                <a:latin typeface="Times New Roman" pitchFamily="18" charset="0"/>
                <a:cs typeface="Times New Roman" pitchFamily="18" charset="0"/>
              </a:rPr>
              <a:t>A simple views can be updated since these are derived from only one table.</a:t>
            </a:r>
          </a:p>
          <a:p>
            <a:pPr>
              <a:buFont typeface="Wingdings" pitchFamily="2" charset="2"/>
              <a:buChar char="Ø"/>
            </a:pPr>
            <a:r>
              <a:rPr lang="en-US" sz="2000" dirty="0" smtClean="0">
                <a:latin typeface="Times New Roman" pitchFamily="18" charset="0"/>
                <a:cs typeface="Times New Roman" pitchFamily="18" charset="0"/>
              </a:rPr>
              <a:t>A view cannot be updated when select clause contains---</a:t>
            </a:r>
          </a:p>
          <a:p>
            <a:pPr>
              <a:buNone/>
            </a:pPr>
            <a:r>
              <a:rPr lang="en-US" sz="2000" dirty="0" smtClean="0">
                <a:latin typeface="Times New Roman" pitchFamily="18" charset="0"/>
                <a:cs typeface="Times New Roman" pitchFamily="18" charset="0"/>
              </a:rPr>
              <a:t>  --distinct keyword</a:t>
            </a:r>
          </a:p>
          <a:p>
            <a:pPr>
              <a:buNone/>
            </a:pPr>
            <a:r>
              <a:rPr lang="en-US" sz="2000" dirty="0" smtClean="0">
                <a:latin typeface="Times New Roman" pitchFamily="18" charset="0"/>
                <a:cs typeface="Times New Roman" pitchFamily="18" charset="0"/>
              </a:rPr>
              <a:t>  --set operations</a:t>
            </a:r>
          </a:p>
          <a:p>
            <a:pPr>
              <a:buNone/>
            </a:pPr>
            <a:r>
              <a:rPr lang="en-US" sz="2000" dirty="0" smtClean="0">
                <a:latin typeface="Times New Roman" pitchFamily="18" charset="0"/>
                <a:cs typeface="Times New Roman" pitchFamily="18" charset="0"/>
              </a:rPr>
              <a:t>  --aggregate functions</a:t>
            </a:r>
          </a:p>
          <a:p>
            <a:pPr>
              <a:buNone/>
            </a:pPr>
            <a:r>
              <a:rPr lang="en-US" sz="2000" dirty="0" smtClean="0">
                <a:latin typeface="Times New Roman" pitchFamily="18" charset="0"/>
                <a:cs typeface="Times New Roman" pitchFamily="18" charset="0"/>
              </a:rPr>
              <a:t>  --group by or having clause</a:t>
            </a:r>
          </a:p>
          <a:p>
            <a:pPr>
              <a:buNone/>
            </a:pPr>
            <a:r>
              <a:rPr lang="en-US" sz="2000" dirty="0" smtClean="0">
                <a:latin typeface="Times New Roman" pitchFamily="18" charset="0"/>
                <a:cs typeface="Times New Roman" pitchFamily="18" charset="0"/>
              </a:rPr>
              <a:t>  --order by clause</a:t>
            </a:r>
          </a:p>
          <a:p>
            <a:pPr>
              <a:buNone/>
            </a:pPr>
            <a:r>
              <a:rPr lang="en-US" sz="2000" dirty="0" smtClean="0">
                <a:latin typeface="Times New Roman" pitchFamily="18" charset="0"/>
                <a:cs typeface="Times New Roman" pitchFamily="18" charset="0"/>
              </a:rPr>
              <a:t>  --multiple tables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subqueries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--calculated columns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228600"/>
            <a:ext cx="9281160" cy="6245352"/>
          </a:xfrm>
        </p:spPr>
        <p:txBody>
          <a:bodyPr>
            <a:normAutofit/>
          </a:bodyPr>
          <a:lstStyle/>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update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=value </a:t>
            </a:r>
            <a:r>
              <a:rPr lang="en-US" sz="2000" b="1" dirty="0" smtClean="0">
                <a:latin typeface="Times New Roman" pitchFamily="18" charset="0"/>
                <a:cs typeface="Times New Roman" pitchFamily="18" charset="0"/>
              </a:rPr>
              <a:t>where</a:t>
            </a:r>
            <a:r>
              <a:rPr lang="en-US" sz="2000" dirty="0" smtClean="0">
                <a:latin typeface="Times New Roman" pitchFamily="18" charset="0"/>
                <a:cs typeface="Times New Roman" pitchFamily="18" charset="0"/>
              </a:rPr>
              <a:t> condition;</a:t>
            </a:r>
          </a:p>
          <a:p>
            <a:pPr>
              <a:buNone/>
            </a:pPr>
            <a:r>
              <a:rPr lang="en-US" sz="2000" dirty="0" smtClean="0">
                <a:latin typeface="Times New Roman" pitchFamily="18" charset="0"/>
                <a:cs typeface="Times New Roman" pitchFamily="18" charset="0"/>
              </a:rPr>
              <a:t>Example: update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 set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=367  where  name=‘</a:t>
            </a:r>
            <a:r>
              <a:rPr lang="en-US" sz="2000" dirty="0" err="1" smtClean="0">
                <a:latin typeface="Times New Roman" pitchFamily="18" charset="0"/>
                <a:cs typeface="Times New Roman" pitchFamily="18" charset="0"/>
              </a:rPr>
              <a:t>clark</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Inserting values into a view</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Insert command is used to insert values into a view.</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insert into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values</a:t>
            </a:r>
            <a:r>
              <a:rPr lang="en-US" sz="2000" dirty="0" smtClean="0">
                <a:latin typeface="Times New Roman" pitchFamily="18" charset="0"/>
                <a:cs typeface="Times New Roman" pitchFamily="18" charset="0"/>
              </a:rPr>
              <a:t>(values);</a:t>
            </a:r>
          </a:p>
          <a:p>
            <a:pPr>
              <a:buNone/>
            </a:pPr>
            <a:r>
              <a:rPr lang="en-US" sz="2000" dirty="0" smtClean="0">
                <a:latin typeface="Times New Roman" pitchFamily="18" charset="0"/>
                <a:cs typeface="Times New Roman" pitchFamily="18" charset="0"/>
              </a:rPr>
              <a:t>Example: insert  into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 values(167,’vishnu’, ‘civil’);</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Deleting rows from a view:</a:t>
            </a:r>
          </a:p>
          <a:p>
            <a:pPr>
              <a:buNone/>
            </a:pPr>
            <a:r>
              <a:rPr lang="en-US" sz="2000" dirty="0" smtClean="0">
                <a:latin typeface="Times New Roman" pitchFamily="18" charset="0"/>
                <a:cs typeface="Times New Roman" pitchFamily="18" charset="0"/>
              </a:rPr>
              <a:t>We can delete the data from a view using delete command.</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delete from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where</a:t>
            </a:r>
            <a:r>
              <a:rPr lang="en-US" sz="2000" dirty="0" smtClean="0">
                <a:latin typeface="Times New Roman" pitchFamily="18" charset="0"/>
                <a:cs typeface="Times New Roman" pitchFamily="18" charset="0"/>
              </a:rPr>
              <a:t> condition;</a:t>
            </a:r>
          </a:p>
          <a:p>
            <a:pPr>
              <a:buNone/>
            </a:pPr>
            <a:r>
              <a:rPr lang="en-US" sz="2000" dirty="0" smtClean="0">
                <a:latin typeface="Times New Roman" pitchFamily="18" charset="0"/>
                <a:cs typeface="Times New Roman" pitchFamily="18" charset="0"/>
              </a:rPr>
              <a:t>Example: delete from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 where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=167;</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Dropping view: Drop command is used to drop a view.</a:t>
            </a:r>
          </a:p>
          <a:p>
            <a:pPr>
              <a:buNone/>
            </a:pPr>
            <a:r>
              <a:rPr lang="en-US" sz="2000" dirty="0" smtClean="0">
                <a:latin typeface="Times New Roman" pitchFamily="18" charset="0"/>
                <a:cs typeface="Times New Roman" pitchFamily="18" charset="0"/>
              </a:rPr>
              <a:t>Syntax: </a:t>
            </a:r>
            <a:r>
              <a:rPr lang="en-US" sz="2000" b="1" dirty="0" smtClean="0">
                <a:latin typeface="Times New Roman" pitchFamily="18" charset="0"/>
                <a:cs typeface="Times New Roman" pitchFamily="18" charset="0"/>
              </a:rPr>
              <a:t>drop view</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Example: drop view </a:t>
            </a:r>
            <a:r>
              <a:rPr lang="en-US" sz="2000" dirty="0" err="1" smtClean="0">
                <a:latin typeface="Times New Roman" pitchFamily="18" charset="0"/>
                <a:cs typeface="Times New Roman" pitchFamily="18" charset="0"/>
              </a:rPr>
              <a:t>student_view</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0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20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Transactions</a:t>
            </a:r>
            <a:endParaRPr lang="en-US" dirty="0"/>
          </a:p>
        </p:txBody>
      </p:sp>
      <p:sp>
        <p:nvSpPr>
          <p:cNvPr id="3" name="Content Placeholder 2"/>
          <p:cNvSpPr>
            <a:spLocks noGrp="1"/>
          </p:cNvSpPr>
          <p:nvPr>
            <p:ph sz="quarter" idx="1"/>
          </p:nvPr>
        </p:nvSpPr>
        <p:spPr>
          <a:xfrm>
            <a:off x="548640" y="990600"/>
            <a:ext cx="8961120" cy="54833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A transaction consists of a sequence of query  and/or update statements.</a:t>
            </a:r>
          </a:p>
          <a:p>
            <a:pPr>
              <a:buFont typeface="Wingdings" pitchFamily="2" charset="2"/>
              <a:buChar char="Ø"/>
            </a:pPr>
            <a:r>
              <a:rPr lang="en-US" sz="2000" dirty="0" smtClean="0">
                <a:latin typeface="Times New Roman" pitchFamily="18" charset="0"/>
                <a:cs typeface="Times New Roman" pitchFamily="18" charset="0"/>
              </a:rPr>
              <a:t>A transaction begins implicitly when an SQL statement is executed.</a:t>
            </a:r>
          </a:p>
          <a:p>
            <a:pPr>
              <a:buFont typeface="Wingdings" pitchFamily="2" charset="2"/>
              <a:buChar char="Ø"/>
            </a:pPr>
            <a:r>
              <a:rPr lang="en-US" sz="2000" dirty="0" smtClean="0">
                <a:latin typeface="Times New Roman" pitchFamily="18" charset="0"/>
                <a:cs typeface="Times New Roman" pitchFamily="18" charset="0"/>
              </a:rPr>
              <a:t>In SQL there are two commands to save and rollback the transactions.</a:t>
            </a:r>
          </a:p>
          <a:p>
            <a:pPr>
              <a:buNone/>
            </a:pPr>
            <a:endParaRPr lang="en-US" sz="2000" dirty="0" smtClean="0">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Commit:</a:t>
            </a:r>
            <a:r>
              <a:rPr lang="en-US" sz="2000" dirty="0" smtClean="0">
                <a:latin typeface="Times New Roman" pitchFamily="18" charset="0"/>
                <a:cs typeface="Times New Roman" pitchFamily="18" charset="0"/>
              </a:rPr>
              <a:t> commits (saves) the current transaction.</a:t>
            </a:r>
          </a:p>
          <a:p>
            <a:pPr>
              <a:buFont typeface="Wingdings" pitchFamily="2" charset="2"/>
              <a:buChar char="Ø"/>
            </a:pPr>
            <a:r>
              <a:rPr lang="en-US" sz="2000" dirty="0" smtClean="0">
                <a:latin typeface="Times New Roman" pitchFamily="18" charset="0"/>
                <a:cs typeface="Times New Roman" pitchFamily="18" charset="0"/>
              </a:rPr>
              <a:t>After transaction is committed, a new transaction is automatically started.</a:t>
            </a:r>
          </a:p>
          <a:p>
            <a:pPr>
              <a:buNone/>
            </a:pPr>
            <a:r>
              <a:rPr lang="en-US" sz="2000" dirty="0" smtClean="0">
                <a:latin typeface="Times New Roman" pitchFamily="18" charset="0"/>
                <a:cs typeface="Times New Roman" pitchFamily="18" charset="0"/>
              </a:rPr>
              <a:t>Syntax: commit;</a:t>
            </a:r>
          </a:p>
          <a:p>
            <a:pPr>
              <a:buNone/>
            </a:pPr>
            <a:endParaRPr lang="en-US" sz="2000" dirty="0" smtClean="0">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Rollback:</a:t>
            </a:r>
            <a:r>
              <a:rPr lang="en-US" sz="2000" dirty="0" smtClean="0">
                <a:latin typeface="Times New Roman" pitchFamily="18" charset="0"/>
                <a:cs typeface="Times New Roman" pitchFamily="18" charset="0"/>
              </a:rPr>
              <a:t> makes the current transaction to be </a:t>
            </a:r>
            <a:r>
              <a:rPr lang="en-US" sz="2000" dirty="0" err="1" smtClean="0">
                <a:latin typeface="Times New Roman" pitchFamily="18" charset="0"/>
                <a:cs typeface="Times New Roman" pitchFamily="18" charset="0"/>
              </a:rPr>
              <a:t>rollback.i.e</a:t>
            </a:r>
            <a:r>
              <a:rPr lang="en-US" sz="2000" dirty="0" smtClean="0">
                <a:latin typeface="Times New Roman" pitchFamily="18" charset="0"/>
                <a:cs typeface="Times New Roman" pitchFamily="18" charset="0"/>
              </a:rPr>
              <a:t> it undoes all the updates performed by the SQL statements in transaction.</a:t>
            </a:r>
          </a:p>
          <a:p>
            <a:pPr>
              <a:buNone/>
            </a:pPr>
            <a:r>
              <a:rPr lang="en-US" sz="2000" dirty="0" smtClean="0">
                <a:latin typeface="Times New Roman" pitchFamily="18" charset="0"/>
                <a:cs typeface="Times New Roman" pitchFamily="18" charset="0"/>
              </a:rPr>
              <a:t>Syntax: rollback;</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Authorization</a:t>
            </a:r>
            <a:endParaRPr lang="en-US" dirty="0"/>
          </a:p>
        </p:txBody>
      </p:sp>
      <p:sp>
        <p:nvSpPr>
          <p:cNvPr id="3" name="Content Placeholder 2"/>
          <p:cNvSpPr>
            <a:spLocks noGrp="1"/>
          </p:cNvSpPr>
          <p:nvPr>
            <p:ph sz="quarter" idx="1"/>
          </p:nvPr>
        </p:nvSpPr>
        <p:spPr>
          <a:xfrm>
            <a:off x="548640" y="1066800"/>
            <a:ext cx="8961120" cy="54071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We may assign a user several forms of authorization on the parts of database such as relation or a view.</a:t>
            </a:r>
          </a:p>
          <a:p>
            <a:pPr>
              <a:buNone/>
            </a:pPr>
            <a:r>
              <a:rPr lang="en-US" sz="2000"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 authorization to read data</a:t>
            </a:r>
          </a:p>
          <a:p>
            <a:pPr>
              <a:buNone/>
            </a:pPr>
            <a:r>
              <a:rPr lang="en-US" sz="2000" dirty="0" smtClean="0">
                <a:latin typeface="Times New Roman" pitchFamily="18" charset="0"/>
                <a:cs typeface="Times New Roman" pitchFamily="18" charset="0"/>
              </a:rPr>
              <a:t>      --authorization to insert new data</a:t>
            </a:r>
          </a:p>
          <a:p>
            <a:pPr>
              <a:buNone/>
            </a:pPr>
            <a:r>
              <a:rPr lang="en-US" sz="2000" dirty="0" smtClean="0">
                <a:latin typeface="Times New Roman" pitchFamily="18" charset="0"/>
                <a:cs typeface="Times New Roman" pitchFamily="18" charset="0"/>
              </a:rPr>
              <a:t>      --authorization to update data</a:t>
            </a:r>
          </a:p>
          <a:p>
            <a:pPr>
              <a:buNone/>
            </a:pPr>
            <a:r>
              <a:rPr lang="en-US" sz="2000" dirty="0" smtClean="0">
                <a:latin typeface="Times New Roman" pitchFamily="18" charset="0"/>
                <a:cs typeface="Times New Roman" pitchFamily="18" charset="0"/>
              </a:rPr>
              <a:t>      --authorization to delete data</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Each of these types of authorization is called a </a:t>
            </a:r>
            <a:r>
              <a:rPr lang="en-US" sz="2000" b="1" dirty="0" smtClean="0">
                <a:latin typeface="Times New Roman" pitchFamily="18" charset="0"/>
                <a:cs typeface="Times New Roman" pitchFamily="18" charset="0"/>
              </a:rPr>
              <a:t>privilege.</a:t>
            </a:r>
          </a:p>
          <a:p>
            <a:pPr>
              <a:buFont typeface="Wingdings" pitchFamily="2" charset="2"/>
              <a:buChar char="Ø"/>
            </a:pPr>
            <a:r>
              <a:rPr lang="en-US" sz="2000" dirty="0" smtClean="0">
                <a:latin typeface="Times New Roman" pitchFamily="18" charset="0"/>
                <a:cs typeface="Times New Roman" pitchFamily="18" charset="0"/>
              </a:rPr>
              <a:t>when the user is given privileges then user will be able to perform the operations like select , insert, update and delete.</a:t>
            </a:r>
          </a:p>
          <a:p>
            <a:pPr>
              <a:buFont typeface="Wingdings" pitchFamily="2" charset="2"/>
              <a:buChar char="Ø"/>
            </a:pPr>
            <a:r>
              <a:rPr lang="en-US" sz="2000" dirty="0" smtClean="0">
                <a:latin typeface="Times New Roman" pitchFamily="18" charset="0"/>
                <a:cs typeface="Times New Roman" pitchFamily="18" charset="0"/>
              </a:rPr>
              <a:t>A user who creates a new relation is given all privileges on that relation automatically.</a:t>
            </a:r>
          </a:p>
          <a:p>
            <a:pPr>
              <a:buFont typeface="Wingdings" pitchFamily="2" charset="2"/>
              <a:buChar char="Ø"/>
            </a:pPr>
            <a:r>
              <a:rPr lang="en-US" sz="2000" dirty="0" smtClean="0">
                <a:latin typeface="Times New Roman" pitchFamily="18" charset="0"/>
                <a:cs typeface="Times New Roman" pitchFamily="18" charset="0"/>
              </a:rPr>
              <a:t>The SQL includes two commands related to privileges: </a:t>
            </a:r>
            <a:r>
              <a:rPr lang="en-US" sz="2000" b="1" dirty="0" smtClean="0">
                <a:latin typeface="Times New Roman" pitchFamily="18" charset="0"/>
                <a:cs typeface="Times New Roman" pitchFamily="18" charset="0"/>
              </a:rPr>
              <a:t>grant, revoke.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8961120" cy="6016752"/>
          </a:xfrm>
        </p:spPr>
        <p:txBody>
          <a:bodyPr>
            <a:normAutofit/>
          </a:bodyPr>
          <a:lstStyle/>
          <a:p>
            <a:pPr>
              <a:buNone/>
            </a:pPr>
            <a:r>
              <a:rPr lang="en-US" sz="2000" b="1" i="1" dirty="0" smtClean="0">
                <a:solidFill>
                  <a:srgbClr val="00B0F0"/>
                </a:solidFill>
                <a:latin typeface="Times New Roman" pitchFamily="18" charset="0"/>
                <a:cs typeface="Times New Roman" pitchFamily="18" charset="0"/>
              </a:rPr>
              <a:t>Grant:</a:t>
            </a:r>
            <a:r>
              <a:rPr lang="en-US" sz="2000" dirty="0" smtClean="0">
                <a:latin typeface="Times New Roman" pitchFamily="18" charset="0"/>
                <a:cs typeface="Times New Roman" pitchFamily="18" charset="0"/>
              </a:rPr>
              <a:t> grant command statement is used to grant the authorization.</a:t>
            </a:r>
          </a:p>
          <a:p>
            <a:pPr>
              <a:buNone/>
            </a:pPr>
            <a:r>
              <a:rPr lang="en-US" sz="2000" dirty="0" smtClean="0">
                <a:latin typeface="Times New Roman" pitchFamily="18" charset="0"/>
                <a:cs typeface="Times New Roman" pitchFamily="18" charset="0"/>
              </a:rPr>
              <a:t>Syntax: </a:t>
            </a:r>
          </a:p>
          <a:p>
            <a:pPr>
              <a:buNone/>
            </a:pPr>
            <a:r>
              <a:rPr lang="en-US" sz="2000" dirty="0" smtClean="0">
                <a:latin typeface="Times New Roman" pitchFamily="18" charset="0"/>
                <a:cs typeface="Times New Roman" pitchFamily="18" charset="0"/>
              </a:rPr>
              <a:t>grant &lt;privilege list&gt; on &lt;</a:t>
            </a:r>
            <a:r>
              <a:rPr lang="en-US" sz="2000" dirty="0" err="1" smtClean="0">
                <a:latin typeface="Times New Roman" pitchFamily="18" charset="0"/>
                <a:cs typeface="Times New Roman" pitchFamily="18" charset="0"/>
              </a:rPr>
              <a:t>relation_name</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&gt; to &lt;user/role list&gt;;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a:t>
            </a:r>
          </a:p>
          <a:p>
            <a:pPr>
              <a:buNone/>
            </a:pPr>
            <a:r>
              <a:rPr lang="en-US" sz="2000" dirty="0" smtClean="0">
                <a:latin typeface="Times New Roman" pitchFamily="18" charset="0"/>
                <a:cs typeface="Times New Roman" pitchFamily="18" charset="0"/>
              </a:rPr>
              <a:t>            1) grant select on Account to </a:t>
            </a:r>
            <a:r>
              <a:rPr lang="en-US" sz="2000" dirty="0" err="1" smtClean="0">
                <a:latin typeface="Times New Roman" pitchFamily="18" charset="0"/>
                <a:cs typeface="Times New Roman" pitchFamily="18" charset="0"/>
              </a:rPr>
              <a:t>John,Clark</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2) grant update(amount) on Loan to John;</a:t>
            </a:r>
          </a:p>
          <a:p>
            <a:pPr>
              <a:buNone/>
            </a:pPr>
            <a:endParaRPr lang="en-US" sz="2000" dirty="0" smtClean="0">
              <a:latin typeface="Times New Roman" pitchFamily="18" charset="0"/>
              <a:cs typeface="Times New Roman" pitchFamily="18" charset="0"/>
            </a:endParaRPr>
          </a:p>
          <a:p>
            <a:pPr>
              <a:buNone/>
            </a:pPr>
            <a:r>
              <a:rPr lang="en-US" sz="2000" b="1" i="1" dirty="0" smtClean="0">
                <a:solidFill>
                  <a:srgbClr val="00B0F0"/>
                </a:solidFill>
                <a:latin typeface="Times New Roman" pitchFamily="18" charset="0"/>
                <a:cs typeface="Times New Roman" pitchFamily="18" charset="0"/>
              </a:rPr>
              <a:t>Revoke: </a:t>
            </a:r>
            <a:r>
              <a:rPr lang="en-US" sz="2000" dirty="0" smtClean="0">
                <a:latin typeface="Times New Roman" pitchFamily="18" charset="0"/>
                <a:cs typeface="Times New Roman" pitchFamily="18" charset="0"/>
              </a:rPr>
              <a:t>To revoke an </a:t>
            </a:r>
            <a:r>
              <a:rPr lang="en-US" sz="2000" dirty="0" err="1" smtClean="0">
                <a:latin typeface="Times New Roman" pitchFamily="18" charset="0"/>
                <a:cs typeface="Times New Roman" pitchFamily="18" charset="0"/>
              </a:rPr>
              <a:t>authorization,we</a:t>
            </a:r>
            <a:r>
              <a:rPr lang="en-US" sz="2000" dirty="0" smtClean="0">
                <a:latin typeface="Times New Roman" pitchFamily="18" charset="0"/>
                <a:cs typeface="Times New Roman" pitchFamily="18" charset="0"/>
              </a:rPr>
              <a:t> use the revoke command statement.</a:t>
            </a:r>
          </a:p>
          <a:p>
            <a:pPr>
              <a:buNone/>
            </a:pPr>
            <a:r>
              <a:rPr lang="en-US" sz="2000" dirty="0" smtClean="0">
                <a:latin typeface="Times New Roman" pitchFamily="18" charset="0"/>
                <a:cs typeface="Times New Roman" pitchFamily="18" charset="0"/>
              </a:rPr>
              <a:t>Syntax: </a:t>
            </a:r>
          </a:p>
          <a:p>
            <a:pPr>
              <a:buNone/>
            </a:pPr>
            <a:r>
              <a:rPr lang="en-US" sz="2000" dirty="0" smtClean="0">
                <a:latin typeface="Times New Roman" pitchFamily="18" charset="0"/>
                <a:cs typeface="Times New Roman" pitchFamily="18" charset="0"/>
              </a:rPr>
              <a:t>revoke &lt;privilege list&gt; on &lt;</a:t>
            </a:r>
            <a:r>
              <a:rPr lang="en-US" sz="2000" dirty="0" err="1" smtClean="0">
                <a:latin typeface="Times New Roman" pitchFamily="18" charset="0"/>
                <a:cs typeface="Times New Roman" pitchFamily="18" charset="0"/>
              </a:rPr>
              <a:t>relation_name</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view_name</a:t>
            </a:r>
            <a:r>
              <a:rPr lang="en-US" sz="2000" dirty="0" smtClean="0">
                <a:latin typeface="Times New Roman" pitchFamily="18" charset="0"/>
                <a:cs typeface="Times New Roman" pitchFamily="18" charset="0"/>
              </a:rPr>
              <a:t>&gt; from  &lt;user/role list&gt;;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             revoke select on Account from  </a:t>
            </a:r>
            <a:r>
              <a:rPr lang="en-US" sz="2000" dirty="0" err="1" smtClean="0">
                <a:latin typeface="Times New Roman" pitchFamily="18" charset="0"/>
                <a:cs typeface="Times New Roman" pitchFamily="18" charset="0"/>
              </a:rPr>
              <a:t>John,Clark</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down)">
                                      <p:cBhvr>
                                        <p:cTn id="5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715962"/>
          </a:xfrm>
        </p:spPr>
        <p:txBody>
          <a:bodyPr/>
          <a:lstStyle/>
          <a:p>
            <a:r>
              <a:rPr lang="en-US" dirty="0" smtClean="0"/>
              <a:t>PL/SQL Subprograms</a:t>
            </a:r>
            <a:endParaRPr lang="en-US" dirty="0"/>
          </a:p>
        </p:txBody>
      </p:sp>
      <p:sp>
        <p:nvSpPr>
          <p:cNvPr id="3" name="Content Placeholder 2"/>
          <p:cNvSpPr>
            <a:spLocks noGrp="1"/>
          </p:cNvSpPr>
          <p:nvPr>
            <p:ph sz="quarter" idx="1"/>
          </p:nvPr>
        </p:nvSpPr>
        <p:spPr>
          <a:xfrm>
            <a:off x="548640" y="1143000"/>
            <a:ext cx="9281160" cy="5330952"/>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A subprogram is a program module that performs a particular task. </a:t>
            </a:r>
          </a:p>
          <a:p>
            <a:pPr>
              <a:buFont typeface="Wingdings" pitchFamily="2" charset="2"/>
              <a:buChar char="Ø"/>
            </a:pPr>
            <a:r>
              <a:rPr lang="en-US" sz="2000" dirty="0" smtClean="0">
                <a:latin typeface="Times New Roman" pitchFamily="18" charset="0"/>
                <a:cs typeface="Times New Roman" pitchFamily="18" charset="0"/>
              </a:rPr>
              <a:t>These subprograms are combined to form larger programs.</a:t>
            </a:r>
          </a:p>
          <a:p>
            <a:pPr>
              <a:buFont typeface="Wingdings" pitchFamily="2" charset="2"/>
              <a:buChar char="Ø"/>
            </a:pPr>
            <a:r>
              <a:rPr lang="en-US" sz="2000" dirty="0" smtClean="0">
                <a:latin typeface="Times New Roman" pitchFamily="18" charset="0"/>
                <a:cs typeface="Times New Roman" pitchFamily="18" charset="0"/>
              </a:rPr>
              <a:t>PL/SQL subprograms are named PL/SQL blocks that can be invoked with a set of parameters.</a:t>
            </a:r>
          </a:p>
          <a:p>
            <a:pPr>
              <a:buFont typeface="Wingdings" pitchFamily="2" charset="2"/>
              <a:buChar char="Ø"/>
            </a:pPr>
            <a:r>
              <a:rPr lang="en-US" sz="2000" dirty="0" smtClean="0">
                <a:latin typeface="Times New Roman" pitchFamily="18" charset="0"/>
                <a:cs typeface="Times New Roman" pitchFamily="18" charset="0"/>
              </a:rPr>
              <a:t>PL/SQL provides two kinds of subprograms:</a:t>
            </a:r>
          </a:p>
          <a:p>
            <a:pPr>
              <a:buNone/>
            </a:pPr>
            <a:r>
              <a:rPr lang="en-US" sz="2000" dirty="0" smtClean="0">
                <a:latin typeface="Times New Roman" pitchFamily="18" charset="0"/>
                <a:cs typeface="Times New Roman" pitchFamily="18" charset="0"/>
              </a:rPr>
              <a:t>1)Procedures</a:t>
            </a:r>
          </a:p>
          <a:p>
            <a:pPr>
              <a:buNone/>
            </a:pPr>
            <a:r>
              <a:rPr lang="en-US" sz="2000" dirty="0" smtClean="0">
                <a:latin typeface="Times New Roman" pitchFamily="18" charset="0"/>
                <a:cs typeface="Times New Roman" pitchFamily="18" charset="0"/>
              </a:rPr>
              <a:t>2)Functions</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i="1" dirty="0" smtClean="0">
                <a:solidFill>
                  <a:srgbClr val="00B0F0"/>
                </a:solidFill>
                <a:latin typeface="Times New Roman" pitchFamily="18" charset="0"/>
                <a:cs typeface="Times New Roman" pitchFamily="18" charset="0"/>
              </a:rPr>
              <a:t>PL/SQL Procedures:</a:t>
            </a:r>
          </a:p>
          <a:p>
            <a:pPr>
              <a:buFont typeface="Wingdings" pitchFamily="2" charset="2"/>
              <a:buChar char="Ø"/>
            </a:pPr>
            <a:r>
              <a:rPr lang="en-US" sz="2000" dirty="0" smtClean="0">
                <a:latin typeface="Times New Roman" pitchFamily="18" charset="0"/>
                <a:cs typeface="Times New Roman" pitchFamily="18" charset="0"/>
              </a:rPr>
              <a:t>The PL/SQL procedures or PL/SQL stored procedures is a PL/SQL block which performs one or more specific tasks.</a:t>
            </a:r>
          </a:p>
          <a:p>
            <a:pPr>
              <a:buFont typeface="Wingdings" pitchFamily="2" charset="2"/>
              <a:buChar char="Ø"/>
            </a:pPr>
            <a:r>
              <a:rPr lang="en-US" sz="2000" dirty="0" smtClean="0">
                <a:latin typeface="Times New Roman" pitchFamily="18" charset="0"/>
                <a:cs typeface="Times New Roman" pitchFamily="18" charset="0"/>
              </a:rPr>
              <a:t>Procedures contains two parts:--header,  body</a:t>
            </a:r>
          </a:p>
          <a:p>
            <a:pPr>
              <a:buNone/>
            </a:pPr>
            <a:r>
              <a:rPr lang="en-US" sz="2000" b="1" dirty="0" smtClean="0">
                <a:latin typeface="Times New Roman" pitchFamily="18" charset="0"/>
                <a:cs typeface="Times New Roman" pitchFamily="18" charset="0"/>
              </a:rPr>
              <a:t>Header:</a:t>
            </a:r>
          </a:p>
          <a:p>
            <a:pPr>
              <a:buNone/>
            </a:pPr>
            <a:r>
              <a:rPr lang="en-US" sz="2000" dirty="0" smtClean="0">
                <a:latin typeface="Times New Roman" pitchFamily="18" charset="0"/>
                <a:cs typeface="Times New Roman" pitchFamily="18" charset="0"/>
              </a:rPr>
              <a:t>The header contains the name of the procedure and the parameters or variables passed to procedure.</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Body:</a:t>
            </a:r>
          </a:p>
          <a:p>
            <a:pPr>
              <a:buNone/>
            </a:pPr>
            <a:r>
              <a:rPr lang="en-US" sz="2000" dirty="0" smtClean="0">
                <a:latin typeface="Times New Roman" pitchFamily="18" charset="0"/>
                <a:cs typeface="Times New Roman" pitchFamily="18" charset="0"/>
              </a:rPr>
              <a:t>The body contains a declaration section, execution section and exception section.</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Passing parameters to procedure:</a:t>
            </a:r>
          </a:p>
          <a:p>
            <a:pPr>
              <a:buNone/>
            </a:pPr>
            <a:r>
              <a:rPr lang="en-US" sz="2000" dirty="0" smtClean="0">
                <a:latin typeface="Times New Roman" pitchFamily="18" charset="0"/>
                <a:cs typeface="Times New Roman" pitchFamily="18" charset="0"/>
              </a:rPr>
              <a:t>1)IN- it indicates that the parameter accepts the value from the user .</a:t>
            </a:r>
          </a:p>
          <a:p>
            <a:pPr>
              <a:buNone/>
            </a:pPr>
            <a:r>
              <a:rPr lang="en-US" sz="2000" dirty="0" smtClean="0">
                <a:latin typeface="Times New Roman" pitchFamily="18" charset="0"/>
                <a:cs typeface="Times New Roman" pitchFamily="18" charset="0"/>
              </a:rPr>
              <a:t>2)OUT- it indicates that it returns the value to the user.</a:t>
            </a:r>
          </a:p>
          <a:p>
            <a:pPr>
              <a:buNone/>
            </a:pPr>
            <a:r>
              <a:rPr lang="en-US" sz="2000" dirty="0" smtClean="0">
                <a:latin typeface="Times New Roman" pitchFamily="18" charset="0"/>
                <a:cs typeface="Times New Roman" pitchFamily="18" charset="0"/>
              </a:rPr>
              <a:t>3)INOUT- it indicates that it returns as well as accepts values.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533400"/>
            <a:ext cx="8961120" cy="5940552"/>
          </a:xfrm>
        </p:spPr>
        <p:txBody>
          <a:bodyPr>
            <a:normAutofit/>
          </a:bodyPr>
          <a:lstStyle/>
          <a:p>
            <a:pPr>
              <a:buNone/>
            </a:pPr>
            <a:r>
              <a:rPr lang="en-US" sz="2000"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create [or replace] procedure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procedure_name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({IN,OUT,INOUT} &lt;arguments&gt;&lt;</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//declaration section</a:t>
            </a:r>
          </a:p>
          <a:p>
            <a:pPr>
              <a:buNone/>
            </a:pPr>
            <a:r>
              <a:rPr lang="en-US" sz="2000" b="1"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//execution section</a:t>
            </a:r>
          </a:p>
          <a:p>
            <a:pPr>
              <a:buNone/>
            </a:pPr>
            <a:r>
              <a:rPr lang="en-US" sz="2000" dirty="0" smtClean="0">
                <a:latin typeface="Times New Roman" pitchFamily="18" charset="0"/>
                <a:cs typeface="Times New Roman" pitchFamily="18" charset="0"/>
              </a:rPr>
              <a:t>          //exception section</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end;</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Example 1</a:t>
            </a:r>
            <a:r>
              <a:rPr lang="en-US" sz="2000" dirty="0" smtClean="0">
                <a:latin typeface="Times New Roman" pitchFamily="18" charset="0"/>
                <a:cs typeface="Times New Roman" pitchFamily="18" charset="0"/>
              </a:rPr>
              <a:t>: create procedure P1(IN a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(2))</a:t>
            </a:r>
          </a:p>
          <a:p>
            <a:pPr>
              <a:buNone/>
            </a:pPr>
            <a:r>
              <a:rPr lang="en-US" sz="2000" dirty="0" smtClean="0">
                <a:latin typeface="Times New Roman" pitchFamily="18" charset="0"/>
                <a:cs typeface="Times New Roman" pitchFamily="18" charset="0"/>
              </a:rPr>
              <a:t>                     select a+2 as result;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execution:  call  P1(4);</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output:      </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362200" y="5943600"/>
          <a:ext cx="914400" cy="741680"/>
        </p:xfrm>
        <a:graphic>
          <a:graphicData uri="http://schemas.openxmlformats.org/drawingml/2006/table">
            <a:tbl>
              <a:tblPr firstRow="1" bandRow="1">
                <a:tableStyleId>{5940675A-B579-460E-94D1-54222C63F5DA}</a:tableStyleId>
              </a:tblPr>
              <a:tblGrid>
                <a:gridCol w="914400"/>
              </a:tblGrid>
              <a:tr h="370840">
                <a:tc>
                  <a:txBody>
                    <a:bodyPr/>
                    <a:lstStyle/>
                    <a:p>
                      <a:r>
                        <a:rPr lang="en-US" dirty="0" smtClean="0"/>
                        <a:t>result</a:t>
                      </a:r>
                      <a:endParaRPr lang="en-US" dirty="0"/>
                    </a:p>
                  </a:txBody>
                  <a:tcPr/>
                </a:tc>
              </a:tr>
              <a:tr h="370840">
                <a:tc>
                  <a:txBody>
                    <a:bodyPr/>
                    <a:lstStyle/>
                    <a:p>
                      <a:r>
                        <a:rPr lang="en-US" dirty="0" smtClean="0"/>
                        <a:t>    6</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diamond(in)">
                                      <p:cBhvr>
                                        <p:cTn id="7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04800"/>
            <a:ext cx="9357360" cy="6169152"/>
          </a:xfrm>
        </p:spPr>
        <p:txBody>
          <a:bodyPr>
            <a:normAutofit/>
          </a:bodyPr>
          <a:lstStyle/>
          <a:p>
            <a:pPr>
              <a:buNone/>
            </a:pPr>
            <a:r>
              <a:rPr lang="en-US" sz="2000" b="1" dirty="0" smtClean="0">
                <a:latin typeface="Times New Roman" pitchFamily="18" charset="0"/>
                <a:cs typeface="Times New Roman" pitchFamily="18" charset="0"/>
              </a:rPr>
              <a:t>Example 2:</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create procedure P2(out </a:t>
            </a: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select count(*) into </a:t>
            </a: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from Employee where salary&gt;2000;</a:t>
            </a:r>
          </a:p>
          <a:p>
            <a:pPr>
              <a:buNone/>
            </a:pPr>
            <a:r>
              <a:rPr lang="en-US" sz="2000" dirty="0" smtClean="0">
                <a:latin typeface="Times New Roman" pitchFamily="18" charset="0"/>
                <a:cs typeface="Times New Roman" pitchFamily="18" charset="0"/>
              </a:rPr>
              <a:t>  end;</a:t>
            </a:r>
          </a:p>
          <a:p>
            <a:pPr>
              <a:buNone/>
            </a:pPr>
            <a:r>
              <a:rPr lang="en-US" sz="2000" dirty="0" smtClean="0">
                <a:latin typeface="Times New Roman" pitchFamily="18" charset="0"/>
                <a:cs typeface="Times New Roman" pitchFamily="18" charset="0"/>
              </a:rPr>
              <a:t>Execution:  call P2(@a);        </a:t>
            </a:r>
          </a:p>
          <a:p>
            <a:pPr>
              <a:buNone/>
            </a:pPr>
            <a:r>
              <a:rPr lang="en-US" sz="2000" dirty="0" smtClean="0">
                <a:latin typeface="Times New Roman" pitchFamily="18" charset="0"/>
                <a:cs typeface="Times New Roman" pitchFamily="18" charset="0"/>
              </a:rPr>
              <a:t>Output:  </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Example 3:</a:t>
            </a:r>
          </a:p>
          <a:p>
            <a:pPr>
              <a:buNone/>
            </a:pPr>
            <a:r>
              <a:rPr lang="en-US" sz="2000" dirty="0" smtClean="0">
                <a:latin typeface="Times New Roman" pitchFamily="18" charset="0"/>
                <a:cs typeface="Times New Roman" pitchFamily="18" charset="0"/>
              </a:rPr>
              <a:t>    create  procedure  P3( IN a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 IN b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 OUT c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set  c: </a:t>
            </a:r>
            <a:r>
              <a:rPr lang="en-US" sz="2000" dirty="0" err="1" smtClean="0">
                <a:latin typeface="Times New Roman" pitchFamily="18" charset="0"/>
                <a:cs typeface="Times New Roman" pitchFamily="18" charset="0"/>
              </a:rPr>
              <a:t>a+b</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select  c;</a:t>
            </a:r>
          </a:p>
          <a:p>
            <a:pPr>
              <a:buNone/>
            </a:pPr>
            <a:r>
              <a:rPr lang="en-US" sz="2000" dirty="0" smtClean="0">
                <a:latin typeface="Times New Roman" pitchFamily="18" charset="0"/>
                <a:cs typeface="Times New Roman" pitchFamily="18" charset="0"/>
              </a:rPr>
              <a:t>       end;</a:t>
            </a:r>
          </a:p>
          <a:p>
            <a:pPr>
              <a:buNone/>
            </a:pPr>
            <a:r>
              <a:rPr lang="en-US" sz="2000" dirty="0" smtClean="0">
                <a:latin typeface="Times New Roman" pitchFamily="18" charset="0"/>
                <a:cs typeface="Times New Roman" pitchFamily="18" charset="0"/>
              </a:rPr>
              <a:t>  execution:  call  P3( 5,4, @ c);       output:    </a:t>
            </a:r>
          </a:p>
          <a:p>
            <a:pPr>
              <a:buNone/>
            </a:pP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24000" y="2590800"/>
          <a:ext cx="990600" cy="741680"/>
        </p:xfrm>
        <a:graphic>
          <a:graphicData uri="http://schemas.openxmlformats.org/drawingml/2006/table">
            <a:tbl>
              <a:tblPr firstRow="1" bandRow="1">
                <a:tableStyleId>{5940675A-B579-460E-94D1-54222C63F5DA}</a:tableStyleId>
              </a:tblPr>
              <a:tblGrid>
                <a:gridCol w="990600"/>
              </a:tblGrid>
              <a:tr h="370840">
                <a:tc>
                  <a:txBody>
                    <a:bodyPr/>
                    <a:lstStyle/>
                    <a:p>
                      <a:r>
                        <a:rPr lang="en-US" dirty="0" smtClean="0"/>
                        <a:t>@a</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 name="Table 4"/>
          <p:cNvGraphicFramePr>
            <a:graphicFrameLocks noGrp="1"/>
          </p:cNvGraphicFramePr>
          <p:nvPr/>
        </p:nvGraphicFramePr>
        <p:xfrm>
          <a:off x="5181600" y="5638800"/>
          <a:ext cx="1066800" cy="741680"/>
        </p:xfrm>
        <a:graphic>
          <a:graphicData uri="http://schemas.openxmlformats.org/drawingml/2006/table">
            <a:tbl>
              <a:tblPr firstRow="1" bandRow="1">
                <a:tableStyleId>{5940675A-B579-460E-94D1-54222C63F5DA}</a:tableStyleId>
              </a:tblPr>
              <a:tblGrid>
                <a:gridCol w="1066800"/>
              </a:tblGrid>
              <a:tr h="370840">
                <a:tc>
                  <a:txBody>
                    <a:bodyPr/>
                    <a:lstStyle/>
                    <a:p>
                      <a:r>
                        <a:rPr lang="en-US" dirty="0" smtClean="0"/>
                        <a:t>  c</a:t>
                      </a:r>
                      <a:endParaRPr lang="en-US" dirty="0"/>
                    </a:p>
                  </a:txBody>
                  <a:tcPr/>
                </a:tc>
              </a:tr>
              <a:tr h="370840">
                <a:tc>
                  <a:txBody>
                    <a:bodyPr/>
                    <a:lstStyle/>
                    <a:p>
                      <a:r>
                        <a:rPr lang="en-US" dirty="0" smtClean="0"/>
                        <a:t>  9</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amond(in)">
                                      <p:cBhvr>
                                        <p:cTn id="24" dur="2000"/>
                                        <p:tgtEl>
                                          <p:spTgt spid="3">
                                            <p:txEl>
                                              <p:pRg st="5" end="5"/>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amond(in)">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ox(in)">
                                      <p:cBhvr>
                                        <p:cTn id="40" dur="500"/>
                                        <p:tgtEl>
                                          <p:spTgt spid="3">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ox(in)">
                                      <p:cBhvr>
                                        <p:cTn id="43" dur="500"/>
                                        <p:tgtEl>
                                          <p:spTgt spid="3">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ox(in)">
                                      <p:cBhvr>
                                        <p:cTn id="46" dur="500"/>
                                        <p:tgtEl>
                                          <p:spTgt spid="3">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ox(in)">
                                      <p:cBhvr>
                                        <p:cTn id="49" dur="500"/>
                                        <p:tgtEl>
                                          <p:spTgt spid="3">
                                            <p:txEl>
                                              <p:pRg st="12" end="12"/>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ox(in)">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box(in)">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ox(in)">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lnSpcReduction="10000"/>
          </a:bodyPr>
          <a:lstStyle/>
          <a:p>
            <a:pPr algn="just">
              <a:lnSpc>
                <a:spcPct val="90000"/>
              </a:lnSpc>
              <a:buNone/>
            </a:pPr>
            <a:r>
              <a:rPr lang="en-US" sz="2000" b="1" dirty="0" smtClean="0">
                <a:latin typeface="Times New Roman" pitchFamily="18" charset="0"/>
                <a:cs typeface="Times New Roman" pitchFamily="18" charset="0"/>
              </a:rPr>
              <a:t>numeric(</a:t>
            </a:r>
            <a:r>
              <a:rPr lang="en-US" sz="2000" b="1" dirty="0" err="1" smtClean="0">
                <a:latin typeface="Times New Roman" pitchFamily="18" charset="0"/>
                <a:cs typeface="Times New Roman" pitchFamily="18" charset="0"/>
              </a:rPr>
              <a:t>p,d</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Fixed point number, with user-specified precision of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digits, with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digits to the right of decimal point. </a:t>
            </a:r>
          </a:p>
          <a:p>
            <a:pPr algn="just">
              <a:lnSpc>
                <a:spcPct val="90000"/>
              </a:lnSpc>
              <a:buNone/>
            </a:pPr>
            <a:r>
              <a:rPr lang="en-US" sz="2000" dirty="0" smtClean="0">
                <a:latin typeface="Times New Roman" pitchFamily="18" charset="0"/>
                <a:cs typeface="Times New Roman" pitchFamily="18" charset="0"/>
              </a:rPr>
              <a:t>     Example: price numeric(3,1)       -----   456.2 </a:t>
            </a:r>
          </a:p>
          <a:p>
            <a:pPr algn="just">
              <a:lnSpc>
                <a:spcPct val="90000"/>
              </a:lnSpc>
              <a:buNone/>
            </a:pPr>
            <a:r>
              <a:rPr lang="en-US" sz="2000" b="1" dirty="0" smtClean="0">
                <a:latin typeface="Times New Roman" pitchFamily="18" charset="0"/>
                <a:cs typeface="Times New Roman" pitchFamily="18" charset="0"/>
              </a:rPr>
              <a:t>float(n) -</a:t>
            </a:r>
            <a:r>
              <a:rPr lang="en-US" sz="2000" dirty="0" smtClean="0">
                <a:latin typeface="Times New Roman" pitchFamily="18" charset="0"/>
                <a:cs typeface="Times New Roman" pitchFamily="18" charset="0"/>
              </a:rPr>
              <a:t> Floating point number, with user-specified precision of at least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digits.</a:t>
            </a:r>
          </a:p>
          <a:p>
            <a:pPr algn="just">
              <a:lnSpc>
                <a:spcPct val="90000"/>
              </a:lnSpc>
              <a:buNone/>
            </a:pPr>
            <a:r>
              <a:rPr lang="en-US" sz="2000" dirty="0" smtClean="0">
                <a:latin typeface="Times New Roman" pitchFamily="18" charset="0"/>
                <a:cs typeface="Times New Roman" pitchFamily="18" charset="0"/>
              </a:rPr>
              <a:t>      example: average  float(5)</a:t>
            </a:r>
          </a:p>
          <a:p>
            <a:pPr algn="just">
              <a:buNone/>
              <a:tabLst>
                <a:tab pos="1250950" algn="l"/>
              </a:tabLst>
            </a:pPr>
            <a:r>
              <a:rPr lang="en-US" sz="2000" b="1" dirty="0" smtClean="0">
                <a:latin typeface="Times New Roman" pitchFamily="18" charset="0"/>
                <a:cs typeface="Times New Roman" pitchFamily="18" charset="0"/>
              </a:rPr>
              <a:t>Date - </a:t>
            </a:r>
            <a:r>
              <a:rPr lang="en-US" sz="2000" dirty="0" smtClean="0">
                <a:latin typeface="Times New Roman" pitchFamily="18" charset="0"/>
                <a:cs typeface="Times New Roman" pitchFamily="18" charset="0"/>
              </a:rPr>
              <a:t>Dates, containing a (4 digit) year, month and date</a:t>
            </a:r>
          </a:p>
          <a:p>
            <a:pPr lvl="1" algn="just">
              <a:buNone/>
              <a:tabLst>
                <a:tab pos="1250950" algn="l"/>
              </a:tabLst>
            </a:pPr>
            <a:r>
              <a:rPr lang="en-US" sz="2000" dirty="0" smtClean="0">
                <a:latin typeface="Times New Roman" pitchFamily="18" charset="0"/>
                <a:cs typeface="Times New Roman" pitchFamily="18" charset="0"/>
              </a:rPr>
              <a:t>E.g.   </a:t>
            </a:r>
            <a:r>
              <a:rPr lang="en-US" sz="2000" b="1" dirty="0" smtClean="0">
                <a:latin typeface="Times New Roman" pitchFamily="18" charset="0"/>
                <a:cs typeface="Times New Roman" pitchFamily="18" charset="0"/>
              </a:rPr>
              <a:t>date</a:t>
            </a:r>
            <a:r>
              <a:rPr lang="en-US" sz="2000" dirty="0" smtClean="0">
                <a:latin typeface="Times New Roman" pitchFamily="18" charset="0"/>
                <a:cs typeface="Times New Roman" pitchFamily="18" charset="0"/>
              </a:rPr>
              <a:t> ‘2001-7-27’</a:t>
            </a:r>
          </a:p>
          <a:p>
            <a:pPr algn="just">
              <a:buNone/>
              <a:tabLst>
                <a:tab pos="1250950" algn="l"/>
              </a:tabLst>
            </a:pPr>
            <a:r>
              <a:rPr lang="en-US" sz="2000" b="1" dirty="0" smtClean="0">
                <a:latin typeface="Times New Roman" pitchFamily="18" charset="0"/>
                <a:cs typeface="Times New Roman" pitchFamily="18" charset="0"/>
              </a:rPr>
              <a:t>Time - </a:t>
            </a:r>
            <a:r>
              <a:rPr lang="en-US" sz="2000" dirty="0" smtClean="0">
                <a:latin typeface="Times New Roman" pitchFamily="18" charset="0"/>
                <a:cs typeface="Times New Roman" pitchFamily="18" charset="0"/>
              </a:rPr>
              <a:t>Time of day, in hours, minutes and seconds.</a:t>
            </a:r>
          </a:p>
          <a:p>
            <a:pPr lvl="1" algn="just">
              <a:buNone/>
              <a:tabLst>
                <a:tab pos="1250950" algn="l"/>
              </a:tabLst>
            </a:pPr>
            <a:r>
              <a:rPr lang="en-US" sz="2000" dirty="0" smtClean="0">
                <a:latin typeface="Times New Roman" pitchFamily="18" charset="0"/>
                <a:cs typeface="Times New Roman" pitchFamily="18" charset="0"/>
              </a:rPr>
              <a:t>E.g. </a:t>
            </a:r>
            <a:r>
              <a:rPr lang="en-US" sz="2000" b="1" dirty="0" smtClean="0">
                <a:latin typeface="Times New Roman" pitchFamily="18" charset="0"/>
                <a:cs typeface="Times New Roman" pitchFamily="18" charset="0"/>
              </a:rPr>
              <a:t> time</a:t>
            </a:r>
            <a:r>
              <a:rPr lang="en-US" sz="2000" dirty="0" smtClean="0">
                <a:latin typeface="Times New Roman" pitchFamily="18" charset="0"/>
                <a:cs typeface="Times New Roman" pitchFamily="18" charset="0"/>
              </a:rPr>
              <a:t> ’09:00:30’        </a:t>
            </a:r>
            <a:r>
              <a:rPr lang="en-US" sz="2000" b="1" dirty="0" smtClean="0">
                <a:latin typeface="Times New Roman" pitchFamily="18" charset="0"/>
                <a:cs typeface="Times New Roman" pitchFamily="18" charset="0"/>
              </a:rPr>
              <a:t> time</a:t>
            </a:r>
            <a:r>
              <a:rPr lang="en-US" sz="2000" dirty="0" smtClean="0">
                <a:latin typeface="Times New Roman" pitchFamily="18" charset="0"/>
                <a:cs typeface="Times New Roman" pitchFamily="18" charset="0"/>
              </a:rPr>
              <a:t> ’09:00:30.75’</a:t>
            </a:r>
          </a:p>
          <a:p>
            <a:pPr algn="just">
              <a:buNone/>
              <a:tabLst>
                <a:tab pos="1250950" algn="l"/>
              </a:tabLst>
            </a:pPr>
            <a:r>
              <a:rPr lang="en-US" sz="2000" b="1" dirty="0" smtClean="0">
                <a:latin typeface="Times New Roman" pitchFamily="18" charset="0"/>
                <a:cs typeface="Times New Roman" pitchFamily="18" charset="0"/>
              </a:rPr>
              <a:t>Timestamp -</a:t>
            </a:r>
            <a:r>
              <a:rPr lang="en-US" sz="2000" dirty="0" smtClean="0">
                <a:latin typeface="Times New Roman" pitchFamily="18" charset="0"/>
                <a:cs typeface="Times New Roman" pitchFamily="18" charset="0"/>
              </a:rPr>
              <a:t> date plus time of day</a:t>
            </a:r>
          </a:p>
          <a:p>
            <a:pPr lvl="1" algn="just">
              <a:buNone/>
              <a:tabLst>
                <a:tab pos="1250950" algn="l"/>
              </a:tabLst>
            </a:pPr>
            <a:r>
              <a:rPr lang="en-US" sz="2000" dirty="0" smtClean="0">
                <a:latin typeface="Times New Roman" pitchFamily="18" charset="0"/>
                <a:cs typeface="Times New Roman" pitchFamily="18" charset="0"/>
              </a:rPr>
              <a:t>E.g.  </a:t>
            </a:r>
            <a:r>
              <a:rPr lang="en-US" sz="2000" b="1" dirty="0" smtClean="0">
                <a:latin typeface="Times New Roman" pitchFamily="18" charset="0"/>
                <a:cs typeface="Times New Roman" pitchFamily="18" charset="0"/>
              </a:rPr>
              <a:t>timestamp</a:t>
            </a:r>
            <a:r>
              <a:rPr lang="en-US" sz="2000" dirty="0" smtClean="0">
                <a:latin typeface="Times New Roman" pitchFamily="18" charset="0"/>
                <a:cs typeface="Times New Roman" pitchFamily="18" charset="0"/>
              </a:rPr>
              <a:t>  ‘2001-7-27 09:00:30.75’</a:t>
            </a:r>
          </a:p>
          <a:p>
            <a:pPr>
              <a:buNone/>
            </a:pPr>
            <a:endParaRPr lang="en-US" sz="2000" b="1" dirty="0" smtClean="0">
              <a:latin typeface="Times New Roman" pitchFamily="18" charset="0"/>
              <a:cs typeface="Times New Roman" pitchFamily="18" charset="0"/>
            </a:endParaRPr>
          </a:p>
          <a:p>
            <a:pPr>
              <a:buNone/>
            </a:pPr>
            <a:r>
              <a:rPr lang="en-US" sz="2000" b="1" i="1" dirty="0" smtClean="0">
                <a:latin typeface="Times New Roman" pitchFamily="18" charset="0"/>
                <a:cs typeface="Times New Roman" pitchFamily="18" charset="0"/>
              </a:rPr>
              <a:t>Large Object types</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For storing image, </a:t>
            </a:r>
            <a:r>
              <a:rPr lang="en-US" sz="2000" dirty="0" err="1" smtClean="0">
                <a:latin typeface="Times New Roman" pitchFamily="18" charset="0"/>
                <a:cs typeface="Times New Roman" pitchFamily="18" charset="0"/>
              </a:rPr>
              <a:t>audio,video</a:t>
            </a:r>
            <a:r>
              <a:rPr lang="en-US" sz="2000" dirty="0" smtClean="0">
                <a:latin typeface="Times New Roman" pitchFamily="18" charset="0"/>
                <a:cs typeface="Times New Roman" pitchFamily="18" charset="0"/>
              </a:rPr>
              <a:t> clips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clob</a:t>
            </a:r>
            <a:r>
              <a:rPr lang="en-US" sz="2000" dirty="0" smtClean="0">
                <a:latin typeface="Times New Roman" pitchFamily="18" charset="0"/>
                <a:cs typeface="Times New Roman" pitchFamily="18" charset="0"/>
              </a:rPr>
              <a:t> –which is used to store large object character </a:t>
            </a:r>
            <a:r>
              <a:rPr lang="en-US" sz="2000" dirty="0" err="1" smtClean="0">
                <a:latin typeface="Times New Roman" pitchFamily="18" charset="0"/>
                <a:cs typeface="Times New Roman" pitchFamily="18" charset="0"/>
              </a:rPr>
              <a:t>data,’lob</a:t>
            </a:r>
            <a:r>
              <a:rPr lang="en-US" sz="2000" dirty="0" smtClean="0">
                <a:latin typeface="Times New Roman" pitchFamily="18" charset="0"/>
                <a:cs typeface="Times New Roman" pitchFamily="18" charset="0"/>
              </a:rPr>
              <a:t>’ stands for large object.</a:t>
            </a:r>
          </a:p>
          <a:p>
            <a:pPr>
              <a:buNone/>
            </a:pPr>
            <a:r>
              <a:rPr lang="en-US" sz="2000" dirty="0" smtClean="0">
                <a:latin typeface="Times New Roman" pitchFamily="18" charset="0"/>
                <a:cs typeface="Times New Roman" pitchFamily="18" charset="0"/>
              </a:rPr>
              <a:t>Example: </a:t>
            </a:r>
            <a:r>
              <a:rPr lang="en-US" sz="2000" dirty="0" err="1" smtClean="0">
                <a:latin typeface="Times New Roman" pitchFamily="18" charset="0"/>
                <a:cs typeface="Times New Roman" pitchFamily="18" charset="0"/>
              </a:rPr>
              <a:t>book_review</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clob</a:t>
            </a:r>
            <a:r>
              <a:rPr lang="en-US" sz="2000" dirty="0" smtClean="0">
                <a:latin typeface="Times New Roman" pitchFamily="18" charset="0"/>
                <a:cs typeface="Times New Roman" pitchFamily="18" charset="0"/>
              </a:rPr>
              <a:t>(10kb)</a:t>
            </a:r>
          </a:p>
          <a:p>
            <a:pPr>
              <a:buNone/>
            </a:pPr>
            <a:r>
              <a:rPr lang="en-US" sz="2000" b="1" dirty="0" smtClean="0">
                <a:latin typeface="Times New Roman" pitchFamily="18" charset="0"/>
                <a:cs typeface="Times New Roman" pitchFamily="18" charset="0"/>
              </a:rPr>
              <a:t> blob</a:t>
            </a:r>
            <a:r>
              <a:rPr lang="en-US" sz="2000" dirty="0" smtClean="0">
                <a:latin typeface="Times New Roman" pitchFamily="18" charset="0"/>
                <a:cs typeface="Times New Roman" pitchFamily="18" charset="0"/>
              </a:rPr>
              <a:t> – is a large object data type which is used for storing binary data</a:t>
            </a:r>
          </a:p>
          <a:p>
            <a:pPr>
              <a:buNone/>
            </a:pPr>
            <a:r>
              <a:rPr lang="en-US" sz="2000" dirty="0" smtClean="0">
                <a:latin typeface="Times New Roman" pitchFamily="18" charset="0"/>
                <a:cs typeface="Times New Roman" pitchFamily="18" charset="0"/>
              </a:rPr>
              <a:t>Example: image  blob(10MB)</a:t>
            </a:r>
          </a:p>
          <a:p>
            <a:pPr>
              <a:buNone/>
            </a:pPr>
            <a:r>
              <a:rPr lang="en-US" sz="2000" dirty="0" smtClean="0">
                <a:latin typeface="Times New Roman" pitchFamily="18" charset="0"/>
                <a:cs typeface="Times New Roman" pitchFamily="18" charset="0"/>
              </a:rPr>
              <a:t>                 video  blob(2GB)</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down)">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down)">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wipe(down)">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wipe(down)">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wipe(down)">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wipe(down)">
                                      <p:cBhvr>
                                        <p:cTn id="76"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357360" cy="6016752"/>
          </a:xfrm>
        </p:spPr>
        <p:txBody>
          <a:bodyPr>
            <a:normAutofit/>
          </a:bodyPr>
          <a:lstStyle/>
          <a:p>
            <a:pPr>
              <a:buNone/>
            </a:pPr>
            <a:r>
              <a:rPr lang="en-US" b="1" i="1" dirty="0" smtClean="0">
                <a:solidFill>
                  <a:srgbClr val="00B0F0"/>
                </a:solidFill>
                <a:latin typeface="Times New Roman" pitchFamily="18" charset="0"/>
                <a:cs typeface="Times New Roman" pitchFamily="18" charset="0"/>
              </a:rPr>
              <a:t>PL/SQL Functions</a:t>
            </a:r>
          </a:p>
          <a:p>
            <a:pPr>
              <a:buFont typeface="Wingdings" pitchFamily="2" charset="2"/>
              <a:buChar char="Ø"/>
            </a:pPr>
            <a:r>
              <a:rPr lang="en-US" sz="2000" dirty="0" smtClean="0">
                <a:latin typeface="Times New Roman" pitchFamily="18" charset="0"/>
                <a:cs typeface="Times New Roman" pitchFamily="18" charset="0"/>
              </a:rPr>
              <a:t>A function is a named PL/SQL block which performs one or more specific tasks.</a:t>
            </a:r>
          </a:p>
          <a:p>
            <a:pPr>
              <a:buFont typeface="Wingdings" pitchFamily="2" charset="2"/>
              <a:buChar char="Ø"/>
            </a:pPr>
            <a:r>
              <a:rPr lang="en-US" sz="2000" dirty="0" smtClean="0">
                <a:latin typeface="Times New Roman" pitchFamily="18" charset="0"/>
                <a:cs typeface="Times New Roman" pitchFamily="18" charset="0"/>
              </a:rPr>
              <a:t>The PL/SQL function is similar to PL/SQL procedure.</a:t>
            </a:r>
          </a:p>
          <a:p>
            <a:pPr>
              <a:buFont typeface="Wingdings" pitchFamily="2" charset="2"/>
              <a:buChar char="Ø"/>
            </a:pPr>
            <a:r>
              <a:rPr lang="en-US" sz="2000" dirty="0" smtClean="0">
                <a:latin typeface="Times New Roman" pitchFamily="18" charset="0"/>
                <a:cs typeface="Times New Roman" pitchFamily="18" charset="0"/>
              </a:rPr>
              <a:t>The main difference between function and procedure is , a function must always return a value and a procedure may or may not return a value.</a:t>
            </a:r>
          </a:p>
          <a:p>
            <a:pPr>
              <a:buNone/>
            </a:pPr>
            <a:r>
              <a:rPr lang="en-US" sz="2000" dirty="0" smtClean="0">
                <a:latin typeface="Times New Roman" pitchFamily="18" charset="0"/>
                <a:cs typeface="Times New Roman" pitchFamily="18" charset="0"/>
              </a:rPr>
              <a:t>Syntax:</a:t>
            </a:r>
          </a:p>
          <a:p>
            <a:pPr>
              <a:buNone/>
            </a:pPr>
            <a:r>
              <a:rPr lang="en-US" sz="2000" b="1" dirty="0" smtClean="0">
                <a:latin typeface="Times New Roman" pitchFamily="18" charset="0"/>
                <a:cs typeface="Times New Roman" pitchFamily="18" charset="0"/>
              </a:rPr>
              <a:t>    create  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 (parameters)</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returns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begin</a:t>
            </a:r>
          </a:p>
          <a:p>
            <a:pPr>
              <a:buNone/>
            </a:pPr>
            <a:r>
              <a:rPr lang="en-US" sz="2000" dirty="0" smtClean="0">
                <a:latin typeface="Times New Roman" pitchFamily="18" charset="0"/>
                <a:cs typeface="Times New Roman" pitchFamily="18" charset="0"/>
              </a:rPr>
              <a:t>               //execution section                   function body</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return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return_variable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end;</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The return statement specifies that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you are going to return from the function.</a:t>
            </a:r>
          </a:p>
          <a:p>
            <a:pPr>
              <a:buNone/>
            </a:pPr>
            <a:endParaRPr lang="en-US" sz="2000" dirty="0">
              <a:latin typeface="Times New Roman" pitchFamily="18" charset="0"/>
              <a:cs typeface="Times New Roman" pitchFamily="18" charset="0"/>
            </a:endParaRPr>
          </a:p>
        </p:txBody>
      </p:sp>
      <p:sp>
        <p:nvSpPr>
          <p:cNvPr id="4" name="Right Brace 3"/>
          <p:cNvSpPr/>
          <p:nvPr/>
        </p:nvSpPr>
        <p:spPr>
          <a:xfrm>
            <a:off x="4191000" y="3581400"/>
            <a:ext cx="3810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box(in)">
                                      <p:cBhvr>
                                        <p:cTn id="57" dur="500"/>
                                        <p:tgtEl>
                                          <p:spTgt spid="3">
                                            <p:txEl>
                                              <p:pRg st="4" end="4"/>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box(in)">
                                      <p:cBhvr>
                                        <p:cTn id="60" dur="500"/>
                                        <p:tgtEl>
                                          <p:spTgt spid="3">
                                            <p:txEl>
                                              <p:pRg st="5" end="5"/>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box(in)">
                                      <p:cBhvr>
                                        <p:cTn id="63" dur="500"/>
                                        <p:tgtEl>
                                          <p:spTgt spid="3">
                                            <p:txEl>
                                              <p:pRg st="6" end="6"/>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box(in)">
                                      <p:cBhvr>
                                        <p:cTn id="66" dur="500"/>
                                        <p:tgtEl>
                                          <p:spTgt spid="3">
                                            <p:txEl>
                                              <p:pRg st="7" end="7"/>
                                            </p:txEl>
                                          </p:spTgt>
                                        </p:tgtEl>
                                      </p:cBhvr>
                                    </p:animEffect>
                                  </p:childTnLst>
                                </p:cTn>
                              </p:par>
                              <p:par>
                                <p:cTn id="67" presetID="4" presetClass="entr" presetSubtype="16"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box(in)">
                                      <p:cBhvr>
                                        <p:cTn id="69" dur="500"/>
                                        <p:tgtEl>
                                          <p:spTgt spid="3">
                                            <p:txEl>
                                              <p:pRg st="8" end="8"/>
                                            </p:txEl>
                                          </p:spTgt>
                                        </p:tgtEl>
                                      </p:cBhvr>
                                    </p:animEffect>
                                  </p:childTnLst>
                                </p:cTn>
                              </p:par>
                              <p:par>
                                <p:cTn id="70" presetID="4" presetClass="entr" presetSubtype="16" fill="hold"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Effect transition="in" filter="box(in)">
                                      <p:cBhvr>
                                        <p:cTn id="72" dur="500"/>
                                        <p:tgtEl>
                                          <p:spTgt spid="3">
                                            <p:txEl>
                                              <p:pRg st="9" end="9"/>
                                            </p:txEl>
                                          </p:spTgt>
                                        </p:tgtEl>
                                      </p:cBhvr>
                                    </p:animEffect>
                                  </p:childTnLst>
                                </p:cTn>
                              </p:par>
                              <p:par>
                                <p:cTn id="73" presetID="4" presetClass="entr" presetSubtype="16"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box(in)">
                                      <p:cBhvr>
                                        <p:cTn id="75" dur="500"/>
                                        <p:tgtEl>
                                          <p:spTgt spid="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diamond(in)">
                                      <p:cBhvr>
                                        <p:cTn id="80" dur="20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8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dirty="0" smtClean="0">
                <a:latin typeface="Times New Roman" pitchFamily="18" charset="0"/>
                <a:cs typeface="Times New Roman" pitchFamily="18" charset="0"/>
              </a:rPr>
              <a:t>Example 1: </a:t>
            </a:r>
          </a:p>
          <a:p>
            <a:pPr>
              <a:buNone/>
            </a:pPr>
            <a:r>
              <a:rPr lang="en-US" sz="2000" dirty="0" smtClean="0">
                <a:latin typeface="Times New Roman" pitchFamily="18" charset="0"/>
                <a:cs typeface="Times New Roman" pitchFamily="18" charset="0"/>
              </a:rPr>
              <a:t>  create function Add(a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returns </a:t>
            </a:r>
            <a:r>
              <a:rPr lang="en-US" sz="2000" dirty="0" err="1" smtClean="0">
                <a:latin typeface="Times New Roman" pitchFamily="18" charset="0"/>
                <a:cs typeface="Times New Roman" pitchFamily="18" charset="0"/>
              </a:rPr>
              <a:t>int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declare c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set c:=</a:t>
            </a:r>
            <a:r>
              <a:rPr lang="en-US" sz="2000" dirty="0" err="1" smtClean="0">
                <a:latin typeface="Times New Roman" pitchFamily="18" charset="0"/>
                <a:cs typeface="Times New Roman" pitchFamily="18" charset="0"/>
              </a:rPr>
              <a:t>a+b</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return  c;                                                     </a:t>
            </a:r>
          </a:p>
          <a:p>
            <a:pPr>
              <a:buNone/>
            </a:pPr>
            <a:r>
              <a:rPr lang="en-US" sz="2000" dirty="0" smtClean="0">
                <a:latin typeface="Times New Roman" pitchFamily="18" charset="0"/>
                <a:cs typeface="Times New Roman" pitchFamily="18" charset="0"/>
              </a:rPr>
              <a:t>           end;</a:t>
            </a:r>
          </a:p>
          <a:p>
            <a:pPr>
              <a:buNone/>
            </a:pPr>
            <a:r>
              <a:rPr lang="en-US" sz="2000" dirty="0" smtClean="0">
                <a:latin typeface="Times New Roman" pitchFamily="18" charset="0"/>
                <a:cs typeface="Times New Roman" pitchFamily="18" charset="0"/>
              </a:rPr>
              <a:t>Execution:  select  Add(3,5);</a:t>
            </a:r>
          </a:p>
          <a:p>
            <a:pPr>
              <a:buNone/>
            </a:pPr>
            <a:r>
              <a:rPr lang="en-US" sz="2000" dirty="0" smtClean="0">
                <a:latin typeface="Times New Roman" pitchFamily="18" charset="0"/>
                <a:cs typeface="Times New Roman" pitchFamily="18" charset="0"/>
              </a:rPr>
              <a:t>   output:     </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057400" y="4038600"/>
          <a:ext cx="1143000" cy="741680"/>
        </p:xfrm>
        <a:graphic>
          <a:graphicData uri="http://schemas.openxmlformats.org/drawingml/2006/table">
            <a:tbl>
              <a:tblPr firstRow="1" bandRow="1">
                <a:tableStyleId>{5940675A-B579-460E-94D1-54222C63F5DA}</a:tableStyleId>
              </a:tblPr>
              <a:tblGrid>
                <a:gridCol w="1143000"/>
              </a:tblGrid>
              <a:tr h="370840">
                <a:tc>
                  <a:txBody>
                    <a:bodyPr/>
                    <a:lstStyle/>
                    <a:p>
                      <a:r>
                        <a:rPr lang="en-US" baseline="0" dirty="0" smtClean="0"/>
                        <a:t>   c</a:t>
                      </a:r>
                      <a:endParaRPr lang="en-US" dirty="0"/>
                    </a:p>
                  </a:txBody>
                  <a:tcPr/>
                </a:tc>
              </a:tr>
              <a:tr h="370840">
                <a:tc>
                  <a:txBody>
                    <a:bodyPr/>
                    <a:lstStyle/>
                    <a:p>
                      <a:r>
                        <a:rPr lang="en-US" dirty="0" smtClean="0"/>
                        <a:t>  8</a:t>
                      </a:r>
                      <a:endParaRPr lang="en-US" dirty="0"/>
                    </a:p>
                  </a:txBody>
                  <a:tcPr/>
                </a:tc>
              </a:tr>
            </a:tbl>
          </a:graphicData>
        </a:graphic>
      </p:graphicFrame>
      <p:cxnSp>
        <p:nvCxnSpPr>
          <p:cNvPr id="6" name="Straight Connector 5"/>
          <p:cNvCxnSpPr/>
          <p:nvPr/>
        </p:nvCxnSpPr>
        <p:spPr>
          <a:xfrm rot="16200000" flipH="1">
            <a:off x="1219200" y="3352800"/>
            <a:ext cx="5715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43400" y="228600"/>
            <a:ext cx="6324600" cy="6740307"/>
          </a:xfrm>
          <a:prstGeom prst="rect">
            <a:avLst/>
          </a:prstGeom>
          <a:noFill/>
        </p:spPr>
        <p:txBody>
          <a:bodyPr wrap="square" rtlCol="0">
            <a:spAutoFit/>
          </a:bodyPr>
          <a:lstStyle/>
          <a:p>
            <a:r>
              <a:rPr lang="en-US" b="1" dirty="0" smtClean="0"/>
              <a:t>Example  2:</a:t>
            </a:r>
          </a:p>
          <a:p>
            <a:r>
              <a:rPr lang="en-US" dirty="0" smtClean="0"/>
              <a:t>        create  function  Sample( )</a:t>
            </a:r>
          </a:p>
          <a:p>
            <a:r>
              <a:rPr lang="en-US" dirty="0" smtClean="0"/>
              <a:t>             returns   char(50)</a:t>
            </a:r>
          </a:p>
          <a:p>
            <a:r>
              <a:rPr lang="en-US" dirty="0" smtClean="0"/>
              <a:t>              return   ‘ Hello World’;</a:t>
            </a:r>
          </a:p>
          <a:p>
            <a:endParaRPr lang="en-US" dirty="0" smtClean="0"/>
          </a:p>
          <a:p>
            <a:r>
              <a:rPr lang="en-US" dirty="0" smtClean="0"/>
              <a:t>Execution:   select   Sample( );</a:t>
            </a:r>
          </a:p>
          <a:p>
            <a:r>
              <a:rPr lang="en-US" dirty="0" smtClean="0"/>
              <a:t>Output    :  </a:t>
            </a:r>
          </a:p>
          <a:p>
            <a:endParaRPr lang="en-US" dirty="0" smtClean="0"/>
          </a:p>
          <a:p>
            <a:endParaRPr lang="en-US" dirty="0" smtClean="0"/>
          </a:p>
          <a:p>
            <a:r>
              <a:rPr lang="en-US" b="1" dirty="0" smtClean="0"/>
              <a:t>Example  3:</a:t>
            </a:r>
          </a:p>
          <a:p>
            <a:r>
              <a:rPr lang="en-US" dirty="0" smtClean="0"/>
              <a:t>   create  function  Total(  )</a:t>
            </a:r>
          </a:p>
          <a:p>
            <a:r>
              <a:rPr lang="en-US" dirty="0" smtClean="0"/>
              <a:t>     returns   </a:t>
            </a:r>
            <a:r>
              <a:rPr lang="en-US" dirty="0" err="1" smtClean="0"/>
              <a:t>int</a:t>
            </a:r>
            <a:endParaRPr lang="en-US" dirty="0" smtClean="0"/>
          </a:p>
          <a:p>
            <a:r>
              <a:rPr lang="en-US" dirty="0" smtClean="0"/>
              <a:t>       begin</a:t>
            </a:r>
          </a:p>
          <a:p>
            <a:r>
              <a:rPr lang="en-US" dirty="0" smtClean="0"/>
              <a:t>         declare  </a:t>
            </a:r>
            <a:r>
              <a:rPr lang="en-US" dirty="0" err="1" smtClean="0"/>
              <a:t>total_salary</a:t>
            </a:r>
            <a:r>
              <a:rPr lang="en-US" dirty="0" smtClean="0"/>
              <a:t>;</a:t>
            </a:r>
          </a:p>
          <a:p>
            <a:r>
              <a:rPr lang="en-US" dirty="0" smtClean="0"/>
              <a:t>  select  sum(salary)  into  </a:t>
            </a:r>
            <a:r>
              <a:rPr lang="en-US" dirty="0" err="1" smtClean="0"/>
              <a:t>total_salary</a:t>
            </a:r>
            <a:r>
              <a:rPr lang="en-US" dirty="0" smtClean="0"/>
              <a:t>  from  Employee;</a:t>
            </a:r>
          </a:p>
          <a:p>
            <a:r>
              <a:rPr lang="en-US" dirty="0" smtClean="0"/>
              <a:t>           return   </a:t>
            </a:r>
            <a:r>
              <a:rPr lang="en-US" dirty="0" err="1" smtClean="0"/>
              <a:t>total_salary</a:t>
            </a:r>
            <a:r>
              <a:rPr lang="en-US" dirty="0" smtClean="0"/>
              <a:t>;</a:t>
            </a:r>
          </a:p>
          <a:p>
            <a:r>
              <a:rPr lang="en-US" dirty="0" smtClean="0"/>
              <a:t>        end;</a:t>
            </a:r>
          </a:p>
          <a:p>
            <a:endParaRPr lang="en-US" dirty="0" smtClean="0"/>
          </a:p>
          <a:p>
            <a:r>
              <a:rPr lang="en-US" dirty="0" smtClean="0"/>
              <a:t>Execution:  select  Total(  );</a:t>
            </a:r>
          </a:p>
          <a:p>
            <a:r>
              <a:rPr lang="en-US" dirty="0" smtClean="0"/>
              <a:t> output:       </a:t>
            </a:r>
          </a:p>
          <a:p>
            <a:endParaRPr lang="en-US" dirty="0" smtClean="0"/>
          </a:p>
          <a:p>
            <a:r>
              <a:rPr lang="en-US" dirty="0" smtClean="0"/>
              <a:t>    </a:t>
            </a:r>
          </a:p>
          <a:p>
            <a:endParaRPr lang="en-US" dirty="0" smtClean="0"/>
          </a:p>
          <a:p>
            <a:r>
              <a:rPr lang="en-US" dirty="0" smtClean="0"/>
              <a:t>      </a:t>
            </a:r>
            <a:endParaRPr lang="en-US" dirty="0"/>
          </a:p>
        </p:txBody>
      </p:sp>
      <p:graphicFrame>
        <p:nvGraphicFramePr>
          <p:cNvPr id="8" name="Table 7"/>
          <p:cNvGraphicFramePr>
            <a:graphicFrameLocks noGrp="1"/>
          </p:cNvGraphicFramePr>
          <p:nvPr/>
        </p:nvGraphicFramePr>
        <p:xfrm>
          <a:off x="6019800" y="5867400"/>
          <a:ext cx="1828800" cy="741680"/>
        </p:xfrm>
        <a:graphic>
          <a:graphicData uri="http://schemas.openxmlformats.org/drawingml/2006/table">
            <a:tbl>
              <a:tblPr firstRow="1" bandRow="1">
                <a:tableStyleId>{5940675A-B579-460E-94D1-54222C63F5DA}</a:tableStyleId>
              </a:tblPr>
              <a:tblGrid>
                <a:gridCol w="1828800"/>
              </a:tblGrid>
              <a:tr h="370840">
                <a:tc>
                  <a:txBody>
                    <a:bodyPr/>
                    <a:lstStyle/>
                    <a:p>
                      <a:r>
                        <a:rPr lang="en-US" baseline="0" dirty="0" smtClean="0"/>
                        <a:t> </a:t>
                      </a:r>
                      <a:r>
                        <a:rPr lang="en-US" baseline="0" dirty="0" err="1" smtClean="0"/>
                        <a:t>total_salary</a:t>
                      </a:r>
                      <a:endParaRPr lang="en-US" dirty="0"/>
                    </a:p>
                  </a:txBody>
                  <a:tcPr/>
                </a:tc>
              </a:tr>
              <a:tr h="370840">
                <a:tc>
                  <a:txBody>
                    <a:bodyPr/>
                    <a:lstStyle/>
                    <a:p>
                      <a:r>
                        <a:rPr lang="en-US" dirty="0" smtClean="0"/>
                        <a:t>   9000</a:t>
                      </a:r>
                      <a:endParaRPr lang="en-US" dirty="0"/>
                    </a:p>
                  </a:txBody>
                  <a:tcPr/>
                </a:tc>
              </a:tr>
            </a:tbl>
          </a:graphicData>
        </a:graphic>
      </p:graphicFrame>
      <p:graphicFrame>
        <p:nvGraphicFramePr>
          <p:cNvPr id="9" name="Table 8"/>
          <p:cNvGraphicFramePr>
            <a:graphicFrameLocks noGrp="1"/>
          </p:cNvGraphicFramePr>
          <p:nvPr/>
        </p:nvGraphicFramePr>
        <p:xfrm>
          <a:off x="6096000" y="1981200"/>
          <a:ext cx="2286000" cy="741680"/>
        </p:xfrm>
        <a:graphic>
          <a:graphicData uri="http://schemas.openxmlformats.org/drawingml/2006/table">
            <a:tbl>
              <a:tblPr firstRow="1" bandRow="1">
                <a:tableStyleId>{5940675A-B579-460E-94D1-54222C63F5DA}</a:tableStyleId>
              </a:tblPr>
              <a:tblGrid>
                <a:gridCol w="2286000"/>
              </a:tblGrid>
              <a:tr h="370840">
                <a:tc>
                  <a:txBody>
                    <a:bodyPr/>
                    <a:lstStyle/>
                    <a:p>
                      <a:r>
                        <a:rPr lang="en-US" dirty="0" smtClean="0"/>
                        <a:t>Sample( )</a:t>
                      </a:r>
                      <a:endParaRPr lang="en-US" dirty="0"/>
                    </a:p>
                  </a:txBody>
                  <a:tcPr/>
                </a:tc>
              </a:tr>
              <a:tr h="370840">
                <a:tc>
                  <a:txBody>
                    <a:bodyPr/>
                    <a:lstStyle/>
                    <a:p>
                      <a:r>
                        <a:rPr lang="en-US" dirty="0" smtClean="0"/>
                        <a:t>Hello World</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80">
                                          <p:stCondLst>
                                            <p:cond delay="0"/>
                                          </p:stCondLst>
                                        </p:cTn>
                                        <p:tgtEl>
                                          <p:spTgt spid="3">
                                            <p:txEl>
                                              <p:pRg st="8" end="8"/>
                                            </p:txEl>
                                          </p:spTgt>
                                        </p:tgtEl>
                                      </p:cBhvr>
                                    </p:animEffect>
                                    <p:anim calcmode="lin" valueType="num">
                                      <p:cBhvr>
                                        <p:cTn id="4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8" end="8"/>
                                            </p:txEl>
                                          </p:spTgt>
                                        </p:tgtEl>
                                      </p:cBhvr>
                                      <p:to x="100000" y="60000"/>
                                    </p:animScale>
                                    <p:animScale>
                                      <p:cBhvr>
                                        <p:cTn id="48" dur="166" decel="50000">
                                          <p:stCondLst>
                                            <p:cond delay="676"/>
                                          </p:stCondLst>
                                        </p:cTn>
                                        <p:tgtEl>
                                          <p:spTgt spid="3">
                                            <p:txEl>
                                              <p:pRg st="8" end="8"/>
                                            </p:txEl>
                                          </p:spTgt>
                                        </p:tgtEl>
                                      </p:cBhvr>
                                      <p:to x="100000" y="100000"/>
                                    </p:animScale>
                                    <p:animScale>
                                      <p:cBhvr>
                                        <p:cTn id="49" dur="26">
                                          <p:stCondLst>
                                            <p:cond delay="1312"/>
                                          </p:stCondLst>
                                        </p:cTn>
                                        <p:tgtEl>
                                          <p:spTgt spid="3">
                                            <p:txEl>
                                              <p:pRg st="8" end="8"/>
                                            </p:txEl>
                                          </p:spTgt>
                                        </p:tgtEl>
                                      </p:cBhvr>
                                      <p:to x="100000" y="80000"/>
                                    </p:animScale>
                                    <p:animScale>
                                      <p:cBhvr>
                                        <p:cTn id="50" dur="166" decel="50000">
                                          <p:stCondLst>
                                            <p:cond delay="1338"/>
                                          </p:stCondLst>
                                        </p:cTn>
                                        <p:tgtEl>
                                          <p:spTgt spid="3">
                                            <p:txEl>
                                              <p:pRg st="8" end="8"/>
                                            </p:txEl>
                                          </p:spTgt>
                                        </p:tgtEl>
                                      </p:cBhvr>
                                      <p:to x="100000" y="100000"/>
                                    </p:animScale>
                                    <p:animScale>
                                      <p:cBhvr>
                                        <p:cTn id="51" dur="26">
                                          <p:stCondLst>
                                            <p:cond delay="1642"/>
                                          </p:stCondLst>
                                        </p:cTn>
                                        <p:tgtEl>
                                          <p:spTgt spid="3">
                                            <p:txEl>
                                              <p:pRg st="8" end="8"/>
                                            </p:txEl>
                                          </p:spTgt>
                                        </p:tgtEl>
                                      </p:cBhvr>
                                      <p:to x="100000" y="90000"/>
                                    </p:animScale>
                                    <p:animScale>
                                      <p:cBhvr>
                                        <p:cTn id="52" dur="166" decel="50000">
                                          <p:stCondLst>
                                            <p:cond delay="1668"/>
                                          </p:stCondLst>
                                        </p:cTn>
                                        <p:tgtEl>
                                          <p:spTgt spid="3">
                                            <p:txEl>
                                              <p:pRg st="8" end="8"/>
                                            </p:txEl>
                                          </p:spTgt>
                                        </p:tgtEl>
                                      </p:cBhvr>
                                      <p:to x="100000" y="100000"/>
                                    </p:animScale>
                                    <p:animScale>
                                      <p:cBhvr>
                                        <p:cTn id="53" dur="26">
                                          <p:stCondLst>
                                            <p:cond delay="1808"/>
                                          </p:stCondLst>
                                        </p:cTn>
                                        <p:tgtEl>
                                          <p:spTgt spid="3">
                                            <p:txEl>
                                              <p:pRg st="8" end="8"/>
                                            </p:txEl>
                                          </p:spTgt>
                                        </p:tgtEl>
                                      </p:cBhvr>
                                      <p:to x="100000" y="95000"/>
                                    </p:animScale>
                                    <p:animScale>
                                      <p:cBhvr>
                                        <p:cTn id="54" dur="166" decel="50000">
                                          <p:stCondLst>
                                            <p:cond delay="1834"/>
                                          </p:stCondLst>
                                        </p:cTn>
                                        <p:tgtEl>
                                          <p:spTgt spid="3">
                                            <p:txEl>
                                              <p:pRg st="8" end="8"/>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80">
                                          <p:stCondLst>
                                            <p:cond delay="0"/>
                                          </p:stCondLst>
                                        </p:cTn>
                                        <p:tgtEl>
                                          <p:spTgt spid="3">
                                            <p:txEl>
                                              <p:pRg st="9" end="9"/>
                                            </p:txEl>
                                          </p:spTgt>
                                        </p:tgtEl>
                                      </p:cBhvr>
                                    </p:animEffect>
                                    <p:anim calcmode="lin" valueType="num">
                                      <p:cBhvr>
                                        <p:cTn id="58"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9" end="9"/>
                                            </p:txEl>
                                          </p:spTgt>
                                        </p:tgtEl>
                                      </p:cBhvr>
                                      <p:to x="100000" y="60000"/>
                                    </p:animScale>
                                    <p:animScale>
                                      <p:cBhvr>
                                        <p:cTn id="64" dur="166" decel="50000">
                                          <p:stCondLst>
                                            <p:cond delay="676"/>
                                          </p:stCondLst>
                                        </p:cTn>
                                        <p:tgtEl>
                                          <p:spTgt spid="3">
                                            <p:txEl>
                                              <p:pRg st="9" end="9"/>
                                            </p:txEl>
                                          </p:spTgt>
                                        </p:tgtEl>
                                      </p:cBhvr>
                                      <p:to x="100000" y="100000"/>
                                    </p:animScale>
                                    <p:animScale>
                                      <p:cBhvr>
                                        <p:cTn id="65" dur="26">
                                          <p:stCondLst>
                                            <p:cond delay="1312"/>
                                          </p:stCondLst>
                                        </p:cTn>
                                        <p:tgtEl>
                                          <p:spTgt spid="3">
                                            <p:txEl>
                                              <p:pRg st="9" end="9"/>
                                            </p:txEl>
                                          </p:spTgt>
                                        </p:tgtEl>
                                      </p:cBhvr>
                                      <p:to x="100000" y="80000"/>
                                    </p:animScale>
                                    <p:animScale>
                                      <p:cBhvr>
                                        <p:cTn id="66" dur="166" decel="50000">
                                          <p:stCondLst>
                                            <p:cond delay="1338"/>
                                          </p:stCondLst>
                                        </p:cTn>
                                        <p:tgtEl>
                                          <p:spTgt spid="3">
                                            <p:txEl>
                                              <p:pRg st="9" end="9"/>
                                            </p:txEl>
                                          </p:spTgt>
                                        </p:tgtEl>
                                      </p:cBhvr>
                                      <p:to x="100000" y="100000"/>
                                    </p:animScale>
                                    <p:animScale>
                                      <p:cBhvr>
                                        <p:cTn id="67" dur="26">
                                          <p:stCondLst>
                                            <p:cond delay="1642"/>
                                          </p:stCondLst>
                                        </p:cTn>
                                        <p:tgtEl>
                                          <p:spTgt spid="3">
                                            <p:txEl>
                                              <p:pRg st="9" end="9"/>
                                            </p:txEl>
                                          </p:spTgt>
                                        </p:tgtEl>
                                      </p:cBhvr>
                                      <p:to x="100000" y="90000"/>
                                    </p:animScale>
                                    <p:animScale>
                                      <p:cBhvr>
                                        <p:cTn id="68" dur="166" decel="50000">
                                          <p:stCondLst>
                                            <p:cond delay="1668"/>
                                          </p:stCondLst>
                                        </p:cTn>
                                        <p:tgtEl>
                                          <p:spTgt spid="3">
                                            <p:txEl>
                                              <p:pRg st="9" end="9"/>
                                            </p:txEl>
                                          </p:spTgt>
                                        </p:tgtEl>
                                      </p:cBhvr>
                                      <p:to x="100000" y="100000"/>
                                    </p:animScale>
                                    <p:animScale>
                                      <p:cBhvr>
                                        <p:cTn id="69" dur="26">
                                          <p:stCondLst>
                                            <p:cond delay="1808"/>
                                          </p:stCondLst>
                                        </p:cTn>
                                        <p:tgtEl>
                                          <p:spTgt spid="3">
                                            <p:txEl>
                                              <p:pRg st="9" end="9"/>
                                            </p:txEl>
                                          </p:spTgt>
                                        </p:tgtEl>
                                      </p:cBhvr>
                                      <p:to x="100000" y="95000"/>
                                    </p:animScale>
                                    <p:animScale>
                                      <p:cBhvr>
                                        <p:cTn id="70" dur="166" decel="50000">
                                          <p:stCondLst>
                                            <p:cond delay="1834"/>
                                          </p:stCondLst>
                                        </p:cTn>
                                        <p:tgtEl>
                                          <p:spTgt spid="3">
                                            <p:txEl>
                                              <p:pRg st="9" end="9"/>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checkerboard(across)">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7">
                                            <p:txEl>
                                              <p:pRg st="0" end="0"/>
                                            </p:txEl>
                                          </p:spTgt>
                                        </p:tgtEl>
                                        <p:attrNameLst>
                                          <p:attrName>style.visibility</p:attrName>
                                        </p:attrNameLst>
                                      </p:cBhvr>
                                      <p:to>
                                        <p:strVal val="visible"/>
                                      </p:to>
                                    </p:set>
                                    <p:animEffect transition="in" filter="box(in)">
                                      <p:cBhvr>
                                        <p:cTn id="80" dur="500"/>
                                        <p:tgtEl>
                                          <p:spTgt spid="7">
                                            <p:txEl>
                                              <p:pRg st="0" end="0"/>
                                            </p:txEl>
                                          </p:spTgt>
                                        </p:tgtEl>
                                      </p:cBhvr>
                                    </p:animEffect>
                                  </p:childTnLst>
                                </p:cTn>
                              </p:par>
                              <p:par>
                                <p:cTn id="81" presetID="4" presetClass="entr" presetSubtype="16" fill="hold" nodeType="withEffect">
                                  <p:stCondLst>
                                    <p:cond delay="0"/>
                                  </p:stCondLst>
                                  <p:childTnLst>
                                    <p:set>
                                      <p:cBhvr>
                                        <p:cTn id="82" dur="1" fill="hold">
                                          <p:stCondLst>
                                            <p:cond delay="0"/>
                                          </p:stCondLst>
                                        </p:cTn>
                                        <p:tgtEl>
                                          <p:spTgt spid="7">
                                            <p:txEl>
                                              <p:pRg st="1" end="1"/>
                                            </p:txEl>
                                          </p:spTgt>
                                        </p:tgtEl>
                                        <p:attrNameLst>
                                          <p:attrName>style.visibility</p:attrName>
                                        </p:attrNameLst>
                                      </p:cBhvr>
                                      <p:to>
                                        <p:strVal val="visible"/>
                                      </p:to>
                                    </p:set>
                                    <p:animEffect transition="in" filter="box(in)">
                                      <p:cBhvr>
                                        <p:cTn id="83" dur="500"/>
                                        <p:tgtEl>
                                          <p:spTgt spid="7">
                                            <p:txEl>
                                              <p:pRg st="1" end="1"/>
                                            </p:txEl>
                                          </p:spTgt>
                                        </p:tgtEl>
                                      </p:cBhvr>
                                    </p:animEffect>
                                  </p:childTnLst>
                                </p:cTn>
                              </p:par>
                              <p:par>
                                <p:cTn id="84" presetID="4" presetClass="entr" presetSubtype="16" fill="hold" nodeType="withEffect">
                                  <p:stCondLst>
                                    <p:cond delay="0"/>
                                  </p:stCondLst>
                                  <p:childTnLst>
                                    <p:set>
                                      <p:cBhvr>
                                        <p:cTn id="85" dur="1" fill="hold">
                                          <p:stCondLst>
                                            <p:cond delay="0"/>
                                          </p:stCondLst>
                                        </p:cTn>
                                        <p:tgtEl>
                                          <p:spTgt spid="7">
                                            <p:txEl>
                                              <p:pRg st="2" end="2"/>
                                            </p:txEl>
                                          </p:spTgt>
                                        </p:tgtEl>
                                        <p:attrNameLst>
                                          <p:attrName>style.visibility</p:attrName>
                                        </p:attrNameLst>
                                      </p:cBhvr>
                                      <p:to>
                                        <p:strVal val="visible"/>
                                      </p:to>
                                    </p:set>
                                    <p:animEffect transition="in" filter="box(in)">
                                      <p:cBhvr>
                                        <p:cTn id="86" dur="500"/>
                                        <p:tgtEl>
                                          <p:spTgt spid="7">
                                            <p:txEl>
                                              <p:pRg st="2" end="2"/>
                                            </p:txEl>
                                          </p:spTgt>
                                        </p:tgtEl>
                                      </p:cBhvr>
                                    </p:animEffect>
                                  </p:childTnLst>
                                </p:cTn>
                              </p:par>
                              <p:par>
                                <p:cTn id="87" presetID="4" presetClass="entr" presetSubtype="16" fill="hold" nodeType="withEffect">
                                  <p:stCondLst>
                                    <p:cond delay="0"/>
                                  </p:stCondLst>
                                  <p:childTnLst>
                                    <p:set>
                                      <p:cBhvr>
                                        <p:cTn id="88" dur="1" fill="hold">
                                          <p:stCondLst>
                                            <p:cond delay="0"/>
                                          </p:stCondLst>
                                        </p:cTn>
                                        <p:tgtEl>
                                          <p:spTgt spid="7">
                                            <p:txEl>
                                              <p:pRg st="3" end="3"/>
                                            </p:txEl>
                                          </p:spTgt>
                                        </p:tgtEl>
                                        <p:attrNameLst>
                                          <p:attrName>style.visibility</p:attrName>
                                        </p:attrNameLst>
                                      </p:cBhvr>
                                      <p:to>
                                        <p:strVal val="visible"/>
                                      </p:to>
                                    </p:set>
                                    <p:animEffect transition="in" filter="box(in)">
                                      <p:cBhvr>
                                        <p:cTn id="89" dur="500"/>
                                        <p:tgtEl>
                                          <p:spTgt spid="7">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7">
                                            <p:txEl>
                                              <p:pRg st="5" end="5"/>
                                            </p:txEl>
                                          </p:spTgt>
                                        </p:tgtEl>
                                        <p:attrNameLst>
                                          <p:attrName>style.visibility</p:attrName>
                                        </p:attrNameLst>
                                      </p:cBhvr>
                                      <p:to>
                                        <p:strVal val="visible"/>
                                      </p:to>
                                    </p:set>
                                    <p:animEffect transition="in" filter="box(in)">
                                      <p:cBhvr>
                                        <p:cTn id="94" dur="500"/>
                                        <p:tgtEl>
                                          <p:spTgt spid="7">
                                            <p:txEl>
                                              <p:pRg st="5" end="5"/>
                                            </p:txEl>
                                          </p:spTgt>
                                        </p:tgtEl>
                                      </p:cBhvr>
                                    </p:animEffect>
                                  </p:childTnLst>
                                </p:cTn>
                              </p:par>
                              <p:par>
                                <p:cTn id="95" presetID="4" presetClass="entr" presetSubtype="16" fill="hold" nodeType="withEffect">
                                  <p:stCondLst>
                                    <p:cond delay="0"/>
                                  </p:stCondLst>
                                  <p:childTnLst>
                                    <p:set>
                                      <p:cBhvr>
                                        <p:cTn id="96" dur="1" fill="hold">
                                          <p:stCondLst>
                                            <p:cond delay="0"/>
                                          </p:stCondLst>
                                        </p:cTn>
                                        <p:tgtEl>
                                          <p:spTgt spid="7">
                                            <p:txEl>
                                              <p:pRg st="6" end="6"/>
                                            </p:txEl>
                                          </p:spTgt>
                                        </p:tgtEl>
                                        <p:attrNameLst>
                                          <p:attrName>style.visibility</p:attrName>
                                        </p:attrNameLst>
                                      </p:cBhvr>
                                      <p:to>
                                        <p:strVal val="visible"/>
                                      </p:to>
                                    </p:set>
                                    <p:animEffect transition="in" filter="box(in)">
                                      <p:cBhvr>
                                        <p:cTn id="97" dur="500"/>
                                        <p:tgtEl>
                                          <p:spTgt spid="7">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checkerboard(across)">
                                      <p:cBhvr>
                                        <p:cTn id="102" dur="500"/>
                                        <p:tgtEl>
                                          <p:spTgt spid="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7">
                                            <p:txEl>
                                              <p:pRg st="9" end="9"/>
                                            </p:txEl>
                                          </p:spTgt>
                                        </p:tgtEl>
                                        <p:attrNameLst>
                                          <p:attrName>style.visibility</p:attrName>
                                        </p:attrNameLst>
                                      </p:cBhvr>
                                      <p:to>
                                        <p:strVal val="visible"/>
                                      </p:to>
                                    </p:set>
                                    <p:animEffect transition="in" filter="box(in)">
                                      <p:cBhvr>
                                        <p:cTn id="107" dur="500"/>
                                        <p:tgtEl>
                                          <p:spTgt spid="7">
                                            <p:txEl>
                                              <p:pRg st="9" end="9"/>
                                            </p:txEl>
                                          </p:spTgt>
                                        </p:tgtEl>
                                      </p:cBhvr>
                                    </p:animEffect>
                                  </p:childTnLst>
                                </p:cTn>
                              </p:par>
                              <p:par>
                                <p:cTn id="108" presetID="4" presetClass="entr" presetSubtype="16" fill="hold" nodeType="withEffect">
                                  <p:stCondLst>
                                    <p:cond delay="0"/>
                                  </p:stCondLst>
                                  <p:childTnLst>
                                    <p:set>
                                      <p:cBhvr>
                                        <p:cTn id="109" dur="1" fill="hold">
                                          <p:stCondLst>
                                            <p:cond delay="0"/>
                                          </p:stCondLst>
                                        </p:cTn>
                                        <p:tgtEl>
                                          <p:spTgt spid="7">
                                            <p:txEl>
                                              <p:pRg st="10" end="10"/>
                                            </p:txEl>
                                          </p:spTgt>
                                        </p:tgtEl>
                                        <p:attrNameLst>
                                          <p:attrName>style.visibility</p:attrName>
                                        </p:attrNameLst>
                                      </p:cBhvr>
                                      <p:to>
                                        <p:strVal val="visible"/>
                                      </p:to>
                                    </p:set>
                                    <p:animEffect transition="in" filter="box(in)">
                                      <p:cBhvr>
                                        <p:cTn id="110" dur="500"/>
                                        <p:tgtEl>
                                          <p:spTgt spid="7">
                                            <p:txEl>
                                              <p:pRg st="10" end="10"/>
                                            </p:txEl>
                                          </p:spTgt>
                                        </p:tgtEl>
                                      </p:cBhvr>
                                    </p:animEffect>
                                  </p:childTnLst>
                                </p:cTn>
                              </p:par>
                              <p:par>
                                <p:cTn id="111" presetID="4" presetClass="entr" presetSubtype="16" fill="hold" nodeType="withEffect">
                                  <p:stCondLst>
                                    <p:cond delay="0"/>
                                  </p:stCondLst>
                                  <p:childTnLst>
                                    <p:set>
                                      <p:cBhvr>
                                        <p:cTn id="112" dur="1" fill="hold">
                                          <p:stCondLst>
                                            <p:cond delay="0"/>
                                          </p:stCondLst>
                                        </p:cTn>
                                        <p:tgtEl>
                                          <p:spTgt spid="7">
                                            <p:txEl>
                                              <p:pRg st="11" end="11"/>
                                            </p:txEl>
                                          </p:spTgt>
                                        </p:tgtEl>
                                        <p:attrNameLst>
                                          <p:attrName>style.visibility</p:attrName>
                                        </p:attrNameLst>
                                      </p:cBhvr>
                                      <p:to>
                                        <p:strVal val="visible"/>
                                      </p:to>
                                    </p:set>
                                    <p:animEffect transition="in" filter="box(in)">
                                      <p:cBhvr>
                                        <p:cTn id="113" dur="500"/>
                                        <p:tgtEl>
                                          <p:spTgt spid="7">
                                            <p:txEl>
                                              <p:pRg st="11" end="11"/>
                                            </p:txEl>
                                          </p:spTgt>
                                        </p:tgtEl>
                                      </p:cBhvr>
                                    </p:animEffect>
                                  </p:childTnLst>
                                </p:cTn>
                              </p:par>
                              <p:par>
                                <p:cTn id="114" presetID="4" presetClass="entr" presetSubtype="16" fill="hold" nodeType="withEffect">
                                  <p:stCondLst>
                                    <p:cond delay="0"/>
                                  </p:stCondLst>
                                  <p:childTnLst>
                                    <p:set>
                                      <p:cBhvr>
                                        <p:cTn id="115" dur="1" fill="hold">
                                          <p:stCondLst>
                                            <p:cond delay="0"/>
                                          </p:stCondLst>
                                        </p:cTn>
                                        <p:tgtEl>
                                          <p:spTgt spid="7">
                                            <p:txEl>
                                              <p:pRg st="12" end="12"/>
                                            </p:txEl>
                                          </p:spTgt>
                                        </p:tgtEl>
                                        <p:attrNameLst>
                                          <p:attrName>style.visibility</p:attrName>
                                        </p:attrNameLst>
                                      </p:cBhvr>
                                      <p:to>
                                        <p:strVal val="visible"/>
                                      </p:to>
                                    </p:set>
                                    <p:animEffect transition="in" filter="box(in)">
                                      <p:cBhvr>
                                        <p:cTn id="116" dur="500"/>
                                        <p:tgtEl>
                                          <p:spTgt spid="7">
                                            <p:txEl>
                                              <p:pRg st="12" end="12"/>
                                            </p:txEl>
                                          </p:spTgt>
                                        </p:tgtEl>
                                      </p:cBhvr>
                                    </p:animEffect>
                                  </p:childTnLst>
                                </p:cTn>
                              </p:par>
                              <p:par>
                                <p:cTn id="117" presetID="4" presetClass="entr" presetSubtype="16" fill="hold" nodeType="withEffect">
                                  <p:stCondLst>
                                    <p:cond delay="0"/>
                                  </p:stCondLst>
                                  <p:childTnLst>
                                    <p:set>
                                      <p:cBhvr>
                                        <p:cTn id="118" dur="1" fill="hold">
                                          <p:stCondLst>
                                            <p:cond delay="0"/>
                                          </p:stCondLst>
                                        </p:cTn>
                                        <p:tgtEl>
                                          <p:spTgt spid="7">
                                            <p:txEl>
                                              <p:pRg st="13" end="13"/>
                                            </p:txEl>
                                          </p:spTgt>
                                        </p:tgtEl>
                                        <p:attrNameLst>
                                          <p:attrName>style.visibility</p:attrName>
                                        </p:attrNameLst>
                                      </p:cBhvr>
                                      <p:to>
                                        <p:strVal val="visible"/>
                                      </p:to>
                                    </p:set>
                                    <p:animEffect transition="in" filter="box(in)">
                                      <p:cBhvr>
                                        <p:cTn id="119" dur="500"/>
                                        <p:tgtEl>
                                          <p:spTgt spid="7">
                                            <p:txEl>
                                              <p:pRg st="13" end="13"/>
                                            </p:txEl>
                                          </p:spTgt>
                                        </p:tgtEl>
                                      </p:cBhvr>
                                    </p:animEffect>
                                  </p:childTnLst>
                                </p:cTn>
                              </p:par>
                              <p:par>
                                <p:cTn id="120" presetID="4" presetClass="entr" presetSubtype="16" fill="hold" nodeType="withEffect">
                                  <p:stCondLst>
                                    <p:cond delay="0"/>
                                  </p:stCondLst>
                                  <p:childTnLst>
                                    <p:set>
                                      <p:cBhvr>
                                        <p:cTn id="121" dur="1" fill="hold">
                                          <p:stCondLst>
                                            <p:cond delay="0"/>
                                          </p:stCondLst>
                                        </p:cTn>
                                        <p:tgtEl>
                                          <p:spTgt spid="7">
                                            <p:txEl>
                                              <p:pRg st="14" end="14"/>
                                            </p:txEl>
                                          </p:spTgt>
                                        </p:tgtEl>
                                        <p:attrNameLst>
                                          <p:attrName>style.visibility</p:attrName>
                                        </p:attrNameLst>
                                      </p:cBhvr>
                                      <p:to>
                                        <p:strVal val="visible"/>
                                      </p:to>
                                    </p:set>
                                    <p:animEffect transition="in" filter="box(in)">
                                      <p:cBhvr>
                                        <p:cTn id="122" dur="500"/>
                                        <p:tgtEl>
                                          <p:spTgt spid="7">
                                            <p:txEl>
                                              <p:pRg st="14" end="14"/>
                                            </p:txEl>
                                          </p:spTgt>
                                        </p:tgtEl>
                                      </p:cBhvr>
                                    </p:animEffect>
                                  </p:childTnLst>
                                </p:cTn>
                              </p:par>
                              <p:par>
                                <p:cTn id="123" presetID="4" presetClass="entr" presetSubtype="16" fill="hold" nodeType="withEffect">
                                  <p:stCondLst>
                                    <p:cond delay="0"/>
                                  </p:stCondLst>
                                  <p:childTnLst>
                                    <p:set>
                                      <p:cBhvr>
                                        <p:cTn id="124" dur="1" fill="hold">
                                          <p:stCondLst>
                                            <p:cond delay="0"/>
                                          </p:stCondLst>
                                        </p:cTn>
                                        <p:tgtEl>
                                          <p:spTgt spid="7">
                                            <p:txEl>
                                              <p:pRg st="15" end="15"/>
                                            </p:txEl>
                                          </p:spTgt>
                                        </p:tgtEl>
                                        <p:attrNameLst>
                                          <p:attrName>style.visibility</p:attrName>
                                        </p:attrNameLst>
                                      </p:cBhvr>
                                      <p:to>
                                        <p:strVal val="visible"/>
                                      </p:to>
                                    </p:set>
                                    <p:animEffect transition="in" filter="box(in)">
                                      <p:cBhvr>
                                        <p:cTn id="125" dur="500"/>
                                        <p:tgtEl>
                                          <p:spTgt spid="7">
                                            <p:txEl>
                                              <p:pRg st="15" end="15"/>
                                            </p:txEl>
                                          </p:spTgt>
                                        </p:tgtEl>
                                      </p:cBhvr>
                                    </p:animEffect>
                                  </p:childTnLst>
                                </p:cTn>
                              </p:par>
                              <p:par>
                                <p:cTn id="126" presetID="4" presetClass="entr" presetSubtype="16" fill="hold" nodeType="withEffect">
                                  <p:stCondLst>
                                    <p:cond delay="0"/>
                                  </p:stCondLst>
                                  <p:childTnLst>
                                    <p:set>
                                      <p:cBhvr>
                                        <p:cTn id="127" dur="1" fill="hold">
                                          <p:stCondLst>
                                            <p:cond delay="0"/>
                                          </p:stCondLst>
                                        </p:cTn>
                                        <p:tgtEl>
                                          <p:spTgt spid="7">
                                            <p:txEl>
                                              <p:pRg st="16" end="16"/>
                                            </p:txEl>
                                          </p:spTgt>
                                        </p:tgtEl>
                                        <p:attrNameLst>
                                          <p:attrName>style.visibility</p:attrName>
                                        </p:attrNameLst>
                                      </p:cBhvr>
                                      <p:to>
                                        <p:strVal val="visible"/>
                                      </p:to>
                                    </p:set>
                                    <p:animEffect transition="in" filter="box(in)">
                                      <p:cBhvr>
                                        <p:cTn id="128" dur="500"/>
                                        <p:tgtEl>
                                          <p:spTgt spid="7">
                                            <p:txEl>
                                              <p:pRg st="16" end="16"/>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7">
                                            <p:txEl>
                                              <p:pRg st="18" end="18"/>
                                            </p:txEl>
                                          </p:spTgt>
                                        </p:tgtEl>
                                        <p:attrNameLst>
                                          <p:attrName>style.visibility</p:attrName>
                                        </p:attrNameLst>
                                      </p:cBhvr>
                                      <p:to>
                                        <p:strVal val="visible"/>
                                      </p:to>
                                    </p:set>
                                    <p:animEffect transition="in" filter="box(in)">
                                      <p:cBhvr>
                                        <p:cTn id="133" dur="500"/>
                                        <p:tgtEl>
                                          <p:spTgt spid="7">
                                            <p:txEl>
                                              <p:pRg st="18" end="18"/>
                                            </p:txEl>
                                          </p:spTgt>
                                        </p:tgtEl>
                                      </p:cBhvr>
                                    </p:animEffect>
                                  </p:childTnLst>
                                </p:cTn>
                              </p:par>
                              <p:par>
                                <p:cTn id="134" presetID="4" presetClass="entr" presetSubtype="16" fill="hold" nodeType="withEffect">
                                  <p:stCondLst>
                                    <p:cond delay="0"/>
                                  </p:stCondLst>
                                  <p:childTnLst>
                                    <p:set>
                                      <p:cBhvr>
                                        <p:cTn id="135" dur="1" fill="hold">
                                          <p:stCondLst>
                                            <p:cond delay="0"/>
                                          </p:stCondLst>
                                        </p:cTn>
                                        <p:tgtEl>
                                          <p:spTgt spid="7">
                                            <p:txEl>
                                              <p:pRg st="19" end="19"/>
                                            </p:txEl>
                                          </p:spTgt>
                                        </p:tgtEl>
                                        <p:attrNameLst>
                                          <p:attrName>style.visibility</p:attrName>
                                        </p:attrNameLst>
                                      </p:cBhvr>
                                      <p:to>
                                        <p:strVal val="visible"/>
                                      </p:to>
                                    </p:set>
                                    <p:animEffect transition="in" filter="box(in)">
                                      <p:cBhvr>
                                        <p:cTn id="136" dur="500"/>
                                        <p:tgtEl>
                                          <p:spTgt spid="7">
                                            <p:txEl>
                                              <p:pRg st="19" end="19"/>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8" presetClass="entr" presetSubtype="16" fill="hold" nodeType="click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diamond(in)">
                                      <p:cBhvr>
                                        <p:cTn id="14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8961120" cy="639762"/>
          </a:xfrm>
        </p:spPr>
        <p:txBody>
          <a:bodyPr/>
          <a:lstStyle/>
          <a:p>
            <a:r>
              <a:rPr lang="en-US" dirty="0" smtClean="0"/>
              <a:t>Triggers</a:t>
            </a:r>
            <a:endParaRPr lang="en-US" dirty="0"/>
          </a:p>
        </p:txBody>
      </p:sp>
      <p:sp>
        <p:nvSpPr>
          <p:cNvPr id="3" name="Content Placeholder 2"/>
          <p:cNvSpPr>
            <a:spLocks noGrp="1"/>
          </p:cNvSpPr>
          <p:nvPr>
            <p:ph sz="quarter" idx="1"/>
          </p:nvPr>
        </p:nvSpPr>
        <p:spPr>
          <a:xfrm>
            <a:off x="548640" y="1066800"/>
            <a:ext cx="9281160" cy="5407152"/>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A trigger is a procedure that is automatically invoked by the DBMS in response to specified changes to the database.</a:t>
            </a:r>
          </a:p>
          <a:p>
            <a:pPr algn="just">
              <a:buFont typeface="Wingdings" pitchFamily="2" charset="2"/>
              <a:buChar char="Ø"/>
            </a:pPr>
            <a:r>
              <a:rPr lang="en-US" sz="2000" dirty="0" smtClean="0">
                <a:latin typeface="Times New Roman" pitchFamily="18" charset="0"/>
                <a:cs typeface="Times New Roman" pitchFamily="18" charset="0"/>
              </a:rPr>
              <a:t>A database that has a set of associated triggers is called an active database.</a:t>
            </a:r>
          </a:p>
          <a:p>
            <a:pPr algn="just">
              <a:buNone/>
            </a:pPr>
            <a:r>
              <a:rPr lang="en-US" sz="2000" dirty="0" smtClean="0">
                <a:latin typeface="Times New Roman" pitchFamily="18" charset="0"/>
                <a:cs typeface="Times New Roman" pitchFamily="18" charset="0"/>
              </a:rPr>
              <a:t>A trigger description consists of 3 parts:</a:t>
            </a:r>
          </a:p>
          <a:p>
            <a:pPr algn="just">
              <a:buNone/>
            </a:pPr>
            <a:r>
              <a:rPr lang="en-US" sz="2000" b="1" dirty="0" smtClean="0">
                <a:latin typeface="Times New Roman" pitchFamily="18" charset="0"/>
                <a:cs typeface="Times New Roman" pitchFamily="18" charset="0"/>
              </a:rPr>
              <a:t>1)Event</a:t>
            </a:r>
            <a:r>
              <a:rPr lang="en-US" sz="2000" dirty="0" smtClean="0">
                <a:latin typeface="Times New Roman" pitchFamily="18" charset="0"/>
                <a:cs typeface="Times New Roman" pitchFamily="18" charset="0"/>
              </a:rPr>
              <a:t>- a change to the database that activates the trigger.</a:t>
            </a:r>
          </a:p>
          <a:p>
            <a:pPr algn="just">
              <a:buNone/>
            </a:pPr>
            <a:r>
              <a:rPr lang="en-US" sz="2000" b="1" dirty="0" smtClean="0">
                <a:latin typeface="Times New Roman" pitchFamily="18" charset="0"/>
                <a:cs typeface="Times New Roman" pitchFamily="18" charset="0"/>
              </a:rPr>
              <a:t>2)Condition</a:t>
            </a:r>
            <a:r>
              <a:rPr lang="en-US" sz="2000" dirty="0" smtClean="0">
                <a:latin typeface="Times New Roman" pitchFamily="18" charset="0"/>
                <a:cs typeface="Times New Roman" pitchFamily="18" charset="0"/>
              </a:rPr>
              <a:t>- a query that is run when the trigger is activated.</a:t>
            </a:r>
          </a:p>
          <a:p>
            <a:pPr algn="just">
              <a:buNone/>
            </a:pPr>
            <a:r>
              <a:rPr lang="en-US" sz="2000" b="1" dirty="0" smtClean="0">
                <a:latin typeface="Times New Roman" pitchFamily="18" charset="0"/>
                <a:cs typeface="Times New Roman" pitchFamily="18" charset="0"/>
              </a:rPr>
              <a:t>3)Action</a:t>
            </a:r>
            <a:r>
              <a:rPr lang="en-US" sz="2000" dirty="0" smtClean="0">
                <a:latin typeface="Times New Roman" pitchFamily="18" charset="0"/>
                <a:cs typeface="Times New Roman" pitchFamily="18" charset="0"/>
              </a:rPr>
              <a:t>- a procedure that is executed when the trigger is activated and its condition  is true.</a:t>
            </a:r>
          </a:p>
          <a:p>
            <a:pPr algn="just">
              <a:buFont typeface="Wingdings" pitchFamily="2" charset="2"/>
              <a:buChar char="Ø"/>
            </a:pPr>
            <a:r>
              <a:rPr lang="en-US" sz="2000" dirty="0" smtClean="0">
                <a:latin typeface="Times New Roman" pitchFamily="18" charset="0"/>
                <a:cs typeface="Times New Roman" pitchFamily="18" charset="0"/>
              </a:rPr>
              <a:t>An event (</a:t>
            </a:r>
            <a:r>
              <a:rPr lang="en-US" sz="2000" dirty="0" err="1" smtClean="0">
                <a:latin typeface="Times New Roman" pitchFamily="18" charset="0"/>
                <a:cs typeface="Times New Roman" pitchFamily="18" charset="0"/>
              </a:rPr>
              <a:t>insert,update,delete</a:t>
            </a:r>
            <a:r>
              <a:rPr lang="en-US" sz="2000" dirty="0" smtClean="0">
                <a:latin typeface="Times New Roman" pitchFamily="18" charset="0"/>
                <a:cs typeface="Times New Roman" pitchFamily="18" charset="0"/>
              </a:rPr>
              <a:t>) could activate a trigger, regardless of which user or application invoked the activating statement.</a:t>
            </a:r>
          </a:p>
          <a:p>
            <a:pPr algn="just">
              <a:buFont typeface="Wingdings" pitchFamily="2" charset="2"/>
              <a:buChar char="Ø"/>
            </a:pPr>
            <a:r>
              <a:rPr lang="en-US" sz="2000" dirty="0" smtClean="0">
                <a:latin typeface="Times New Roman" pitchFamily="18" charset="0"/>
                <a:cs typeface="Times New Roman" pitchFamily="18" charset="0"/>
              </a:rPr>
              <a:t>A condition in a trigger can be a true or false statement or a query. A query is interpreted as true if the answer set is nonempty and false if the query has no answers.</a:t>
            </a:r>
          </a:p>
          <a:p>
            <a:pPr algn="just">
              <a:buFont typeface="Wingdings" pitchFamily="2" charset="2"/>
              <a:buChar char="Ø"/>
            </a:pPr>
            <a:r>
              <a:rPr lang="en-US" sz="2000" dirty="0" smtClean="0">
                <a:latin typeface="Times New Roman" pitchFamily="18" charset="0"/>
                <a:cs typeface="Times New Roman" pitchFamily="18" charset="0"/>
              </a:rPr>
              <a:t>A trigger action examines the answers of the query in the condition part of the trigger, then activates the trigger , executes the new queries and make changes to the database.</a:t>
            </a:r>
          </a:p>
          <a:p>
            <a:pPr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8640" y="274638"/>
            <a:ext cx="8961120" cy="411162"/>
          </a:xfrm>
        </p:spPr>
        <p:txBody>
          <a:bodyPr>
            <a:normAutofit/>
          </a:bodyPr>
          <a:lstStyle/>
          <a:p>
            <a:r>
              <a:rPr lang="en-US" sz="2000" dirty="0" smtClean="0"/>
              <a:t>Syntax:</a:t>
            </a:r>
            <a:endParaRPr lang="en-US" sz="2000" dirty="0"/>
          </a:p>
        </p:txBody>
      </p:sp>
      <p:sp>
        <p:nvSpPr>
          <p:cNvPr id="3" name="Content Placeholder 2"/>
          <p:cNvSpPr>
            <a:spLocks noGrp="1"/>
          </p:cNvSpPr>
          <p:nvPr>
            <p:ph sz="quarter" idx="1"/>
          </p:nvPr>
        </p:nvSpPr>
        <p:spPr>
          <a:xfrm>
            <a:off x="609600" y="685800"/>
            <a:ext cx="8961120" cy="2895600"/>
          </a:xfrm>
          <a:ln>
            <a:solidFill>
              <a:srgbClr val="C00000"/>
            </a:solidFill>
          </a:ln>
        </p:spPr>
        <p:txBody>
          <a:bodyPr>
            <a:normAutofit/>
          </a:bodyPr>
          <a:lstStyle/>
          <a:p>
            <a:pPr>
              <a:buNone/>
            </a:pPr>
            <a:r>
              <a:rPr lang="en-US" sz="2000" b="1" dirty="0" smtClean="0">
                <a:latin typeface="Times New Roman" pitchFamily="18" charset="0"/>
                <a:cs typeface="Times New Roman" pitchFamily="18" charset="0"/>
              </a:rPr>
              <a:t>create  trigger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trigger_name</a:t>
            </a:r>
            <a:r>
              <a:rPr lang="en-US" sz="2000" dirty="0" smtClean="0">
                <a:latin typeface="Times New Roman" pitchFamily="18" charset="0"/>
                <a:cs typeface="Times New Roman" pitchFamily="18" charset="0"/>
              </a:rPr>
              <a:t>   before/after      insert/update/delete   </a:t>
            </a:r>
            <a:r>
              <a:rPr lang="en-US" sz="2000" b="1" dirty="0" smtClean="0">
                <a:latin typeface="Times New Roman" pitchFamily="18" charset="0"/>
                <a:cs typeface="Times New Roman" pitchFamily="18" charset="0"/>
              </a:rPr>
              <a:t>on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table_name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row/for each statement</a:t>
            </a:r>
          </a:p>
          <a:p>
            <a:pPr>
              <a:buNone/>
            </a:pP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 trigger level</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//local declaration</a:t>
            </a:r>
          </a:p>
          <a:p>
            <a:pPr>
              <a:buNone/>
            </a:pPr>
            <a:r>
              <a:rPr lang="en-US" sz="2000" dirty="0" smtClean="0">
                <a:latin typeface="Times New Roman" pitchFamily="18" charset="0"/>
                <a:cs typeface="Times New Roman" pitchFamily="18" charset="0"/>
              </a:rPr>
              <a:t>                            //statements                    </a:t>
            </a:r>
            <a:r>
              <a:rPr lang="en-US" sz="2000" dirty="0" smtClean="0">
                <a:solidFill>
                  <a:srgbClr val="FF0000"/>
                </a:solidFill>
                <a:latin typeface="Times New Roman" pitchFamily="18" charset="0"/>
                <a:cs typeface="Times New Roman" pitchFamily="18" charset="0"/>
              </a:rPr>
              <a:t>trigger body</a:t>
            </a:r>
          </a:p>
          <a:p>
            <a:pPr>
              <a:buNone/>
            </a:pPr>
            <a:r>
              <a:rPr lang="en-US" sz="2000" dirty="0" smtClean="0">
                <a:latin typeface="Times New Roman" pitchFamily="18" charset="0"/>
                <a:cs typeface="Times New Roman" pitchFamily="18" charset="0"/>
              </a:rPr>
              <a:t>                      end;                              </a:t>
            </a:r>
          </a:p>
          <a:p>
            <a:pPr>
              <a:buNone/>
            </a:pPr>
            <a:endParaRPr lang="en-US" sz="2000" dirty="0">
              <a:latin typeface="Times New Roman" pitchFamily="18" charset="0"/>
              <a:cs typeface="Times New Roman" pitchFamily="18" charset="0"/>
            </a:endParaRPr>
          </a:p>
        </p:txBody>
      </p:sp>
      <p:cxnSp>
        <p:nvCxnSpPr>
          <p:cNvPr id="6" name="Straight Arrow Connector 5"/>
          <p:cNvCxnSpPr/>
          <p:nvPr/>
        </p:nvCxnSpPr>
        <p:spPr>
          <a:xfrm>
            <a:off x="4191000" y="1524000"/>
            <a:ext cx="3352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4419600" y="1981200"/>
            <a:ext cx="2286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2"/>
          <p:cNvSpPr txBox="1">
            <a:spLocks/>
          </p:cNvSpPr>
          <p:nvPr/>
        </p:nvSpPr>
        <p:spPr>
          <a:xfrm>
            <a:off x="457200" y="3962400"/>
            <a:ext cx="9189720" cy="2895600"/>
          </a:xfrm>
          <a:prstGeom prst="rect">
            <a:avLst/>
          </a:prstGeom>
          <a:ln>
            <a:noFill/>
          </a:ln>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Char char="Ø"/>
              <a:tabLst/>
              <a:defRPr/>
            </a:pPr>
            <a:r>
              <a:rPr lang="en-US" sz="2000" dirty="0" smtClean="0">
                <a:latin typeface="Times New Roman" pitchFamily="18" charset="0"/>
                <a:cs typeface="Times New Roman" pitchFamily="18" charset="0"/>
              </a:rPr>
              <a:t>Trigger body gets executed when the trigger event occurs either before or after on the specified table.</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trigger event</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lang="en-US" sz="2000" dirty="0" smtClean="0">
                <a:latin typeface="Times New Roman" pitchFamily="18" charset="0"/>
                <a:cs typeface="Times New Roman" pitchFamily="18" charset="0"/>
              </a:rPr>
              <a:t>          before/after    insert/update/delete    on    </a:t>
            </a:r>
            <a:r>
              <a:rPr lang="en-US" sz="2000" dirty="0" err="1" smtClean="0">
                <a:latin typeface="Times New Roman" pitchFamily="18" charset="0"/>
                <a:cs typeface="Times New Roman" pitchFamily="18" charset="0"/>
              </a:rPr>
              <a:t>table_name</a:t>
            </a:r>
            <a:endParaRPr lang="en-US" sz="2000" dirty="0" smtClean="0">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lang="en-US" sz="2000" dirty="0" smtClean="0">
                <a:solidFill>
                  <a:srgbClr val="FF0000"/>
                </a:solidFill>
                <a:latin typeface="Times New Roman" pitchFamily="18" charset="0"/>
                <a:cs typeface="Times New Roman" pitchFamily="18" charset="0"/>
              </a:rPr>
              <a:t>                                trigger specification</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cxnSp>
        <p:nvCxnSpPr>
          <p:cNvPr id="12" name="Straight Arrow Connector 11"/>
          <p:cNvCxnSpPr/>
          <p:nvPr/>
        </p:nvCxnSpPr>
        <p:spPr>
          <a:xfrm>
            <a:off x="2514600" y="5029200"/>
            <a:ext cx="2057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5410200"/>
            <a:ext cx="5486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box(in)">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box(in)">
                                      <p:cBhvr>
                                        <p:cTn id="38" dur="500"/>
                                        <p:tgtEl>
                                          <p:spTgt spid="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ox(i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box(in)">
                                      <p:cBhvr>
                                        <p:cTn id="48" dur="500"/>
                                        <p:tgtEl>
                                          <p:spTgt spid="1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ox(i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Effect transition="in" filter="box(in)">
                                      <p:cBhvr>
                                        <p:cTn id="5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lgn="just">
              <a:buNone/>
            </a:pPr>
            <a:r>
              <a:rPr lang="en-US" sz="2000" dirty="0" smtClean="0">
                <a:latin typeface="Times New Roman" pitchFamily="18" charset="0"/>
                <a:cs typeface="Times New Roman" pitchFamily="18" charset="0"/>
              </a:rPr>
              <a:t>Types of trigger levels:</a:t>
            </a:r>
          </a:p>
          <a:p>
            <a:pPr marL="457200" indent="-457200" algn="just">
              <a:buNone/>
            </a:pPr>
            <a:r>
              <a:rPr lang="en-US" sz="2000" b="1" dirty="0" smtClean="0">
                <a:latin typeface="Times New Roman" pitchFamily="18" charset="0"/>
                <a:cs typeface="Times New Roman" pitchFamily="18" charset="0"/>
              </a:rPr>
              <a:t>1)row level trigger </a:t>
            </a:r>
            <a:r>
              <a:rPr lang="en-US" sz="2000" dirty="0" smtClean="0">
                <a:latin typeface="Times New Roman" pitchFamily="18" charset="0"/>
                <a:cs typeface="Times New Roman" pitchFamily="18" charset="0"/>
              </a:rPr>
              <a:t>( for each row)- It is fired each time a row in the table is effected by the triggering statement.</a:t>
            </a:r>
          </a:p>
          <a:p>
            <a:pPr marL="457200" indent="-457200" algn="just">
              <a:buNone/>
            </a:pPr>
            <a:r>
              <a:rPr lang="en-US" sz="2000" b="1" dirty="0" smtClean="0">
                <a:latin typeface="Times New Roman" pitchFamily="18" charset="0"/>
                <a:cs typeface="Times New Roman" pitchFamily="18" charset="0"/>
              </a:rPr>
              <a:t>2) statement level trigger </a:t>
            </a:r>
            <a:r>
              <a:rPr lang="en-US" sz="2000" dirty="0" smtClean="0">
                <a:latin typeface="Times New Roman" pitchFamily="18" charset="0"/>
                <a:cs typeface="Times New Roman" pitchFamily="18" charset="0"/>
              </a:rPr>
              <a:t>( for each statement)- it is fired once on behalf of  the triggering statement independent of the number of rows the triggering statement is effected.</a:t>
            </a:r>
          </a:p>
          <a:p>
            <a:pPr marL="457200" indent="-457200" algn="just">
              <a:buNone/>
            </a:pPr>
            <a:r>
              <a:rPr lang="en-US" sz="2000" dirty="0" smtClean="0">
                <a:latin typeface="Times New Roman" pitchFamily="18" charset="0"/>
                <a:cs typeface="Times New Roman" pitchFamily="18" charset="0"/>
              </a:rPr>
              <a:t>Example1:</a:t>
            </a:r>
          </a:p>
          <a:p>
            <a:pPr marL="457200" indent="-457200" algn="just">
              <a:buNone/>
            </a:pPr>
            <a:r>
              <a:rPr lang="en-US" sz="2000" dirty="0" smtClean="0">
                <a:latin typeface="Times New Roman" pitchFamily="18" charset="0"/>
                <a:cs typeface="Times New Roman" pitchFamily="18" charset="0"/>
              </a:rPr>
              <a:t>   create  trigger  </a:t>
            </a:r>
            <a:r>
              <a:rPr lang="en-US" sz="2000" dirty="0" err="1" smtClean="0">
                <a:latin typeface="Times New Roman" pitchFamily="18" charset="0"/>
                <a:cs typeface="Times New Roman" pitchFamily="18" charset="0"/>
              </a:rPr>
              <a:t>T_sum</a:t>
            </a:r>
            <a:r>
              <a:rPr lang="en-US" sz="2000" dirty="0" smtClean="0">
                <a:latin typeface="Times New Roman" pitchFamily="18" charset="0"/>
                <a:cs typeface="Times New Roman" pitchFamily="18" charset="0"/>
              </a:rPr>
              <a:t>  before  insert  on  Account</a:t>
            </a:r>
          </a:p>
          <a:p>
            <a:pPr marL="457200" indent="-457200" algn="just">
              <a:buNone/>
            </a:pPr>
            <a:r>
              <a:rPr lang="en-US" sz="2000" dirty="0" smtClean="0">
                <a:latin typeface="Times New Roman" pitchFamily="18" charset="0"/>
                <a:cs typeface="Times New Roman" pitchFamily="18" charset="0"/>
              </a:rPr>
              <a:t>                           for each row</a:t>
            </a:r>
          </a:p>
          <a:p>
            <a:pPr marL="457200" indent="-457200" algn="just">
              <a:buNone/>
            </a:pPr>
            <a:r>
              <a:rPr lang="en-US" sz="2000" dirty="0" smtClean="0">
                <a:latin typeface="Times New Roman" pitchFamily="18" charset="0"/>
                <a:cs typeface="Times New Roman" pitchFamily="18" charset="0"/>
              </a:rPr>
              <a:t>                      declare  sum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marL="457200" indent="-457200" algn="just">
              <a:buNone/>
            </a:pPr>
            <a:r>
              <a:rPr lang="en-US" sz="2000" dirty="0" smtClean="0">
                <a:latin typeface="Times New Roman" pitchFamily="18" charset="0"/>
                <a:cs typeface="Times New Roman" pitchFamily="18" charset="0"/>
              </a:rPr>
              <a:t>                      set  sum=sum + new. Account;</a:t>
            </a:r>
          </a:p>
          <a:p>
            <a:pPr marL="457200" indent="-457200" algn="just">
              <a:buNone/>
            </a:pPr>
            <a:r>
              <a:rPr lang="en-US" sz="2000" dirty="0" smtClean="0">
                <a:latin typeface="Times New Roman" pitchFamily="18" charset="0"/>
                <a:cs typeface="Times New Roman" pitchFamily="18" charset="0"/>
              </a:rPr>
              <a:t>Execution: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&gt;set  </a:t>
            </a:r>
            <a:r>
              <a:rPr lang="en-US" sz="2000" dirty="0" smtClean="0">
                <a:latin typeface="Times New Roman" pitchFamily="18" charset="0"/>
                <a:cs typeface="Times New Roman" pitchFamily="18" charset="0"/>
              </a:rPr>
              <a:t>@sum=0;</a:t>
            </a:r>
          </a:p>
          <a:p>
            <a:pPr marL="457200" indent="-457200" algn="just">
              <a:buNone/>
            </a:pPr>
            <a:r>
              <a:rPr lang="en-US" sz="2000" dirty="0" smtClean="0">
                <a:latin typeface="Times New Roman" pitchFamily="18" charset="0"/>
                <a:cs typeface="Times New Roman" pitchFamily="18" charset="0"/>
              </a:rPr>
              <a:t>                   </a:t>
            </a:r>
          </a:p>
          <a:p>
            <a:pPr marL="457200" indent="-457200"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 select @sum;</a:t>
            </a:r>
          </a:p>
          <a:p>
            <a:pPr marL="457200" indent="-457200" algn="just">
              <a:buNone/>
            </a:pPr>
            <a:r>
              <a:rPr lang="en-US" sz="2000" dirty="0" smtClean="0">
                <a:latin typeface="Times New Roman" pitchFamily="18" charset="0"/>
                <a:cs typeface="Times New Roman" pitchFamily="18" charset="0"/>
              </a:rPr>
              <a:t>Output:                       </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905000" y="5715000"/>
          <a:ext cx="1295400" cy="741680"/>
        </p:xfrm>
        <a:graphic>
          <a:graphicData uri="http://schemas.openxmlformats.org/drawingml/2006/table">
            <a:tbl>
              <a:tblPr firstRow="1" bandRow="1">
                <a:tableStyleId>{5940675A-B579-460E-94D1-54222C63F5DA}</a:tableStyleId>
              </a:tblPr>
              <a:tblGrid>
                <a:gridCol w="1295400"/>
              </a:tblGrid>
              <a:tr h="370840">
                <a:tc>
                  <a:txBody>
                    <a:bodyPr/>
                    <a:lstStyle/>
                    <a:p>
                      <a:r>
                        <a:rPr lang="en-US" dirty="0" smtClean="0"/>
                        <a:t>@sum</a:t>
                      </a:r>
                      <a:endParaRPr lang="en-US" dirty="0"/>
                    </a:p>
                  </a:txBody>
                  <a:tcPr/>
                </a:tc>
              </a:tr>
              <a:tr h="370840">
                <a:tc>
                  <a:txBody>
                    <a:bodyPr/>
                    <a:lstStyle/>
                    <a:p>
                      <a:r>
                        <a:rPr lang="en-US" dirty="0" smtClean="0"/>
                        <a:t>1864</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533400"/>
            <a:ext cx="9281160" cy="5940552"/>
          </a:xfrm>
        </p:spPr>
        <p:txBody>
          <a:bodyPr>
            <a:normAutofit/>
          </a:bodyPr>
          <a:lstStyle/>
          <a:p>
            <a:pPr>
              <a:buNone/>
            </a:pPr>
            <a:r>
              <a:rPr lang="en-US" sz="2000" dirty="0" smtClean="0">
                <a:latin typeface="Times New Roman" pitchFamily="18" charset="0"/>
                <a:cs typeface="Times New Roman" pitchFamily="18" charset="0"/>
              </a:rPr>
              <a:t>Example2:</a:t>
            </a:r>
          </a:p>
          <a:p>
            <a:pPr>
              <a:buNone/>
            </a:pPr>
            <a:r>
              <a:rPr lang="en-US" sz="2000" dirty="0" smtClean="0">
                <a:latin typeface="Times New Roman" pitchFamily="18" charset="0"/>
                <a:cs typeface="Times New Roman" pitchFamily="18" charset="0"/>
              </a:rPr>
              <a:t>   create trigger  </a:t>
            </a:r>
            <a:r>
              <a:rPr lang="en-US" sz="2000" dirty="0" err="1" smtClean="0">
                <a:latin typeface="Times New Roman" pitchFamily="18" charset="0"/>
                <a:cs typeface="Times New Roman" pitchFamily="18" charset="0"/>
              </a:rPr>
              <a:t>T_update</a:t>
            </a:r>
            <a:r>
              <a:rPr lang="en-US" sz="2000" dirty="0" smtClean="0">
                <a:latin typeface="Times New Roman" pitchFamily="18" charset="0"/>
                <a:cs typeface="Times New Roman" pitchFamily="18" charset="0"/>
              </a:rPr>
              <a:t>  before  update  on Account</a:t>
            </a:r>
          </a:p>
          <a:p>
            <a:pPr>
              <a:buNone/>
            </a:pPr>
            <a:r>
              <a:rPr lang="en-US" sz="2000" dirty="0" smtClean="0">
                <a:latin typeface="Times New Roman" pitchFamily="18" charset="0"/>
                <a:cs typeface="Times New Roman" pitchFamily="18" charset="0"/>
              </a:rPr>
              <a:t>                  for each row</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if new. amount&lt; 0  then</a:t>
            </a:r>
          </a:p>
          <a:p>
            <a:pPr>
              <a:buNone/>
            </a:pPr>
            <a:r>
              <a:rPr lang="en-US" sz="2000" dirty="0" smtClean="0">
                <a:latin typeface="Times New Roman" pitchFamily="18" charset="0"/>
                <a:cs typeface="Times New Roman" pitchFamily="18" charset="0"/>
              </a:rPr>
              <a:t>                           set  new. amount=0;</a:t>
            </a:r>
          </a:p>
          <a:p>
            <a:pPr>
              <a:buNone/>
            </a:pPr>
            <a:r>
              <a:rPr lang="en-US" sz="2000" dirty="0" smtClean="0">
                <a:latin typeface="Times New Roman" pitchFamily="18" charset="0"/>
                <a:cs typeface="Times New Roman" pitchFamily="18" charset="0"/>
              </a:rPr>
              <a:t>                      else if  new. amount&gt;100  then</a:t>
            </a:r>
          </a:p>
          <a:p>
            <a:pPr>
              <a:buNone/>
            </a:pPr>
            <a:r>
              <a:rPr lang="en-US" sz="2000" dirty="0" smtClean="0">
                <a:latin typeface="Times New Roman" pitchFamily="18" charset="0"/>
                <a:cs typeface="Times New Roman" pitchFamily="18" charset="0"/>
              </a:rPr>
              <a:t>                          set   </a:t>
            </a:r>
            <a:r>
              <a:rPr lang="en-US" sz="2000" dirty="0" err="1" smtClean="0">
                <a:latin typeface="Times New Roman" pitchFamily="18" charset="0"/>
                <a:cs typeface="Times New Roman" pitchFamily="18" charset="0"/>
              </a:rPr>
              <a:t>new.amount</a:t>
            </a:r>
            <a:r>
              <a:rPr lang="en-US" sz="2000" dirty="0" smtClean="0">
                <a:latin typeface="Times New Roman" pitchFamily="18" charset="0"/>
                <a:cs typeface="Times New Roman" pitchFamily="18" charset="0"/>
              </a:rPr>
              <a:t>=100;</a:t>
            </a:r>
          </a:p>
          <a:p>
            <a:pPr>
              <a:buNone/>
            </a:pPr>
            <a:r>
              <a:rPr lang="en-US" sz="2000" dirty="0" smtClean="0">
                <a:latin typeface="Times New Roman" pitchFamily="18" charset="0"/>
                <a:cs typeface="Times New Roman" pitchFamily="18" charset="0"/>
              </a:rPr>
              <a:t>                     end if;</a:t>
            </a:r>
          </a:p>
          <a:p>
            <a:pPr>
              <a:buNone/>
            </a:pPr>
            <a:r>
              <a:rPr lang="en-US" sz="2000" dirty="0" smtClean="0">
                <a:latin typeface="Times New Roman" pitchFamily="18" charset="0"/>
                <a:cs typeface="Times New Roman" pitchFamily="18" charset="0"/>
              </a:rPr>
              <a:t>               end;</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357360" cy="6092952"/>
          </a:xfrm>
        </p:spPr>
        <p:txBody>
          <a:bodyPr>
            <a:normAutofit/>
          </a:bodyPr>
          <a:lstStyle/>
          <a:p>
            <a:pPr>
              <a:buNone/>
            </a:pPr>
            <a:r>
              <a:rPr lang="en-US" sz="2000" dirty="0" smtClean="0">
                <a:latin typeface="Times New Roman" pitchFamily="18" charset="0"/>
                <a:cs typeface="Times New Roman" pitchFamily="18" charset="0"/>
              </a:rPr>
              <a:t>Example 3:</a:t>
            </a:r>
          </a:p>
          <a:p>
            <a:pPr>
              <a:buNone/>
            </a:pPr>
            <a:r>
              <a:rPr lang="en-US" sz="2000" dirty="0" smtClean="0">
                <a:latin typeface="Times New Roman" pitchFamily="18" charset="0"/>
                <a:cs typeface="Times New Roman" pitchFamily="18" charset="0"/>
              </a:rPr>
              <a:t>   create trigger  </a:t>
            </a:r>
            <a:r>
              <a:rPr lang="en-US" sz="2000" dirty="0" err="1" smtClean="0">
                <a:latin typeface="Times New Roman" pitchFamily="18" charset="0"/>
                <a:cs typeface="Times New Roman" pitchFamily="18" charset="0"/>
              </a:rPr>
              <a:t>T_salary</a:t>
            </a:r>
            <a:r>
              <a:rPr lang="en-US" sz="2000" dirty="0" smtClean="0">
                <a:latin typeface="Times New Roman" pitchFamily="18" charset="0"/>
                <a:cs typeface="Times New Roman" pitchFamily="18" charset="0"/>
              </a:rPr>
              <a:t> before insert on Employee</a:t>
            </a:r>
          </a:p>
          <a:p>
            <a:pPr>
              <a:buNone/>
            </a:pPr>
            <a:r>
              <a:rPr lang="en-US" sz="2000" dirty="0" smtClean="0">
                <a:latin typeface="Times New Roman" pitchFamily="18" charset="0"/>
                <a:cs typeface="Times New Roman" pitchFamily="18" charset="0"/>
              </a:rPr>
              <a:t>                         for each row</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set </a:t>
            </a:r>
            <a:r>
              <a:rPr lang="en-US" sz="2000" dirty="0" err="1" smtClean="0">
                <a:latin typeface="Times New Roman" pitchFamily="18" charset="0"/>
                <a:cs typeface="Times New Roman" pitchFamily="18" charset="0"/>
              </a:rPr>
              <a:t>new.salary</a:t>
            </a:r>
            <a:r>
              <a:rPr lang="en-US" sz="2000" dirty="0" smtClean="0">
                <a:latin typeface="Times New Roman" pitchFamily="18" charset="0"/>
                <a:cs typeface="Times New Roman" pitchFamily="18" charset="0"/>
              </a:rPr>
              <a:t>=new.salary+100;</a:t>
            </a:r>
          </a:p>
          <a:p>
            <a:pPr>
              <a:buNone/>
            </a:pPr>
            <a:r>
              <a:rPr lang="en-US" sz="2000" dirty="0" smtClean="0">
                <a:latin typeface="Times New Roman" pitchFamily="18" charset="0"/>
                <a:cs typeface="Times New Roman" pitchFamily="18" charset="0"/>
              </a:rPr>
              <a:t>                  end;</a:t>
            </a:r>
          </a:p>
          <a:p>
            <a:pPr>
              <a:buNone/>
            </a:pPr>
            <a:r>
              <a:rPr lang="en-US" sz="2000" dirty="0" smtClean="0">
                <a:latin typeface="Times New Roman" pitchFamily="18" charset="0"/>
                <a:cs typeface="Times New Roman" pitchFamily="18" charset="0"/>
              </a:rPr>
              <a:t>Checking by inserting values:</a:t>
            </a: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&gt;insert into Employee values (102,’xyz</a:t>
            </a:r>
            <a:r>
              <a:rPr lang="en-US" sz="2000" smtClean="0">
                <a:latin typeface="Times New Roman" pitchFamily="18" charset="0"/>
                <a:cs typeface="Times New Roman" pitchFamily="18" charset="0"/>
              </a:rPr>
              <a:t>’,100);</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685800"/>
            <a:ext cx="8961120" cy="5788152"/>
          </a:xfrm>
        </p:spPr>
        <p:txBody>
          <a:bodyPr>
            <a:normAutofit/>
          </a:bodyPr>
          <a:lstStyle/>
          <a:p>
            <a:pPr>
              <a:buNone/>
            </a:pPr>
            <a:r>
              <a:rPr lang="en-US" sz="2000" dirty="0" smtClean="0">
                <a:latin typeface="Times New Roman" pitchFamily="18" charset="0"/>
                <a:cs typeface="Times New Roman" pitchFamily="18" charset="0"/>
              </a:rPr>
              <a:t>Example 4:</a:t>
            </a:r>
          </a:p>
          <a:p>
            <a:pPr>
              <a:buNone/>
            </a:pPr>
            <a:r>
              <a:rPr lang="en-US" sz="2000" dirty="0" smtClean="0">
                <a:latin typeface="Times New Roman" pitchFamily="18" charset="0"/>
                <a:cs typeface="Times New Roman" pitchFamily="18" charset="0"/>
              </a:rPr>
              <a:t>Create trigger </a:t>
            </a:r>
            <a:r>
              <a:rPr lang="en-US" sz="2000" dirty="0" err="1" smtClean="0">
                <a:latin typeface="Times New Roman" pitchFamily="18" charset="0"/>
                <a:cs typeface="Times New Roman" pitchFamily="18" charset="0"/>
              </a:rPr>
              <a:t>T_delete</a:t>
            </a:r>
            <a:r>
              <a:rPr lang="en-US" sz="2000" dirty="0" smtClean="0">
                <a:latin typeface="Times New Roman" pitchFamily="18" charset="0"/>
                <a:cs typeface="Times New Roman" pitchFamily="18" charset="0"/>
              </a:rPr>
              <a:t>  before  delete on Employee</a:t>
            </a:r>
          </a:p>
          <a:p>
            <a:pPr>
              <a:buNone/>
            </a:pPr>
            <a:r>
              <a:rPr lang="en-US" sz="2000" dirty="0" smtClean="0">
                <a:latin typeface="Times New Roman" pitchFamily="18" charset="0"/>
                <a:cs typeface="Times New Roman" pitchFamily="18" charset="0"/>
              </a:rPr>
              <a:t>                       for each row</a:t>
            </a:r>
          </a:p>
          <a:p>
            <a:pPr>
              <a:buNone/>
            </a:pPr>
            <a:r>
              <a:rPr lang="en-US" sz="2000" dirty="0" smtClean="0">
                <a:latin typeface="Times New Roman" pitchFamily="18" charset="0"/>
                <a:cs typeface="Times New Roman" pitchFamily="18" charset="0"/>
              </a:rPr>
              <a:t>                         begin</a:t>
            </a:r>
          </a:p>
          <a:p>
            <a:pPr>
              <a:buNone/>
            </a:pPr>
            <a:r>
              <a:rPr lang="en-US" sz="2000" dirty="0" smtClean="0">
                <a:latin typeface="Times New Roman" pitchFamily="18" charset="0"/>
                <a:cs typeface="Times New Roman" pitchFamily="18" charset="0"/>
              </a:rPr>
              <a:t>                            insert into </a:t>
            </a:r>
            <a:r>
              <a:rPr lang="en-US" sz="2000" dirty="0" err="1" smtClean="0">
                <a:latin typeface="Times New Roman" pitchFamily="18" charset="0"/>
                <a:cs typeface="Times New Roman" pitchFamily="18" charset="0"/>
              </a:rPr>
              <a:t>emp_log</a:t>
            </a:r>
            <a:r>
              <a:rPr lang="en-US" sz="2000" dirty="0" smtClean="0">
                <a:latin typeface="Times New Roman" pitchFamily="18" charset="0"/>
                <a:cs typeface="Times New Roman" pitchFamily="18" charset="0"/>
              </a:rPr>
              <a:t> values (old.name, </a:t>
            </a:r>
            <a:r>
              <a:rPr lang="en-US" sz="2000" dirty="0" err="1" smtClean="0">
                <a:latin typeface="Times New Roman" pitchFamily="18" charset="0"/>
                <a:cs typeface="Times New Roman" pitchFamily="18" charset="0"/>
              </a:rPr>
              <a:t>old.salary</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end;</a:t>
            </a:r>
          </a:p>
          <a:p>
            <a:pPr>
              <a:buNone/>
            </a:pP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 delete from Employee where id=675;</a:t>
            </a: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 select * from Employee;</a:t>
            </a: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 select * from </a:t>
            </a:r>
            <a:r>
              <a:rPr lang="en-US" sz="2000" dirty="0" err="1" smtClean="0">
                <a:latin typeface="Times New Roman" pitchFamily="18" charset="0"/>
                <a:cs typeface="Times New Roman" pitchFamily="18" charset="0"/>
              </a:rPr>
              <a:t>emp_log</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dirty="0" smtClean="0"/>
              <a:t>Syllabus</a:t>
            </a:r>
          </a:p>
          <a:p>
            <a:r>
              <a:rPr lang="en-US" sz="2000" b="1" dirty="0" smtClean="0">
                <a:cs typeface="Times New Roman" pitchFamily="18" charset="0"/>
              </a:rPr>
              <a:t>Introduction to SQL: </a:t>
            </a:r>
            <a:r>
              <a:rPr lang="en-US" sz="2000" dirty="0" smtClean="0">
                <a:cs typeface="Times New Roman" pitchFamily="18" charset="0"/>
              </a:rPr>
              <a:t>Overview of the SQL Query Language, SQL Data Definition, Basic Structure of SQL Queries, Additional Basic Operations, Set Operations, Null Values, Aggregate Functions Nested Sub queries, Modification of </a:t>
            </a:r>
            <a:r>
              <a:rPr lang="en-US" sz="2000" dirty="0" err="1" smtClean="0">
                <a:cs typeface="Times New Roman" pitchFamily="18" charset="0"/>
              </a:rPr>
              <a:t>theDatabase</a:t>
            </a:r>
            <a:r>
              <a:rPr lang="en-US" sz="2000" dirty="0" smtClean="0">
                <a:cs typeface="Times New Roman" pitchFamily="18" charset="0"/>
              </a:rPr>
              <a:t>.</a:t>
            </a:r>
          </a:p>
          <a:p>
            <a:r>
              <a:rPr lang="en-US" sz="2000" b="1" dirty="0" smtClean="0">
                <a:cs typeface="Times New Roman" pitchFamily="18" charset="0"/>
              </a:rPr>
              <a:t>Intermediate and Advanced SQL: </a:t>
            </a:r>
            <a:r>
              <a:rPr lang="en-US" sz="2000" dirty="0" smtClean="0">
                <a:cs typeface="Times New Roman" pitchFamily="18" charset="0"/>
              </a:rPr>
              <a:t>Join Expressions, Views, Integrity Constraints, SQL Data Types, Authorization. Functions and Procedures, Triggers.</a:t>
            </a:r>
          </a:p>
          <a:p>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buNone/>
            </a:pPr>
            <a:r>
              <a:rPr lang="en-US" sz="2000" b="1" i="1" dirty="0" smtClean="0">
                <a:solidFill>
                  <a:srgbClr val="0070C0"/>
                </a:solidFill>
                <a:latin typeface="Times New Roman" pitchFamily="18" charset="0"/>
                <a:cs typeface="Times New Roman" pitchFamily="18" charset="0"/>
              </a:rPr>
              <a:t>Data Definition Language Commands</a:t>
            </a:r>
          </a:p>
          <a:p>
            <a:pPr>
              <a:buNone/>
            </a:pPr>
            <a:r>
              <a:rPr lang="en-US" sz="2000" dirty="0" smtClean="0">
                <a:latin typeface="Times New Roman" pitchFamily="18" charset="0"/>
                <a:cs typeface="Times New Roman" pitchFamily="18" charset="0"/>
              </a:rPr>
              <a:t>The  basic schema (structure) in SQL can be defined, alter, drop with the following commands.</a:t>
            </a:r>
          </a:p>
          <a:p>
            <a:pPr>
              <a:buNone/>
            </a:pPr>
            <a:r>
              <a:rPr lang="en-US" sz="2000" dirty="0" smtClean="0">
                <a:latin typeface="Times New Roman" pitchFamily="18" charset="0"/>
                <a:cs typeface="Times New Roman" pitchFamily="18" charset="0"/>
              </a:rPr>
              <a:t>    1) CREATE</a:t>
            </a:r>
          </a:p>
          <a:p>
            <a:pPr>
              <a:buNone/>
            </a:pPr>
            <a:r>
              <a:rPr lang="en-US" sz="2000" dirty="0" smtClean="0">
                <a:latin typeface="Times New Roman" pitchFamily="18" charset="0"/>
                <a:cs typeface="Times New Roman" pitchFamily="18" charset="0"/>
              </a:rPr>
              <a:t>    2) ALTER</a:t>
            </a:r>
          </a:p>
          <a:p>
            <a:pPr>
              <a:buNone/>
            </a:pPr>
            <a:r>
              <a:rPr lang="en-US" sz="2000" dirty="0" smtClean="0">
                <a:latin typeface="Times New Roman" pitchFamily="18" charset="0"/>
                <a:cs typeface="Times New Roman" pitchFamily="18" charset="0"/>
              </a:rPr>
              <a:t>    3) DROP</a:t>
            </a:r>
          </a:p>
          <a:p>
            <a:pPr>
              <a:buNone/>
            </a:pPr>
            <a:r>
              <a:rPr lang="en-US" sz="2000" dirty="0" smtClean="0">
                <a:latin typeface="Times New Roman" pitchFamily="18" charset="0"/>
                <a:cs typeface="Times New Roman" pitchFamily="18" charset="0"/>
              </a:rPr>
              <a:t>    4) TRUNCATE</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create</a:t>
            </a:r>
          </a:p>
          <a:p>
            <a:pPr>
              <a:buNone/>
            </a:pPr>
            <a:r>
              <a:rPr lang="en-US" sz="2000" dirty="0" smtClean="0">
                <a:latin typeface="Times New Roman" pitchFamily="18" charset="0"/>
                <a:cs typeface="Times New Roman" pitchFamily="18" charset="0"/>
              </a:rPr>
              <a:t>Create command is used to create (define) database and tables in database</a:t>
            </a:r>
          </a:p>
          <a:p>
            <a:pPr>
              <a:buNone/>
            </a:pPr>
            <a:r>
              <a:rPr lang="en-US" sz="2000" i="1" dirty="0" smtClean="0">
                <a:latin typeface="Times New Roman" pitchFamily="18" charset="0"/>
                <a:cs typeface="Times New Roman" pitchFamily="18" charset="0"/>
              </a:rPr>
              <a:t>Syntax for creating database:</a:t>
            </a:r>
          </a:p>
          <a:p>
            <a:pPr>
              <a:buNone/>
            </a:pPr>
            <a:r>
              <a:rPr lang="en-US" sz="2000" dirty="0" smtClean="0">
                <a:latin typeface="Times New Roman" pitchFamily="18" charset="0"/>
                <a:cs typeface="Times New Roman" pitchFamily="18" charset="0"/>
              </a:rPr>
              <a:t>              CREATE DATABASE </a:t>
            </a:r>
            <a:r>
              <a:rPr lang="en-US" sz="2000" dirty="0" err="1" smtClean="0">
                <a:latin typeface="Times New Roman" pitchFamily="18" charset="0"/>
                <a:cs typeface="Times New Roman" pitchFamily="18" charset="0"/>
              </a:rPr>
              <a:t>database_name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Syntax for creating table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CREATE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(column_name1 datatype,column_name2 datatype,....);</a:t>
            </a:r>
          </a:p>
          <a:p>
            <a:pPr>
              <a:buNone/>
            </a:pP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buNone/>
            </a:pPr>
            <a:r>
              <a:rPr lang="en-US" sz="2000" i="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CREATE DATABASE  </a:t>
            </a:r>
            <a:r>
              <a:rPr lang="en-US" sz="2000" dirty="0" err="1" smtClean="0">
                <a:latin typeface="Times New Roman" pitchFamily="18" charset="0"/>
                <a:cs typeface="Times New Roman" pitchFamily="18" charset="0"/>
              </a:rPr>
              <a:t>cse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CREATE TABLE student(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(5),</a:t>
            </a:r>
          </a:p>
          <a:p>
            <a:pPr>
              <a:buNone/>
            </a:pPr>
            <a:r>
              <a:rPr lang="en-US" sz="2000" dirty="0" smtClean="0">
                <a:latin typeface="Times New Roman" pitchFamily="18" charset="0"/>
                <a:cs typeface="Times New Roman" pitchFamily="18" charset="0"/>
              </a:rPr>
              <a:t>                                     name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(15),</a:t>
            </a:r>
          </a:p>
          <a:p>
            <a:pPr>
              <a:buNone/>
            </a:pPr>
            <a:r>
              <a:rPr lang="en-US" sz="2000" dirty="0" smtClean="0">
                <a:latin typeface="Times New Roman" pitchFamily="18" charset="0"/>
                <a:cs typeface="Times New Roman" pitchFamily="18" charset="0"/>
              </a:rPr>
              <a:t>                                     branch  char(5));</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After creating the table ,we can check the structure of table by using </a:t>
            </a:r>
            <a:r>
              <a:rPr lang="en-US" sz="2000" b="1"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command.</a:t>
            </a:r>
          </a:p>
          <a:p>
            <a:pPr>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command describes the structure of a table.</a:t>
            </a:r>
          </a:p>
          <a:p>
            <a:pPr>
              <a:buNone/>
            </a:pPr>
            <a:r>
              <a:rPr lang="en-US" sz="2000" i="1"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  DESC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student;</a:t>
            </a:r>
          </a:p>
          <a:p>
            <a:pPr>
              <a:buNone/>
            </a:pP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38200" y="4495800"/>
          <a:ext cx="7924800" cy="1483360"/>
        </p:xfrm>
        <a:graphic>
          <a:graphicData uri="http://schemas.openxmlformats.org/drawingml/2006/table">
            <a:tbl>
              <a:tblPr firstRow="1" bandRow="1">
                <a:tableStyleId>{5C22544A-7EE6-4342-B048-85BDC9FD1C3A}</a:tableStyleId>
              </a:tblPr>
              <a:tblGrid>
                <a:gridCol w="1320800"/>
                <a:gridCol w="1574800"/>
                <a:gridCol w="1066800"/>
                <a:gridCol w="990600"/>
                <a:gridCol w="1651000"/>
                <a:gridCol w="1320800"/>
              </a:tblGrid>
              <a:tr h="370840">
                <a:tc>
                  <a:txBody>
                    <a:bodyPr/>
                    <a:lstStyle/>
                    <a:p>
                      <a:r>
                        <a:rPr lang="en-US" dirty="0" smtClean="0"/>
                        <a:t>FIELD</a:t>
                      </a:r>
                      <a:endParaRPr lang="en-US" dirty="0"/>
                    </a:p>
                  </a:txBody>
                  <a:tcPr/>
                </a:tc>
                <a:tc>
                  <a:txBody>
                    <a:bodyPr/>
                    <a:lstStyle/>
                    <a:p>
                      <a:r>
                        <a:rPr lang="en-US" dirty="0" smtClean="0"/>
                        <a:t>TYPE</a:t>
                      </a:r>
                      <a:endParaRPr lang="en-US" dirty="0"/>
                    </a:p>
                  </a:txBody>
                  <a:tcPr/>
                </a:tc>
                <a:tc>
                  <a:txBody>
                    <a:bodyPr/>
                    <a:lstStyle/>
                    <a:p>
                      <a:r>
                        <a:rPr lang="en-US" dirty="0" smtClean="0"/>
                        <a:t>NULL</a:t>
                      </a:r>
                      <a:endParaRPr lang="en-US" dirty="0"/>
                    </a:p>
                  </a:txBody>
                  <a:tcPr/>
                </a:tc>
                <a:tc>
                  <a:txBody>
                    <a:bodyPr/>
                    <a:lstStyle/>
                    <a:p>
                      <a:r>
                        <a:rPr lang="en-US" dirty="0" smtClean="0"/>
                        <a:t>KEY</a:t>
                      </a:r>
                      <a:endParaRPr lang="en-US" dirty="0"/>
                    </a:p>
                  </a:txBody>
                  <a:tcPr/>
                </a:tc>
                <a:tc>
                  <a:txBody>
                    <a:bodyPr/>
                    <a:lstStyle/>
                    <a:p>
                      <a:r>
                        <a:rPr lang="en-US" dirty="0" smtClean="0"/>
                        <a:t>DEFAULT</a:t>
                      </a:r>
                      <a:endParaRPr lang="en-US" dirty="0"/>
                    </a:p>
                  </a:txBody>
                  <a:tcPr/>
                </a:tc>
                <a:tc>
                  <a:txBody>
                    <a:bodyPr/>
                    <a:lstStyle/>
                    <a:p>
                      <a:r>
                        <a:rPr lang="en-US" dirty="0" smtClean="0"/>
                        <a:t>EXTRA</a:t>
                      </a:r>
                      <a:endParaRPr lang="en-US" dirty="0"/>
                    </a:p>
                  </a:txBody>
                  <a:tcPr/>
                </a:tc>
              </a:tr>
              <a:tr h="370840">
                <a:tc>
                  <a:txBody>
                    <a:bodyPr/>
                    <a:lstStyle/>
                    <a:p>
                      <a:r>
                        <a:rPr lang="en-US" dirty="0" err="1" smtClean="0"/>
                        <a:t>Rollno</a:t>
                      </a:r>
                      <a:endParaRPr lang="en-US" dirty="0"/>
                    </a:p>
                  </a:txBody>
                  <a:tcPr/>
                </a:tc>
                <a:tc>
                  <a:txBody>
                    <a:bodyPr/>
                    <a:lstStyle/>
                    <a:p>
                      <a:r>
                        <a:rPr lang="en-US" dirty="0" err="1" smtClean="0"/>
                        <a:t>int</a:t>
                      </a:r>
                      <a:r>
                        <a:rPr lang="en-US" dirty="0" smtClean="0"/>
                        <a:t>(5)</a:t>
                      </a:r>
                      <a:endParaRPr lang="en-US" dirty="0"/>
                    </a:p>
                  </a:txBody>
                  <a:tcPr/>
                </a:tc>
                <a:tc>
                  <a:txBody>
                    <a:bodyPr/>
                    <a:lstStyle/>
                    <a:p>
                      <a:r>
                        <a:rPr lang="en-US" dirty="0" smtClean="0"/>
                        <a:t>YES</a:t>
                      </a:r>
                      <a:endParaRPr lang="en-US" dirty="0"/>
                    </a:p>
                  </a:txBody>
                  <a:tcPr/>
                </a:tc>
                <a:tc>
                  <a:txBody>
                    <a:bodyPr/>
                    <a:lstStyle/>
                    <a:p>
                      <a:endParaRPr lang="en-US"/>
                    </a:p>
                  </a:txBody>
                  <a:tcPr/>
                </a:tc>
                <a:tc>
                  <a:txBody>
                    <a:bodyPr/>
                    <a:lstStyle/>
                    <a:p>
                      <a:r>
                        <a:rPr lang="en-US" dirty="0" smtClean="0"/>
                        <a:t>NULL</a:t>
                      </a:r>
                      <a:endParaRPr lang="en-US" dirty="0"/>
                    </a:p>
                  </a:txBody>
                  <a:tcPr/>
                </a:tc>
                <a:tc>
                  <a:txBody>
                    <a:bodyPr/>
                    <a:lstStyle/>
                    <a:p>
                      <a:endParaRPr lang="en-US" dirty="0"/>
                    </a:p>
                  </a:txBody>
                  <a:tcPr/>
                </a:tc>
              </a:tr>
              <a:tr h="370840">
                <a:tc>
                  <a:txBody>
                    <a:bodyPr/>
                    <a:lstStyle/>
                    <a:p>
                      <a:r>
                        <a:rPr lang="en-US" dirty="0" smtClean="0"/>
                        <a:t>Name</a:t>
                      </a:r>
                      <a:endParaRPr lang="en-US" dirty="0"/>
                    </a:p>
                  </a:txBody>
                  <a:tcPr/>
                </a:tc>
                <a:tc>
                  <a:txBody>
                    <a:bodyPr/>
                    <a:lstStyle/>
                    <a:p>
                      <a:r>
                        <a:rPr lang="en-US" dirty="0" err="1" smtClean="0"/>
                        <a:t>varchar</a:t>
                      </a:r>
                      <a:r>
                        <a:rPr lang="en-US" dirty="0" smtClean="0"/>
                        <a:t>(15)</a:t>
                      </a:r>
                      <a:endParaRPr lang="en-US" dirty="0"/>
                    </a:p>
                  </a:txBody>
                  <a:tcPr/>
                </a:tc>
                <a:tc>
                  <a:txBody>
                    <a:bodyPr/>
                    <a:lstStyle/>
                    <a:p>
                      <a:r>
                        <a:rPr lang="en-US" dirty="0" smtClean="0"/>
                        <a:t>YES</a:t>
                      </a:r>
                      <a:endParaRPr lang="en-US" dirty="0"/>
                    </a:p>
                  </a:txBody>
                  <a:tcPr/>
                </a:tc>
                <a:tc>
                  <a:txBody>
                    <a:bodyPr/>
                    <a:lstStyle/>
                    <a:p>
                      <a:endParaRPr lang="en-US"/>
                    </a:p>
                  </a:txBody>
                  <a:tcPr/>
                </a:tc>
                <a:tc>
                  <a:txBody>
                    <a:bodyPr/>
                    <a:lstStyle/>
                    <a:p>
                      <a:r>
                        <a:rPr lang="en-US" dirty="0" smtClean="0"/>
                        <a:t>NULL</a:t>
                      </a:r>
                      <a:endParaRPr lang="en-US" dirty="0"/>
                    </a:p>
                  </a:txBody>
                  <a:tcPr/>
                </a:tc>
                <a:tc>
                  <a:txBody>
                    <a:bodyPr/>
                    <a:lstStyle/>
                    <a:p>
                      <a:endParaRPr lang="en-US" dirty="0"/>
                    </a:p>
                  </a:txBody>
                  <a:tcPr/>
                </a:tc>
              </a:tr>
              <a:tr h="370840">
                <a:tc>
                  <a:txBody>
                    <a:bodyPr/>
                    <a:lstStyle/>
                    <a:p>
                      <a:r>
                        <a:rPr lang="en-US" dirty="0" smtClean="0"/>
                        <a:t>branch</a:t>
                      </a:r>
                      <a:endParaRPr lang="en-US" dirty="0"/>
                    </a:p>
                  </a:txBody>
                  <a:tcPr/>
                </a:tc>
                <a:tc>
                  <a:txBody>
                    <a:bodyPr/>
                    <a:lstStyle/>
                    <a:p>
                      <a:r>
                        <a:rPr lang="en-US" dirty="0" smtClean="0"/>
                        <a:t>char(5)</a:t>
                      </a:r>
                      <a:endParaRPr lang="en-US" dirty="0"/>
                    </a:p>
                  </a:txBody>
                  <a:tcPr/>
                </a:tc>
                <a:tc>
                  <a:txBody>
                    <a:bodyPr/>
                    <a:lstStyle/>
                    <a:p>
                      <a:r>
                        <a:rPr lang="en-US" dirty="0" smtClean="0"/>
                        <a:t>YES</a:t>
                      </a:r>
                      <a:endParaRPr lang="en-US" dirty="0"/>
                    </a:p>
                  </a:txBody>
                  <a:tcPr/>
                </a:tc>
                <a:tc>
                  <a:txBody>
                    <a:bodyPr/>
                    <a:lstStyle/>
                    <a:p>
                      <a:endParaRPr lang="en-US"/>
                    </a:p>
                  </a:txBody>
                  <a:tcPr/>
                </a:tc>
                <a:tc>
                  <a:txBody>
                    <a:bodyPr/>
                    <a:lstStyle/>
                    <a:p>
                      <a:r>
                        <a:rPr lang="en-US" dirty="0" smtClean="0"/>
                        <a:t>NULL</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amond(in)">
                                      <p:cBhvr>
                                        <p:cTn id="7" dur="2000"/>
                                        <p:tgtEl>
                                          <p:spTgt spid="3">
                                            <p:txEl>
                                              <p:pRg st="5" end="5"/>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amond(in)">
                                      <p:cBhvr>
                                        <p:cTn id="10" dur="2000"/>
                                        <p:tgtEl>
                                          <p:spTgt spid="3">
                                            <p:txEl>
                                              <p:pRg st="6" end="6"/>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amond(in)">
                                      <p:cBhvr>
                                        <p:cTn id="13" dur="20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diamond(in)">
                                      <p:cBhvr>
                                        <p:cTn id="18" dur="20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381000"/>
            <a:ext cx="9281160" cy="6092952"/>
          </a:xfrm>
        </p:spPr>
        <p:txBody>
          <a:bodyPr>
            <a:normAutofit/>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alter</a:t>
            </a:r>
          </a:p>
          <a:p>
            <a:pPr>
              <a:buNone/>
            </a:pPr>
            <a:r>
              <a:rPr lang="en-US" sz="2000" dirty="0" smtClean="0">
                <a:latin typeface="Times New Roman" pitchFamily="18" charset="0"/>
                <a:cs typeface="Times New Roman" pitchFamily="18" charset="0"/>
              </a:rPr>
              <a:t>     Alter command is used to </a:t>
            </a:r>
            <a:r>
              <a:rPr lang="en-US" sz="2000" dirty="0" err="1" smtClean="0">
                <a:latin typeface="Times New Roman" pitchFamily="18" charset="0"/>
                <a:cs typeface="Times New Roman" pitchFamily="18" charset="0"/>
              </a:rPr>
              <a:t>add,modify</a:t>
            </a:r>
            <a:r>
              <a:rPr lang="en-US" sz="2000" dirty="0" smtClean="0">
                <a:latin typeface="Times New Roman" pitchFamily="18" charset="0"/>
                <a:cs typeface="Times New Roman" pitchFamily="18" charset="0"/>
              </a:rPr>
              <a:t> and delete attributes in an existing relation.</a:t>
            </a:r>
          </a:p>
          <a:p>
            <a:pPr>
              <a:buFont typeface="Wingdings" pitchFamily="2" charset="2"/>
              <a:buChar char="Ø"/>
            </a:pPr>
            <a:r>
              <a:rPr lang="en-US" sz="2000" dirty="0" smtClean="0">
                <a:latin typeface="Times New Roman" pitchFamily="18" charset="0"/>
                <a:cs typeface="Times New Roman" pitchFamily="18" charset="0"/>
              </a:rPr>
              <a:t>To add an attribute(column):</a:t>
            </a:r>
          </a:p>
          <a:p>
            <a:pPr>
              <a:buNone/>
            </a:pPr>
            <a:r>
              <a:rPr lang="en-US" sz="2000" i="1" dirty="0" smtClean="0">
                <a:latin typeface="Times New Roman" pitchFamily="18" charset="0"/>
                <a:cs typeface="Times New Roman" pitchFamily="18" charset="0"/>
              </a:rPr>
              <a:t>Syntax:  </a:t>
            </a:r>
          </a:p>
          <a:p>
            <a:pPr>
              <a:buNone/>
            </a:pPr>
            <a:r>
              <a:rPr lang="en-US" sz="2000" dirty="0" smtClean="0">
                <a:latin typeface="Times New Roman" pitchFamily="18" charset="0"/>
                <a:cs typeface="Times New Roman" pitchFamily="18" charset="0"/>
              </a:rPr>
              <a:t>             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ADD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   datatype;</a:t>
            </a:r>
          </a:p>
          <a:p>
            <a:pPr>
              <a:buFont typeface="Wingdings" pitchFamily="2" charset="2"/>
              <a:buChar char="Ø"/>
            </a:pPr>
            <a:r>
              <a:rPr lang="en-US" sz="2000" dirty="0" smtClean="0">
                <a:latin typeface="Times New Roman" pitchFamily="18" charset="0"/>
                <a:cs typeface="Times New Roman" pitchFamily="18" charset="0"/>
              </a:rPr>
              <a:t>To modify the datatype of  an existing column:</a:t>
            </a:r>
          </a:p>
          <a:p>
            <a:pPr>
              <a:buNone/>
            </a:pPr>
            <a:r>
              <a:rPr lang="en-US" sz="2000" i="1"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t>ALTER TABLE </a:t>
            </a:r>
            <a:r>
              <a:rPr lang="en-US" sz="2000" dirty="0" err="1" smtClean="0"/>
              <a:t>table_name</a:t>
            </a:r>
            <a:r>
              <a:rPr lang="en-US" sz="2000" dirty="0" smtClean="0"/>
              <a:t> MODIFY </a:t>
            </a:r>
            <a:r>
              <a:rPr lang="en-US" sz="2000" dirty="0" err="1" smtClean="0"/>
              <a:t>column_name</a:t>
            </a:r>
            <a:r>
              <a:rPr lang="en-US" sz="2000" dirty="0" smtClean="0"/>
              <a:t> datatype;</a:t>
            </a: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To delete an existing column:</a:t>
            </a:r>
          </a:p>
          <a:p>
            <a:pPr>
              <a:buNone/>
            </a:pPr>
            <a:r>
              <a:rPr lang="en-US" sz="2000" i="1" dirty="0" smtClean="0">
                <a:latin typeface="Times New Roman" pitchFamily="18" charset="0"/>
                <a:cs typeface="Times New Roman" pitchFamily="18" charset="0"/>
              </a:rPr>
              <a:t> syntax:</a:t>
            </a:r>
          </a:p>
          <a:p>
            <a:pPr>
              <a:buNone/>
            </a:pPr>
            <a:r>
              <a:rPr lang="en-US" sz="2000" dirty="0" smtClean="0">
                <a:latin typeface="Times New Roman" pitchFamily="18" charset="0"/>
                <a:cs typeface="Times New Roman" pitchFamily="18" charset="0"/>
              </a:rPr>
              <a:t>            ALTER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DROP  </a:t>
            </a:r>
            <a:r>
              <a:rPr lang="en-US" sz="2000" dirty="0" err="1" smtClean="0">
                <a:latin typeface="Times New Roman" pitchFamily="18" charset="0"/>
                <a:cs typeface="Times New Roman" pitchFamily="18" charset="0"/>
              </a:rPr>
              <a:t>column_name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alter table  student  add  address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(20);</a:t>
            </a:r>
          </a:p>
          <a:p>
            <a:pPr>
              <a:buNone/>
            </a:pPr>
            <a:r>
              <a:rPr lang="en-US" sz="2000" dirty="0" smtClean="0">
                <a:latin typeface="Times New Roman" pitchFamily="18" charset="0"/>
                <a:cs typeface="Times New Roman" pitchFamily="18" charset="0"/>
              </a:rPr>
              <a:t>                   alter table student  modify  </a:t>
            </a:r>
            <a:r>
              <a:rPr lang="en-US" sz="2000" dirty="0" err="1" smtClean="0">
                <a:latin typeface="Times New Roman" pitchFamily="18" charset="0"/>
                <a:cs typeface="Times New Roman" pitchFamily="18" charset="0"/>
              </a:rPr>
              <a:t>rollno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varchar</a:t>
            </a:r>
            <a:r>
              <a:rPr lang="en-US" sz="2000" dirty="0" smtClean="0">
                <a:latin typeface="Times New Roman" pitchFamily="18" charset="0"/>
                <a:cs typeface="Times New Roman" pitchFamily="18" charset="0"/>
              </a:rPr>
              <a:t>(10);</a:t>
            </a:r>
          </a:p>
          <a:p>
            <a:pPr>
              <a:buNone/>
            </a:pPr>
            <a:r>
              <a:rPr lang="en-US" sz="2000" dirty="0" smtClean="0">
                <a:latin typeface="Times New Roman" pitchFamily="18" charset="0"/>
                <a:cs typeface="Times New Roman" pitchFamily="18" charset="0"/>
              </a:rPr>
              <a:t>                   alter table student  drop  branch;</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57200"/>
            <a:ext cx="9281160" cy="6016752"/>
          </a:xfrm>
        </p:spPr>
        <p:txBody>
          <a:bodyPr>
            <a:normAutofit/>
          </a:bodyPr>
          <a:lstStyle/>
          <a:p>
            <a:pPr>
              <a:buNone/>
            </a:pPr>
            <a:r>
              <a:rPr lang="en-US" sz="2000" b="1" dirty="0" smtClean="0">
                <a:latin typeface="Times New Roman" pitchFamily="18" charset="0"/>
                <a:cs typeface="Times New Roman" pitchFamily="18" charset="0"/>
              </a:rPr>
              <a:t>drop</a:t>
            </a:r>
          </a:p>
          <a:p>
            <a:pPr>
              <a:buNone/>
            </a:pPr>
            <a:r>
              <a:rPr lang="en-US" sz="2000" dirty="0" smtClean="0">
                <a:latin typeface="Times New Roman" pitchFamily="18" charset="0"/>
                <a:cs typeface="Times New Roman" pitchFamily="18" charset="0"/>
              </a:rPr>
              <a:t>Drop command is used to remove a relation(table) from an relational database management system. It  deletes the data and structure of table also.</a:t>
            </a:r>
          </a:p>
          <a:p>
            <a:pPr>
              <a:buNone/>
            </a:pPr>
            <a:r>
              <a:rPr lang="en-US" sz="2000" i="1"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   DROP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p>
          <a:p>
            <a:pPr>
              <a:buNone/>
            </a:pPr>
            <a:r>
              <a:rPr lang="en-US" sz="2000" i="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drop table student;</a:t>
            </a:r>
          </a:p>
          <a:p>
            <a:r>
              <a:rPr lang="en-US" sz="2000" dirty="0" smtClean="0">
                <a:latin typeface="Times New Roman" pitchFamily="18" charset="0"/>
                <a:cs typeface="Times New Roman" pitchFamily="18" charset="0"/>
              </a:rPr>
              <a:t>Note: drop is also used to remove an existing </a:t>
            </a:r>
            <a:r>
              <a:rPr lang="en-US" sz="2000" dirty="0" err="1" smtClean="0">
                <a:latin typeface="Times New Roman" pitchFamily="18" charset="0"/>
                <a:cs typeface="Times New Roman" pitchFamily="18" charset="0"/>
              </a:rPr>
              <a:t>database,view,trigger,cursor,index</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truncate</a:t>
            </a:r>
          </a:p>
          <a:p>
            <a:pPr>
              <a:buNone/>
            </a:pPr>
            <a:r>
              <a:rPr lang="en-US" sz="2000" dirty="0" smtClean="0">
                <a:latin typeface="Times New Roman" pitchFamily="18" charset="0"/>
                <a:cs typeface="Times New Roman" pitchFamily="18" charset="0"/>
              </a:rPr>
              <a:t>Truncate removes all rows from the </a:t>
            </a:r>
            <a:r>
              <a:rPr lang="en-US" sz="2000" dirty="0" err="1" smtClean="0">
                <a:latin typeface="Times New Roman" pitchFamily="18" charset="0"/>
                <a:cs typeface="Times New Roman" pitchFamily="18" charset="0"/>
              </a:rPr>
              <a:t>table,but</a:t>
            </a:r>
            <a:r>
              <a:rPr lang="en-US" sz="2000" dirty="0" smtClean="0">
                <a:latin typeface="Times New Roman" pitchFamily="18" charset="0"/>
                <a:cs typeface="Times New Roman" pitchFamily="18" charset="0"/>
              </a:rPr>
              <a:t> the table structure remains same.</a:t>
            </a:r>
          </a:p>
          <a:p>
            <a:pPr>
              <a:buNone/>
            </a:pPr>
            <a:r>
              <a:rPr lang="en-US" sz="2000"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TRUNCATE TABLE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   truncate  table  student;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5425</Words>
  <Application>Microsoft Office PowerPoint</Application>
  <PresentationFormat>Custom</PresentationFormat>
  <Paragraphs>751</Paragraphs>
  <Slides>58</Slides>
  <Notes>1</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Civic</vt:lpstr>
      <vt:lpstr>Oriel</vt:lpstr>
      <vt:lpstr>UNIT II</vt:lpstr>
      <vt:lpstr>Introduction to SQL</vt:lpstr>
      <vt:lpstr>Slide 3</vt:lpstr>
      <vt:lpstr>SQL Data Definition</vt:lpstr>
      <vt:lpstr>Slide 5</vt:lpstr>
      <vt:lpstr>Slide 6</vt:lpstr>
      <vt:lpstr>Slide 7</vt:lpstr>
      <vt:lpstr>Slide 8</vt:lpstr>
      <vt:lpstr>Slide 9</vt:lpstr>
      <vt:lpstr>DML(Data Manipulation Language) Commands/ Modification of database</vt:lpstr>
      <vt:lpstr>Slide 11</vt:lpstr>
      <vt:lpstr>Slide 12</vt:lpstr>
      <vt:lpstr>Basic Structure of SQL queries</vt:lpstr>
      <vt:lpstr>Slide 14</vt:lpstr>
      <vt:lpstr>Slide 15</vt:lpstr>
      <vt:lpstr>Slide 16</vt:lpstr>
      <vt:lpstr>Slide 17</vt:lpstr>
      <vt:lpstr>Slide 18</vt:lpstr>
      <vt:lpstr>Null Values</vt:lpstr>
      <vt:lpstr>Aggregate Functions</vt:lpstr>
      <vt:lpstr>Slide 21</vt:lpstr>
      <vt:lpstr>Slide 22</vt:lpstr>
      <vt:lpstr>Set Operations</vt:lpstr>
      <vt:lpstr>Slide 24</vt:lpstr>
      <vt:lpstr>Nested Qeries</vt:lpstr>
      <vt:lpstr>Slide 26</vt:lpstr>
      <vt:lpstr>Slide 27</vt:lpstr>
      <vt:lpstr>Slide 28</vt:lpstr>
      <vt:lpstr>Joins</vt:lpstr>
      <vt:lpstr>Slide 30</vt:lpstr>
      <vt:lpstr>Slide 31</vt:lpstr>
      <vt:lpstr>Slide 32</vt:lpstr>
      <vt:lpstr>Slide 33</vt:lpstr>
      <vt:lpstr>Slide 34</vt:lpstr>
      <vt:lpstr>Integrity Constraints</vt:lpstr>
      <vt:lpstr>Slide 36</vt:lpstr>
      <vt:lpstr>Slide 37</vt:lpstr>
      <vt:lpstr>Slide 38</vt:lpstr>
      <vt:lpstr>Slide 39</vt:lpstr>
      <vt:lpstr>Views</vt:lpstr>
      <vt:lpstr>Slide 41</vt:lpstr>
      <vt:lpstr>Slide 42</vt:lpstr>
      <vt:lpstr>Transactions</vt:lpstr>
      <vt:lpstr>Authorization</vt:lpstr>
      <vt:lpstr>Slide 45</vt:lpstr>
      <vt:lpstr>PL/SQL Subprograms</vt:lpstr>
      <vt:lpstr>Slide 47</vt:lpstr>
      <vt:lpstr>Slide 48</vt:lpstr>
      <vt:lpstr>Slide 49</vt:lpstr>
      <vt:lpstr>Slide 50</vt:lpstr>
      <vt:lpstr>Slide 51</vt:lpstr>
      <vt:lpstr>Triggers</vt:lpstr>
      <vt:lpstr>Syntax:</vt:lpstr>
      <vt:lpstr>Slide 54</vt:lpstr>
      <vt:lpstr>Slide 55</vt:lpstr>
      <vt:lpstr>Slide 56</vt:lpstr>
      <vt:lpstr>Slide 57</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Home</dc:creator>
  <cp:lastModifiedBy>Home</cp:lastModifiedBy>
  <cp:revision>324</cp:revision>
  <dcterms:created xsi:type="dcterms:W3CDTF">2006-08-16T00:00:00Z</dcterms:created>
  <dcterms:modified xsi:type="dcterms:W3CDTF">2021-06-07T12:01:57Z</dcterms:modified>
</cp:coreProperties>
</file>