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63" r:id="rId3"/>
    <p:sldId id="264" r:id="rId4"/>
    <p:sldId id="259" r:id="rId5"/>
    <p:sldId id="260" r:id="rId6"/>
    <p:sldId id="265" r:id="rId7"/>
    <p:sldId id="266" r:id="rId8"/>
    <p:sldId id="261" r:id="rId9"/>
    <p:sldId id="262" r:id="rId10"/>
    <p:sldId id="257" r:id="rId11"/>
    <p:sldId id="268" r:id="rId12"/>
    <p:sldId id="273" r:id="rId13"/>
    <p:sldId id="269" r:id="rId14"/>
    <p:sldId id="272" r:id="rId15"/>
    <p:sldId id="270" r:id="rId16"/>
    <p:sldId id="271" r:id="rId17"/>
    <p:sldId id="258" r:id="rId18"/>
    <p:sldId id="275" r:id="rId19"/>
    <p:sldId id="276" r:id="rId20"/>
    <p:sldId id="277" r:id="rId21"/>
    <p:sldId id="274" r:id="rId22"/>
    <p:sldId id="278" r:id="rId23"/>
    <p:sldId id="281" r:id="rId24"/>
    <p:sldId id="280" r:id="rId25"/>
    <p:sldId id="282" r:id="rId26"/>
    <p:sldId id="283" r:id="rId27"/>
    <p:sldId id="284" r:id="rId28"/>
    <p:sldId id="279" r:id="rId29"/>
    <p:sldId id="286" r:id="rId30"/>
    <p:sldId id="287" r:id="rId31"/>
    <p:sldId id="288" r:id="rId32"/>
    <p:sldId id="289" r:id="rId33"/>
    <p:sldId id="292" r:id="rId34"/>
    <p:sldId id="290" r:id="rId35"/>
    <p:sldId id="291" r:id="rId36"/>
    <p:sldId id="293" r:id="rId37"/>
    <p:sldId id="285" r:id="rId38"/>
    <p:sldId id="296" r:id="rId39"/>
    <p:sldId id="294" r:id="rId40"/>
    <p:sldId id="295" r:id="rId41"/>
    <p:sldId id="298" r:id="rId42"/>
    <p:sldId id="297" r:id="rId43"/>
    <p:sldId id="303" r:id="rId44"/>
    <p:sldId id="299" r:id="rId45"/>
    <p:sldId id="306" r:id="rId46"/>
    <p:sldId id="305" r:id="rId47"/>
    <p:sldId id="300" r:id="rId48"/>
    <p:sldId id="301" r:id="rId49"/>
    <p:sldId id="302" r:id="rId50"/>
    <p:sldId id="307" r:id="rId51"/>
    <p:sldId id="30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4660"/>
  </p:normalViewPr>
  <p:slideViewPr>
    <p:cSldViewPr>
      <p:cViewPr varScale="1">
        <p:scale>
          <a:sx n="70" d="100"/>
          <a:sy n="70" d="100"/>
        </p:scale>
        <p:origin x="153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609564-DA23-4449-B5E1-BBD15AD1DD58}" type="datetimeFigureOut">
              <a:rPr lang="en-US" smtClean="0"/>
              <a:pPr/>
              <a:t>19-Apr-21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30AB33-C87F-4E0D-8147-AD51DD2CAF93}" type="slidenum">
              <a:rPr lang="en-US" smtClean="0"/>
              <a:pPr/>
              <a:t>‹#›</a:t>
            </a:fld>
            <a:endParaRPr lang="en-US"/>
          </a:p>
        </p:txBody>
      </p:sp>
    </p:spTree>
    <p:extLst>
      <p:ext uri="{BB962C8B-B14F-4D97-AF65-F5344CB8AC3E}">
        <p14:creationId xmlns:p14="http://schemas.microsoft.com/office/powerpoint/2010/main" val="2261110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30AB33-C87F-4E0D-8147-AD51DD2CAF93}" type="slidenum">
              <a:rPr lang="en-US" smtClean="0"/>
              <a:pPr/>
              <a:t>27</a:t>
            </a:fld>
            <a:endParaRPr lang="en-US"/>
          </a:p>
        </p:txBody>
      </p:sp>
    </p:spTree>
    <p:extLst>
      <p:ext uri="{BB962C8B-B14F-4D97-AF65-F5344CB8AC3E}">
        <p14:creationId xmlns:p14="http://schemas.microsoft.com/office/powerpoint/2010/main" val="769067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F2E83C-362A-487B-8242-617BC62DCCAF}" type="datetimeFigureOut">
              <a:rPr lang="en-US" smtClean="0"/>
              <a:pPr/>
              <a:t>19-Apr-21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E4C43-D3CA-4DF1-97B9-01118946A7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2E83C-362A-487B-8242-617BC62DCCAF}" type="datetimeFigureOut">
              <a:rPr lang="en-US" smtClean="0"/>
              <a:pPr/>
              <a:t>19-Apr-21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E4C43-D3CA-4DF1-97B9-01118946A7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2E83C-362A-487B-8242-617BC62DCCAF}" type="datetimeFigureOut">
              <a:rPr lang="en-US" smtClean="0"/>
              <a:pPr/>
              <a:t>19-Apr-21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E4C43-D3CA-4DF1-97B9-01118946A7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2E83C-362A-487B-8242-617BC62DCCAF}" type="datetimeFigureOut">
              <a:rPr lang="en-US" smtClean="0"/>
              <a:pPr/>
              <a:t>19-Apr-21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E4C43-D3CA-4DF1-97B9-01118946A7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2E83C-362A-487B-8242-617BC62DCCAF}" type="datetimeFigureOut">
              <a:rPr lang="en-US" smtClean="0"/>
              <a:pPr/>
              <a:t>19-Apr-21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E4C43-D3CA-4DF1-97B9-01118946A7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F2E83C-362A-487B-8242-617BC62DCCAF}" type="datetimeFigureOut">
              <a:rPr lang="en-US" smtClean="0"/>
              <a:pPr/>
              <a:t>19-Apr-21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4E4C43-D3CA-4DF1-97B9-01118946A7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F2E83C-362A-487B-8242-617BC62DCCAF}" type="datetimeFigureOut">
              <a:rPr lang="en-US" smtClean="0"/>
              <a:pPr/>
              <a:t>19-Apr-21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4E4C43-D3CA-4DF1-97B9-01118946A7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F2E83C-362A-487B-8242-617BC62DCCAF}" type="datetimeFigureOut">
              <a:rPr lang="en-US" smtClean="0"/>
              <a:pPr/>
              <a:t>19-Apr-21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4E4C43-D3CA-4DF1-97B9-01118946A7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2E83C-362A-487B-8242-617BC62DCCAF}" type="datetimeFigureOut">
              <a:rPr lang="en-US" smtClean="0"/>
              <a:pPr/>
              <a:t>19-Apr-21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4E4C43-D3CA-4DF1-97B9-01118946A7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2E83C-362A-487B-8242-617BC62DCCAF}" type="datetimeFigureOut">
              <a:rPr lang="en-US" smtClean="0"/>
              <a:pPr/>
              <a:t>19-Apr-21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4E4C43-D3CA-4DF1-97B9-01118946A7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2E83C-362A-487B-8242-617BC62DCCAF}" type="datetimeFigureOut">
              <a:rPr lang="en-US" smtClean="0"/>
              <a:pPr/>
              <a:t>19-Apr-21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4E4C43-D3CA-4DF1-97B9-01118946A7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2E83C-362A-487B-8242-617BC62DCCAF}" type="datetimeFigureOut">
              <a:rPr lang="en-US" smtClean="0"/>
              <a:pPr/>
              <a:t>19-Apr-21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4E4C43-D3CA-4DF1-97B9-01118946A7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229600" cy="1470025"/>
          </a:xfrm>
        </p:spPr>
        <p:txBody>
          <a:bodyPr/>
          <a:lstStyle/>
          <a:p>
            <a:r>
              <a:rPr lang="en-IN" b="1" dirty="0">
                <a:solidFill>
                  <a:srgbClr val="7030A0"/>
                </a:solidFill>
                <a:latin typeface="Times New Roman" pitchFamily="18" charset="0"/>
                <a:cs typeface="Times New Roman" pitchFamily="18" charset="0"/>
              </a:rPr>
              <a:t>COMPUTER ORGANIZATION</a:t>
            </a:r>
            <a:endParaRPr lang="en-US" dirty="0">
              <a:solidFill>
                <a:srgbClr val="7030A0"/>
              </a:solidFill>
              <a:latin typeface="Times New Roman" pitchFamily="18" charset="0"/>
              <a:cs typeface="Times New Roman" pitchFamily="18" charset="0"/>
            </a:endParaRPr>
          </a:p>
        </p:txBody>
      </p:sp>
      <p:sp>
        <p:nvSpPr>
          <p:cNvPr id="3" name="Subtitle 2"/>
          <p:cNvSpPr>
            <a:spLocks noGrp="1"/>
          </p:cNvSpPr>
          <p:nvPr>
            <p:ph type="subTitle" idx="1"/>
          </p:nvPr>
        </p:nvSpPr>
        <p:spPr>
          <a:xfrm>
            <a:off x="76200" y="5029200"/>
            <a:ext cx="8915400" cy="1752600"/>
          </a:xfrm>
        </p:spPr>
        <p:txBody>
          <a:bodyPr>
            <a:normAutofit fontScale="70000" lnSpcReduction="20000"/>
          </a:bodyPr>
          <a:lstStyle/>
          <a:p>
            <a:pPr algn="l"/>
            <a:r>
              <a:rPr lang="en-IN" b="1" dirty="0">
                <a:solidFill>
                  <a:schemeClr val="tx1"/>
                </a:solidFill>
                <a:latin typeface="Times New Roman" pitchFamily="18" charset="0"/>
                <a:cs typeface="Times New Roman" pitchFamily="18" charset="0"/>
              </a:rPr>
              <a:t>Text Books: </a:t>
            </a:r>
            <a:endParaRPr lang="en-US" dirty="0">
              <a:solidFill>
                <a:schemeClr val="tx1"/>
              </a:solidFill>
              <a:latin typeface="Times New Roman" pitchFamily="18" charset="0"/>
              <a:cs typeface="Times New Roman" pitchFamily="18" charset="0"/>
            </a:endParaRPr>
          </a:p>
          <a:p>
            <a:pPr algn="l"/>
            <a:r>
              <a:rPr lang="en-IN" dirty="0">
                <a:solidFill>
                  <a:schemeClr val="tx1"/>
                </a:solidFill>
                <a:latin typeface="Times New Roman" pitchFamily="18" charset="0"/>
                <a:cs typeface="Times New Roman" pitchFamily="18" charset="0"/>
              </a:rPr>
              <a:t>1. Computer System Architecture – </a:t>
            </a:r>
            <a:r>
              <a:rPr lang="en-IN" dirty="0" err="1" smtClean="0">
                <a:solidFill>
                  <a:schemeClr val="tx1"/>
                </a:solidFill>
                <a:latin typeface="Times New Roman" pitchFamily="18" charset="0"/>
                <a:cs typeface="Times New Roman" pitchFamily="18" charset="0"/>
              </a:rPr>
              <a:t>M.Morris</a:t>
            </a:r>
            <a:r>
              <a:rPr lang="en-IN" dirty="0" smtClean="0">
                <a:solidFill>
                  <a:schemeClr val="tx1"/>
                </a:solidFill>
                <a:latin typeface="Times New Roman" pitchFamily="18" charset="0"/>
                <a:cs typeface="Times New Roman" pitchFamily="18" charset="0"/>
              </a:rPr>
              <a:t> </a:t>
            </a:r>
            <a:r>
              <a:rPr lang="en-IN" dirty="0" err="1">
                <a:solidFill>
                  <a:schemeClr val="tx1"/>
                </a:solidFill>
                <a:latin typeface="Times New Roman" pitchFamily="18" charset="0"/>
                <a:cs typeface="Times New Roman" pitchFamily="18" charset="0"/>
              </a:rPr>
              <a:t>Mano</a:t>
            </a:r>
            <a:r>
              <a:rPr lang="en-IN" dirty="0">
                <a:solidFill>
                  <a:schemeClr val="tx1"/>
                </a:solidFill>
                <a:latin typeface="Times New Roman" pitchFamily="18" charset="0"/>
                <a:cs typeface="Times New Roman" pitchFamily="18" charset="0"/>
              </a:rPr>
              <a:t>, Third Edition, Pearson/PHI, 2011. </a:t>
            </a:r>
            <a:endParaRPr lang="en-US" dirty="0">
              <a:solidFill>
                <a:schemeClr val="tx1"/>
              </a:solidFill>
              <a:latin typeface="Times New Roman" pitchFamily="18" charset="0"/>
              <a:cs typeface="Times New Roman" pitchFamily="18" charset="0"/>
            </a:endParaRPr>
          </a:p>
          <a:p>
            <a:pPr algn="l"/>
            <a:r>
              <a:rPr lang="en-IN" dirty="0">
                <a:solidFill>
                  <a:schemeClr val="tx1"/>
                </a:solidFill>
                <a:latin typeface="Times New Roman" pitchFamily="18" charset="0"/>
                <a:cs typeface="Times New Roman" pitchFamily="18" charset="0"/>
              </a:rPr>
              <a:t>2. Microprocessor and Interfacing – Douglas V Hall, Second Edition, TATA McGraw Hill, 2006.</a:t>
            </a:r>
            <a:endParaRPr lang="en-US" dirty="0">
              <a:solidFill>
                <a:schemeClr val="tx1"/>
              </a:solidFill>
              <a:latin typeface="Times New Roman" pitchFamily="18" charset="0"/>
              <a:cs typeface="Times New Roman" pitchFamily="18" charset="0"/>
            </a:endParaRPr>
          </a:p>
        </p:txBody>
      </p:sp>
      <p:sp>
        <p:nvSpPr>
          <p:cNvPr id="4" name="Title 1"/>
          <p:cNvSpPr txBox="1">
            <a:spLocks/>
          </p:cNvSpPr>
          <p:nvPr/>
        </p:nvSpPr>
        <p:spPr>
          <a:xfrm>
            <a:off x="838200" y="2949575"/>
            <a:ext cx="8229600" cy="1470025"/>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7030A0"/>
                </a:solidFill>
                <a:effectLst/>
                <a:uLnTx/>
                <a:uFillTx/>
                <a:latin typeface="Times New Roman" pitchFamily="18" charset="0"/>
                <a:ea typeface="+mj-ea"/>
                <a:cs typeface="Times New Roman" pitchFamily="18" charset="0"/>
              </a:rPr>
              <a:t>Mr. Abdul </a:t>
            </a:r>
            <a:r>
              <a:rPr kumimoji="0" lang="en-US" sz="4400" b="0" i="0" u="none" strike="noStrike" kern="1200" cap="none" spc="0" normalizeH="0" baseline="0" noProof="0" dirty="0" err="1" smtClean="0">
                <a:ln>
                  <a:noFill/>
                </a:ln>
                <a:solidFill>
                  <a:srgbClr val="7030A0"/>
                </a:solidFill>
                <a:effectLst/>
                <a:uLnTx/>
                <a:uFillTx/>
                <a:latin typeface="Times New Roman" pitchFamily="18" charset="0"/>
                <a:ea typeface="+mj-ea"/>
                <a:cs typeface="Times New Roman" pitchFamily="18" charset="0"/>
              </a:rPr>
              <a:t>Majeed</a:t>
            </a:r>
            <a:endParaRPr kumimoji="0" lang="en-US" sz="4400" b="0" i="0" u="none" strike="noStrike" kern="1200" cap="none" spc="0" normalizeH="0" baseline="0" noProof="0" dirty="0" smtClean="0">
              <a:ln>
                <a:noFill/>
              </a:ln>
              <a:solidFill>
                <a:srgbClr val="7030A0"/>
              </a:solidFill>
              <a:effectLst/>
              <a:uLnTx/>
              <a:uFillTx/>
              <a:latin typeface="Times New Roman" pitchFamily="18" charset="0"/>
              <a:ea typeface="+mj-ea"/>
              <a:cs typeface="Times New Roman" pitchFamily="18" charset="0"/>
            </a:endParaRPr>
          </a:p>
          <a:p>
            <a:pPr marL="0" marR="0" lvl="0" indent="0" algn="r" defTabSz="914400" rtl="0" eaLnBrk="1" fontAlgn="auto" latinLnBrk="0" hangingPunct="1">
              <a:lnSpc>
                <a:spcPct val="100000"/>
              </a:lnSpc>
              <a:spcBef>
                <a:spcPct val="0"/>
              </a:spcBef>
              <a:spcAft>
                <a:spcPts val="0"/>
              </a:spcAft>
              <a:buClrTx/>
              <a:buSzTx/>
              <a:buFontTx/>
              <a:buNone/>
              <a:tabLst/>
              <a:defRPr/>
            </a:pPr>
            <a:r>
              <a:rPr lang="en-US" sz="3200" dirty="0" smtClean="0">
                <a:solidFill>
                  <a:srgbClr val="7030A0"/>
                </a:solidFill>
                <a:latin typeface="Times New Roman" pitchFamily="18" charset="0"/>
                <a:ea typeface="+mj-ea"/>
                <a:cs typeface="Times New Roman" pitchFamily="18" charset="0"/>
              </a:rPr>
              <a:t>Assistant Professor, CSE</a:t>
            </a:r>
            <a:endParaRPr kumimoji="0" lang="en-US" sz="4400" b="0" i="0" u="none" strike="noStrike" kern="1200" cap="none" spc="0" normalizeH="0" baseline="0" noProof="0" dirty="0">
              <a:ln>
                <a:noFill/>
              </a:ln>
              <a:solidFill>
                <a:srgbClr val="7030A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IN" b="1" dirty="0" smtClean="0">
                <a:latin typeface="Times New Roman" pitchFamily="18" charset="0"/>
                <a:cs typeface="Times New Roman" pitchFamily="18" charset="0"/>
              </a:rPr>
              <a:t>UNIT - 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609600"/>
            <a:ext cx="8686800" cy="6019800"/>
          </a:xfrm>
        </p:spPr>
        <p:txBody>
          <a:bodyPr>
            <a:normAutofit/>
          </a:bodyPr>
          <a:lstStyle/>
          <a:p>
            <a:pPr algn="just"/>
            <a:r>
              <a:rPr lang="en-IN" b="1" dirty="0" smtClean="0">
                <a:latin typeface="Times New Roman" pitchFamily="18" charset="0"/>
                <a:cs typeface="Times New Roman" pitchFamily="18" charset="0"/>
              </a:rPr>
              <a:t>Introduction to computer organization- </a:t>
            </a:r>
          </a:p>
          <a:p>
            <a:pPr algn="just">
              <a:buNone/>
            </a:pP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Digital Computers,</a:t>
            </a: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Instruction codes, stored program organization, computer registers, computer instructions ,  instruction cycle, types of instruction formats (Zero, one, two and three address), RISC instructions.</a:t>
            </a:r>
            <a:endParaRPr lang="en-US" dirty="0" smtClean="0">
              <a:latin typeface="Times New Roman" pitchFamily="18" charset="0"/>
              <a:cs typeface="Times New Roman" pitchFamily="18" charset="0"/>
            </a:endParaRPr>
          </a:p>
          <a:p>
            <a:pPr algn="just"/>
            <a:r>
              <a:rPr lang="en-IN" b="1" dirty="0" smtClean="0">
                <a:latin typeface="Times New Roman" pitchFamily="18" charset="0"/>
                <a:cs typeface="Times New Roman" pitchFamily="18" charset="0"/>
              </a:rPr>
              <a:t>Addressing modes</a:t>
            </a:r>
            <a:r>
              <a:rPr lang="en-IN" dirty="0" smtClean="0">
                <a:latin typeface="Times New Roman" pitchFamily="18" charset="0"/>
                <a:cs typeface="Times New Roman" pitchFamily="18" charset="0"/>
              </a:rPr>
              <a:t>: mode field, implied, immediate register, register direct, register indirect, auto increment, decrement, indexed, relative, base address mode, Numerical examples and problems.</a:t>
            </a:r>
            <a:endParaRPr lang="en-US" dirty="0" smtClean="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IN" sz="2800" b="1" dirty="0" smtClean="0">
                <a:solidFill>
                  <a:srgbClr val="FF0000"/>
                </a:solidFill>
                <a:latin typeface="Times New Roman" pitchFamily="18" charset="0"/>
                <a:cs typeface="Times New Roman" pitchFamily="18" charset="0"/>
              </a:rPr>
              <a:t>1. Digital Computers</a:t>
            </a:r>
            <a:endParaRPr lang="en-US" sz="2800" b="1" dirty="0">
              <a:solidFill>
                <a:srgbClr val="FF0000"/>
              </a:solidFill>
            </a:endParaRPr>
          </a:p>
        </p:txBody>
      </p:sp>
      <p:sp>
        <p:nvSpPr>
          <p:cNvPr id="3" name="Content Placeholder 2"/>
          <p:cNvSpPr>
            <a:spLocks noGrp="1"/>
          </p:cNvSpPr>
          <p:nvPr>
            <p:ph idx="1"/>
          </p:nvPr>
        </p:nvSpPr>
        <p:spPr>
          <a:xfrm>
            <a:off x="304800" y="609600"/>
            <a:ext cx="8686800" cy="6172200"/>
          </a:xfrm>
        </p:spPr>
        <p:txBody>
          <a:bodyPr>
            <a:normAutofit fontScale="92500"/>
          </a:bodyPr>
          <a:lstStyle/>
          <a:p>
            <a:pPr algn="just"/>
            <a:r>
              <a:rPr lang="en-US" b="1" dirty="0" smtClean="0">
                <a:latin typeface="Times New Roman" pitchFamily="18" charset="0"/>
                <a:cs typeface="Times New Roman" pitchFamily="18" charset="0"/>
              </a:rPr>
              <a:t>1940s</a:t>
            </a:r>
            <a:r>
              <a:rPr lang="en-US" dirty="0" smtClean="0">
                <a:latin typeface="Times New Roman" pitchFamily="18" charset="0"/>
                <a:cs typeface="Times New Roman" pitchFamily="18" charset="0"/>
              </a:rPr>
              <a:t>, used primarily for numerical computations.</a:t>
            </a:r>
          </a:p>
          <a:p>
            <a:pPr algn="just"/>
            <a:r>
              <a:rPr lang="en-US" dirty="0" smtClean="0">
                <a:latin typeface="Times New Roman" pitchFamily="18" charset="0"/>
                <a:cs typeface="Times New Roman" pitchFamily="18" charset="0"/>
              </a:rPr>
              <a:t>The digital computer is a digital system that performs various computational tasks. </a:t>
            </a:r>
          </a:p>
          <a:p>
            <a:pPr algn="just"/>
            <a:r>
              <a:rPr lang="en-US" dirty="0" smtClean="0">
                <a:latin typeface="Times New Roman" pitchFamily="18" charset="0"/>
                <a:cs typeface="Times New Roman" pitchFamily="18" charset="0"/>
              </a:rPr>
              <a:t>The word digital implies that the information in the computer is represented by variables that take a limited number of discrete values.</a:t>
            </a:r>
          </a:p>
          <a:p>
            <a:pPr algn="just"/>
            <a:r>
              <a:rPr lang="en-US" dirty="0" smtClean="0">
                <a:latin typeface="Times New Roman" pitchFamily="18" charset="0"/>
                <a:cs typeface="Times New Roman" pitchFamily="18" charset="0"/>
              </a:rPr>
              <a:t> These values are processed internally by components that can maintain a limited number of discrete states. </a:t>
            </a:r>
          </a:p>
          <a:p>
            <a:pPr algn="just"/>
            <a:r>
              <a:rPr lang="en-US" dirty="0" smtClean="0">
                <a:latin typeface="Times New Roman" pitchFamily="18" charset="0"/>
                <a:cs typeface="Times New Roman" pitchFamily="18" charset="0"/>
              </a:rPr>
              <a:t>Digital computers use the binary number system, which has two digits: 0 and 1. </a:t>
            </a:r>
          </a:p>
          <a:p>
            <a:pPr algn="just"/>
            <a:r>
              <a:rPr lang="en-US" dirty="0" smtClean="0">
                <a:latin typeface="Times New Roman" pitchFamily="18" charset="0"/>
                <a:cs typeface="Times New Roman" pitchFamily="18" charset="0"/>
              </a:rPr>
              <a:t>A binary digit is called a bit.</a:t>
            </a:r>
            <a:r>
              <a:rPr lang="en-US" sz="2000" dirty="0" smtClean="0">
                <a:latin typeface="Times New Roman" pitchFamily="18" charset="0"/>
                <a:cs typeface="Times New Roman" pitchFamily="18" charset="0"/>
              </a:rPr>
              <a:t>(bit, byte, nibble)</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majeed\2019-20 II Sem\CO\UNIT I\bit.jpg"/>
          <p:cNvPicPr>
            <a:picLocks noGrp="1" noChangeAspect="1" noChangeArrowheads="1"/>
          </p:cNvPicPr>
          <p:nvPr>
            <p:ph idx="1"/>
          </p:nvPr>
        </p:nvPicPr>
        <p:blipFill>
          <a:blip r:embed="rId2"/>
          <a:srcRect l="8330" t="15153" r="13381" b="14135"/>
          <a:stretch>
            <a:fillRect/>
          </a:stretch>
        </p:blipFill>
        <p:spPr bwMode="auto">
          <a:xfrm>
            <a:off x="533400" y="228600"/>
            <a:ext cx="4724400" cy="3200400"/>
          </a:xfrm>
          <a:prstGeom prst="rect">
            <a:avLst/>
          </a:prstGeom>
          <a:noFill/>
        </p:spPr>
      </p:pic>
      <p:pic>
        <p:nvPicPr>
          <p:cNvPr id="4099" name="Picture 3" descr="D:\majeed\2019-20 II Sem\CO\UNIT I\byte.jpg"/>
          <p:cNvPicPr>
            <a:picLocks noChangeAspect="1" noChangeArrowheads="1"/>
          </p:cNvPicPr>
          <p:nvPr/>
        </p:nvPicPr>
        <p:blipFill>
          <a:blip r:embed="rId3"/>
          <a:srcRect l="8750" t="15000" r="25000" b="26667"/>
          <a:stretch>
            <a:fillRect/>
          </a:stretch>
        </p:blipFill>
        <p:spPr bwMode="auto">
          <a:xfrm>
            <a:off x="3886200" y="3505200"/>
            <a:ext cx="4846319" cy="3200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534400" cy="6477000"/>
          </a:xfrm>
        </p:spPr>
        <p:txBody>
          <a:bodyPr>
            <a:normAutofit fontScale="92500" lnSpcReduction="10000"/>
          </a:bodyPr>
          <a:lstStyle/>
          <a:p>
            <a:r>
              <a:rPr lang="en-US" sz="2400" dirty="0" smtClean="0">
                <a:latin typeface="Times New Roman" pitchFamily="18" charset="0"/>
                <a:cs typeface="Times New Roman" pitchFamily="18" charset="0"/>
              </a:rPr>
              <a:t>Information is represented in digital computers in groups of bits.</a:t>
            </a:r>
          </a:p>
          <a:p>
            <a:r>
              <a:rPr lang="en-US" sz="2400" dirty="0" smtClean="0">
                <a:latin typeface="Times New Roman" pitchFamily="18" charset="0"/>
                <a:cs typeface="Times New Roman" pitchFamily="18" charset="0"/>
              </a:rPr>
              <a:t>In general: add 1 bit, double the number of patterns</a:t>
            </a:r>
          </a:p>
          <a:p>
            <a:pPr>
              <a:buNone/>
            </a:pPr>
            <a:r>
              <a:rPr lang="en-US" sz="2400" dirty="0" smtClean="0">
                <a:latin typeface="Times New Roman" pitchFamily="18" charset="0"/>
                <a:cs typeface="Times New Roman" pitchFamily="18" charset="0"/>
              </a:rPr>
              <a:t>	1 bit - 2 patterns</a:t>
            </a:r>
          </a:p>
          <a:p>
            <a:pPr>
              <a:buNone/>
            </a:pPr>
            <a:r>
              <a:rPr lang="en-US" sz="2400" dirty="0" smtClean="0">
                <a:latin typeface="Times New Roman" pitchFamily="18" charset="0"/>
                <a:cs typeface="Times New Roman" pitchFamily="18" charset="0"/>
              </a:rPr>
              <a:t>	2 bits - 4</a:t>
            </a:r>
          </a:p>
          <a:p>
            <a:pPr>
              <a:buNone/>
            </a:pPr>
            <a:r>
              <a:rPr lang="en-US" sz="2400" dirty="0" smtClean="0">
                <a:latin typeface="Times New Roman" pitchFamily="18" charset="0"/>
                <a:cs typeface="Times New Roman" pitchFamily="18" charset="0"/>
              </a:rPr>
              <a:t>	3 bits - 8</a:t>
            </a:r>
          </a:p>
          <a:p>
            <a:pPr>
              <a:buNone/>
            </a:pPr>
            <a:r>
              <a:rPr lang="en-US" sz="2400" dirty="0" smtClean="0">
                <a:latin typeface="Times New Roman" pitchFamily="18" charset="0"/>
                <a:cs typeface="Times New Roman" pitchFamily="18" charset="0"/>
              </a:rPr>
              <a:t>	4 bits - 16</a:t>
            </a:r>
          </a:p>
          <a:p>
            <a:pPr>
              <a:buNone/>
            </a:pPr>
            <a:r>
              <a:rPr lang="en-US" sz="2400" dirty="0" smtClean="0">
                <a:latin typeface="Times New Roman" pitchFamily="18" charset="0"/>
                <a:cs typeface="Times New Roman" pitchFamily="18" charset="0"/>
              </a:rPr>
              <a:t>	5 bits - 32</a:t>
            </a:r>
          </a:p>
          <a:p>
            <a:pPr>
              <a:buNone/>
            </a:pPr>
            <a:r>
              <a:rPr lang="en-US" sz="2400" dirty="0" smtClean="0">
                <a:latin typeface="Times New Roman" pitchFamily="18" charset="0"/>
                <a:cs typeface="Times New Roman" pitchFamily="18" charset="0"/>
              </a:rPr>
              <a:t>	6 bits - 64</a:t>
            </a:r>
          </a:p>
          <a:p>
            <a:pPr>
              <a:buNone/>
            </a:pPr>
            <a:r>
              <a:rPr lang="en-US" sz="2400" dirty="0" smtClean="0">
                <a:latin typeface="Times New Roman" pitchFamily="18" charset="0"/>
                <a:cs typeface="Times New Roman" pitchFamily="18" charset="0"/>
              </a:rPr>
              <a:t>	7 bits - 128</a:t>
            </a:r>
          </a:p>
          <a:p>
            <a:pPr>
              <a:buNone/>
            </a:pPr>
            <a:r>
              <a:rPr lang="en-US" sz="2400" dirty="0" smtClean="0">
                <a:latin typeface="Times New Roman" pitchFamily="18" charset="0"/>
                <a:cs typeface="Times New Roman" pitchFamily="18" charset="0"/>
              </a:rPr>
              <a:t>	8 bits - 256 - one byte</a:t>
            </a:r>
          </a:p>
          <a:p>
            <a:pPr>
              <a:buNone/>
            </a:pPr>
            <a:r>
              <a:rPr lang="en-US" sz="2400" dirty="0" smtClean="0">
                <a:latin typeface="Times New Roman" pitchFamily="18" charset="0"/>
                <a:cs typeface="Times New Roman" pitchFamily="18" charset="0"/>
              </a:rPr>
              <a:t>Mathematically: n bits yields 2</a:t>
            </a:r>
            <a:r>
              <a:rPr lang="en-US" sz="2400" baseline="30000"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patterns (2 to the nth power)</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All storage is measured in bytes, despite being very different hardware</a:t>
            </a:r>
          </a:p>
          <a:p>
            <a:pPr>
              <a:buNone/>
            </a:pPr>
            <a:r>
              <a:rPr lang="en-US" sz="2400" b="1" dirty="0" smtClean="0">
                <a:latin typeface="Times New Roman" pitchFamily="18" charset="0"/>
                <a:cs typeface="Times New Roman" pitchFamily="18" charset="0"/>
              </a:rPr>
              <a:t>	Kilobyte</a:t>
            </a:r>
            <a:r>
              <a:rPr lang="en-US" sz="2400" dirty="0" smtClean="0">
                <a:latin typeface="Times New Roman" pitchFamily="18" charset="0"/>
                <a:cs typeface="Times New Roman" pitchFamily="18" charset="0"/>
              </a:rPr>
              <a:t>, KB, about 1 thousand bytes</a:t>
            </a:r>
          </a:p>
          <a:p>
            <a:pPr>
              <a:buNone/>
            </a:pPr>
            <a:r>
              <a:rPr lang="en-US" sz="2400" b="1" dirty="0" smtClean="0">
                <a:latin typeface="Times New Roman" pitchFamily="18" charset="0"/>
                <a:cs typeface="Times New Roman" pitchFamily="18" charset="0"/>
              </a:rPr>
              <a:t>	Megabyte</a:t>
            </a:r>
            <a:r>
              <a:rPr lang="en-US" sz="2400" dirty="0" smtClean="0">
                <a:latin typeface="Times New Roman" pitchFamily="18" charset="0"/>
                <a:cs typeface="Times New Roman" pitchFamily="18" charset="0"/>
              </a:rPr>
              <a:t>, MB, about 1 million bytes</a:t>
            </a:r>
          </a:p>
          <a:p>
            <a:pPr>
              <a:buNone/>
            </a:pPr>
            <a:r>
              <a:rPr lang="en-US" sz="2400" b="1" dirty="0" smtClean="0">
                <a:latin typeface="Times New Roman" pitchFamily="18" charset="0"/>
                <a:cs typeface="Times New Roman" pitchFamily="18" charset="0"/>
              </a:rPr>
              <a:t>	Gigabyte</a:t>
            </a:r>
            <a:r>
              <a:rPr lang="en-US" sz="2400" dirty="0" smtClean="0">
                <a:latin typeface="Times New Roman" pitchFamily="18" charset="0"/>
                <a:cs typeface="Times New Roman" pitchFamily="18" charset="0"/>
              </a:rPr>
              <a:t>, GB, about 1 billion bytes</a:t>
            </a:r>
          </a:p>
          <a:p>
            <a:pPr>
              <a:buNone/>
            </a:pPr>
            <a:r>
              <a:rPr lang="en-US" sz="2400" b="1" dirty="0" smtClean="0">
                <a:latin typeface="Times New Roman" pitchFamily="18" charset="0"/>
                <a:cs typeface="Times New Roman" pitchFamily="18" charset="0"/>
              </a:rPr>
              <a:t>	Terabyte</a:t>
            </a:r>
            <a:r>
              <a:rPr lang="en-US" sz="2400" dirty="0" smtClean="0">
                <a:latin typeface="Times New Roman" pitchFamily="18" charset="0"/>
                <a:cs typeface="Times New Roman" pitchFamily="18" charset="0"/>
              </a:rPr>
              <a:t>, TB, about 1 trillion bytes (rare)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6324600"/>
          </a:xfrm>
        </p:spPr>
        <p:txBody>
          <a:bodyPr>
            <a:normAutofit lnSpcReduction="10000"/>
          </a:bodyPr>
          <a:lstStyle/>
          <a:p>
            <a:r>
              <a:rPr lang="en-US" dirty="0" smtClean="0">
                <a:latin typeface="Times New Roman" pitchFamily="18" charset="0"/>
                <a:cs typeface="Times New Roman" pitchFamily="18" charset="0"/>
              </a:rPr>
              <a:t>By using various coding techniques, groups of bits can be made to represent not only binary numbers but also other discrete symbols, such as decimal digits or letters of the alphabet.(compilers, interpreter)</a:t>
            </a:r>
          </a:p>
          <a:p>
            <a:r>
              <a:rPr lang="en-US" dirty="0" smtClean="0">
                <a:latin typeface="Times New Roman" pitchFamily="18" charset="0"/>
                <a:cs typeface="Times New Roman" pitchFamily="18" charset="0"/>
              </a:rPr>
              <a:t>The groups of bits are used to develop complete sets of instructions for performing various types of computations.</a:t>
            </a:r>
          </a:p>
          <a:p>
            <a:r>
              <a:rPr lang="en-US" dirty="0" smtClean="0">
                <a:latin typeface="Times New Roman" pitchFamily="18" charset="0"/>
                <a:cs typeface="Times New Roman" pitchFamily="18" charset="0"/>
              </a:rPr>
              <a:t>The seven bits 1001011 represent a binary number whose decimal equivalent is 75. However, this same group of seven bits represents the letter K when used in conjunction with a binary code for the letters of the alphabet.</a:t>
            </a: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763000" cy="6705600"/>
          </a:xfrm>
        </p:spPr>
        <p:txBody>
          <a:bodyPr>
            <a:noAutofit/>
          </a:bodyPr>
          <a:lstStyle/>
          <a:p>
            <a:r>
              <a:rPr lang="en-US" sz="2800" dirty="0" smtClean="0">
                <a:latin typeface="Times New Roman" pitchFamily="18" charset="0"/>
                <a:cs typeface="Times New Roman" pitchFamily="18" charset="0"/>
              </a:rPr>
              <a:t>ASCII is an encoding representing each typed character by a number</a:t>
            </a:r>
          </a:p>
          <a:p>
            <a:r>
              <a:rPr lang="en-US" sz="2800" dirty="0" smtClean="0">
                <a:latin typeface="Times New Roman" pitchFamily="18" charset="0"/>
                <a:cs typeface="Times New Roman" pitchFamily="18" charset="0"/>
              </a:rPr>
              <a:t>Each number is stored in one byte </a:t>
            </a:r>
            <a:r>
              <a:rPr lang="en-US" sz="2000" dirty="0" smtClean="0">
                <a:latin typeface="Times New Roman" pitchFamily="18" charset="0"/>
                <a:cs typeface="Times New Roman" pitchFamily="18" charset="0"/>
              </a:rPr>
              <a:t>(so the number is in 0..255)</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 is 65</a:t>
            </a:r>
          </a:p>
          <a:p>
            <a:r>
              <a:rPr lang="en-US" sz="2800" dirty="0" smtClean="0">
                <a:latin typeface="Times New Roman" pitchFamily="18" charset="0"/>
                <a:cs typeface="Times New Roman" pitchFamily="18" charset="0"/>
              </a:rPr>
              <a:t>B is 66</a:t>
            </a:r>
          </a:p>
          <a:p>
            <a:r>
              <a:rPr lang="en-US" sz="2800" dirty="0" smtClean="0">
                <a:latin typeface="Times New Roman" pitchFamily="18" charset="0"/>
                <a:cs typeface="Times New Roman" pitchFamily="18" charset="0"/>
              </a:rPr>
              <a:t>a </a:t>
            </a:r>
            <a:r>
              <a:rPr lang="en-US" sz="2800" smtClean="0">
                <a:latin typeface="Times New Roman" pitchFamily="18" charset="0"/>
                <a:cs typeface="Times New Roman" pitchFamily="18" charset="0"/>
              </a:rPr>
              <a:t>is 97</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space is 32</a:t>
            </a: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pic>
        <p:nvPicPr>
          <p:cNvPr id="6" name="Picture 2" descr="D:\majeed\2019-20 II Sem\CO\UNIT I\hardware-letter-byte.jpg"/>
          <p:cNvPicPr>
            <a:picLocks noChangeAspect="1" noChangeArrowheads="1"/>
          </p:cNvPicPr>
          <p:nvPr/>
        </p:nvPicPr>
        <p:blipFill>
          <a:blip r:embed="rId2"/>
          <a:srcRect l="6345" t="9638" r="3449" b="24823"/>
          <a:stretch>
            <a:fillRect/>
          </a:stretch>
        </p:blipFill>
        <p:spPr bwMode="auto">
          <a:xfrm>
            <a:off x="533400" y="4328160"/>
            <a:ext cx="8534400" cy="2377440"/>
          </a:xfrm>
          <a:prstGeom prst="rect">
            <a:avLst/>
          </a:prstGeom>
          <a:noFill/>
        </p:spPr>
      </p:pic>
      <p:pic>
        <p:nvPicPr>
          <p:cNvPr id="7" name="Picture 3"/>
          <p:cNvPicPr>
            <a:picLocks noChangeAspect="1" noChangeArrowheads="1"/>
          </p:cNvPicPr>
          <p:nvPr/>
        </p:nvPicPr>
        <p:blipFill>
          <a:blip r:embed="rId3"/>
          <a:srcRect l="24430" t="16836" r="40530" b="52859"/>
          <a:stretch>
            <a:fillRect/>
          </a:stretch>
        </p:blipFill>
        <p:spPr bwMode="auto">
          <a:xfrm>
            <a:off x="3124200" y="1447800"/>
            <a:ext cx="563880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5791200"/>
          </a:xfrm>
        </p:spPr>
        <p:txBody>
          <a:bodyPr>
            <a:normAutofit/>
          </a:bodyPr>
          <a:lstStyle/>
          <a:p>
            <a:r>
              <a:rPr lang="en-US" dirty="0" smtClean="0">
                <a:latin typeface="Times New Roman" pitchFamily="18" charset="0"/>
                <a:cs typeface="Times New Roman" pitchFamily="18" charset="0"/>
              </a:rPr>
              <a:t>Computer organization is concerned with the way the hardware components operate and the way they are connected together to form the computer system. </a:t>
            </a:r>
          </a:p>
          <a:p>
            <a:r>
              <a:rPr lang="en-US" dirty="0" smtClean="0">
                <a:latin typeface="Times New Roman" pitchFamily="18" charset="0"/>
                <a:cs typeface="Times New Roman" pitchFamily="18" charset="0"/>
              </a:rPr>
              <a:t>The various components are assumed to be in place and the task is to investigate the organizational structure to verify that the computer parts operate as intended.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accent5">
              <a:lumMod val="50000"/>
            </a:schemeClr>
          </a:solidFill>
        </p:spPr>
        <p:txBody>
          <a:bodyPr/>
          <a:lstStyle/>
          <a:p>
            <a:r>
              <a:rPr lang="en-IN" b="1" dirty="0" smtClean="0">
                <a:solidFill>
                  <a:schemeClr val="accent6">
                    <a:lumMod val="75000"/>
                  </a:schemeClr>
                </a:solidFill>
                <a:latin typeface="Times New Roman" pitchFamily="18" charset="0"/>
                <a:cs typeface="Times New Roman" pitchFamily="18" charset="0"/>
              </a:rPr>
              <a:t>Instruction Code</a:t>
            </a:r>
            <a:endParaRPr lang="en-US" b="1" dirty="0">
              <a:solidFill>
                <a:schemeClr val="accent6">
                  <a:lumMod val="75000"/>
                </a:schemeClr>
              </a:solidFill>
            </a:endParaRPr>
          </a:p>
        </p:txBody>
      </p:sp>
      <p:sp>
        <p:nvSpPr>
          <p:cNvPr id="3" name="Content Placeholder 2"/>
          <p:cNvSpPr>
            <a:spLocks noGrp="1"/>
          </p:cNvSpPr>
          <p:nvPr>
            <p:ph idx="1"/>
          </p:nvPr>
        </p:nvSpPr>
        <p:spPr>
          <a:xfrm>
            <a:off x="0" y="914400"/>
            <a:ext cx="9144000" cy="5943600"/>
          </a:xfrm>
          <a:solidFill>
            <a:srgbClr val="0070C0"/>
          </a:solidFill>
        </p:spPr>
        <p:txBody>
          <a:bodyPr>
            <a:normAutofit/>
          </a:bodyPr>
          <a:lstStyle/>
          <a:p>
            <a:pPr algn="just"/>
            <a:r>
              <a:rPr lang="en-US" dirty="0" smtClean="0">
                <a:solidFill>
                  <a:schemeClr val="bg1"/>
                </a:solidFill>
                <a:latin typeface="Times New Roman" pitchFamily="18" charset="0"/>
                <a:cs typeface="Times New Roman" pitchFamily="18" charset="0"/>
              </a:rPr>
              <a:t>An instruction code is a group of bits(0101) that tells the computer to perform a specific operation. </a:t>
            </a:r>
          </a:p>
          <a:p>
            <a:pPr algn="just"/>
            <a:r>
              <a:rPr lang="en-US" dirty="0" err="1" smtClean="0">
                <a:solidFill>
                  <a:schemeClr val="bg1"/>
                </a:solidFill>
                <a:latin typeface="Times New Roman" pitchFamily="18" charset="0"/>
                <a:cs typeface="Times New Roman" pitchFamily="18" charset="0"/>
              </a:rPr>
              <a:t>Program</a:t>
            </a:r>
            <a:r>
              <a:rPr lang="en-US" dirty="0" err="1" smtClean="0">
                <a:solidFill>
                  <a:schemeClr val="bg1"/>
                </a:solidFill>
                <a:latin typeface="Times New Roman" pitchFamily="18" charset="0"/>
                <a:cs typeface="Times New Roman" pitchFamily="18" charset="0"/>
                <a:sym typeface="Wingdings" pitchFamily="2" charset="2"/>
              </a:rPr>
              <a:t></a:t>
            </a:r>
            <a:r>
              <a:rPr lang="en-US" dirty="0" err="1" smtClean="0">
                <a:solidFill>
                  <a:schemeClr val="bg1"/>
                </a:solidFill>
                <a:latin typeface="Times New Roman" pitchFamily="18" charset="0"/>
                <a:cs typeface="Times New Roman" pitchFamily="18" charset="0"/>
              </a:rPr>
              <a:t>set</a:t>
            </a:r>
            <a:r>
              <a:rPr lang="en-US" dirty="0" smtClean="0">
                <a:solidFill>
                  <a:schemeClr val="bg1"/>
                </a:solidFill>
                <a:latin typeface="Times New Roman" pitchFamily="18" charset="0"/>
                <a:cs typeface="Times New Roman" pitchFamily="18" charset="0"/>
              </a:rPr>
              <a:t> of </a:t>
            </a:r>
            <a:r>
              <a:rPr lang="en-US" dirty="0" err="1" smtClean="0">
                <a:solidFill>
                  <a:schemeClr val="bg1"/>
                </a:solidFill>
                <a:latin typeface="Times New Roman" pitchFamily="18" charset="0"/>
                <a:cs typeface="Times New Roman" pitchFamily="18" charset="0"/>
              </a:rPr>
              <a:t>instruction</a:t>
            </a:r>
            <a:r>
              <a:rPr lang="en-US" dirty="0" err="1" smtClean="0">
                <a:solidFill>
                  <a:schemeClr val="bg1"/>
                </a:solidFill>
                <a:latin typeface="Times New Roman" pitchFamily="18" charset="0"/>
                <a:cs typeface="Times New Roman" pitchFamily="18" charset="0"/>
                <a:sym typeface="Wingdings" pitchFamily="2" charset="2"/>
              </a:rPr>
              <a:t>operand</a:t>
            </a:r>
            <a:r>
              <a:rPr lang="en-US" dirty="0" smtClean="0">
                <a:solidFill>
                  <a:schemeClr val="bg1"/>
                </a:solidFill>
                <a:latin typeface="Times New Roman" pitchFamily="18" charset="0"/>
                <a:cs typeface="Times New Roman" pitchFamily="18" charset="0"/>
                <a:sym typeface="Wingdings" pitchFamily="2" charset="2"/>
              </a:rPr>
              <a:t> + operation + sequence of instruction to be executed</a:t>
            </a:r>
            <a:r>
              <a:rPr lang="en-US" dirty="0" smtClean="0">
                <a:solidFill>
                  <a:schemeClr val="bg1"/>
                </a:solidFill>
                <a:latin typeface="Times New Roman" pitchFamily="18" charset="0"/>
                <a:cs typeface="Times New Roman" pitchFamily="18" charset="0"/>
              </a:rPr>
              <a:t>.</a:t>
            </a:r>
          </a:p>
          <a:p>
            <a:pPr algn="just"/>
            <a:r>
              <a:rPr lang="en-US" dirty="0" smtClean="0">
                <a:solidFill>
                  <a:schemeClr val="bg1"/>
                </a:solidFill>
                <a:latin typeface="Times New Roman" pitchFamily="18" charset="0"/>
                <a:cs typeface="Times New Roman" pitchFamily="18" charset="0"/>
              </a:rPr>
              <a:t>Every computer has its own instruction format.</a:t>
            </a:r>
          </a:p>
          <a:p>
            <a:pPr algn="just"/>
            <a:r>
              <a:rPr lang="en-US" dirty="0" smtClean="0">
                <a:solidFill>
                  <a:schemeClr val="bg1"/>
                </a:solidFill>
                <a:latin typeface="Times New Roman" pitchFamily="18" charset="0"/>
                <a:cs typeface="Times New Roman" pitchFamily="18" charset="0"/>
              </a:rPr>
              <a:t>Generally the size of the instruction format will be the multiple of 8. </a:t>
            </a:r>
          </a:p>
          <a:p>
            <a:pPr algn="just"/>
            <a:r>
              <a:rPr lang="en-US" dirty="0" smtClean="0">
                <a:solidFill>
                  <a:schemeClr val="bg1"/>
                </a:solidFill>
                <a:latin typeface="Times New Roman" pitchFamily="18" charset="0"/>
                <a:cs typeface="Times New Roman" pitchFamily="18" charset="0"/>
              </a:rPr>
              <a:t>8bit, 16bit, 24bit, 32bit,48bit,64bit….</a:t>
            </a:r>
          </a:p>
          <a:p>
            <a:pPr algn="just"/>
            <a:endParaRPr lang="en-US" dirty="0" smtClean="0">
              <a:solidFill>
                <a:schemeClr val="bg1"/>
              </a:solidFill>
              <a:latin typeface="Times New Roman" pitchFamily="18" charset="0"/>
              <a:cs typeface="Times New Roman" pitchFamily="18" charset="0"/>
            </a:endParaRPr>
          </a:p>
          <a:p>
            <a:pPr algn="just"/>
            <a:endParaRPr lang="en-US" dirty="0" smtClean="0">
              <a:solidFill>
                <a:schemeClr val="bg1"/>
              </a:solidFill>
              <a:latin typeface="Times New Roman" pitchFamily="18" charset="0"/>
              <a:cs typeface="Times New Roman" pitchFamily="18" charset="0"/>
            </a:endParaRPr>
          </a:p>
          <a:p>
            <a:pPr algn="just"/>
            <a:endParaRPr lang="en-US" dirty="0">
              <a:solidFill>
                <a:schemeClr val="bg1">
                  <a:lumMod val="9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31837"/>
            <a:ext cx="8915400" cy="4525963"/>
          </a:xfrm>
        </p:spPr>
        <p:txBody>
          <a:bodyPr/>
          <a:lstStyle/>
          <a:p>
            <a:r>
              <a:rPr lang="en-US" dirty="0" smtClean="0">
                <a:latin typeface="Times New Roman" pitchFamily="18" charset="0"/>
                <a:cs typeface="Times New Roman" pitchFamily="18" charset="0"/>
              </a:rPr>
              <a:t>The instruction format is divided into three parts</a:t>
            </a:r>
          </a:p>
          <a:p>
            <a:pPr lvl="1"/>
            <a:r>
              <a:rPr lang="en-US" sz="4400" b="1" dirty="0" smtClean="0">
                <a:solidFill>
                  <a:srgbClr val="0070C0"/>
                </a:solidFill>
                <a:latin typeface="Times New Roman" pitchFamily="18" charset="0"/>
                <a:cs typeface="Times New Roman" pitchFamily="18" charset="0"/>
              </a:rPr>
              <a:t>Address- </a:t>
            </a:r>
            <a:r>
              <a:rPr lang="en-US" sz="2400" b="1" dirty="0" smtClean="0">
                <a:solidFill>
                  <a:srgbClr val="0070C0"/>
                </a:solidFill>
                <a:latin typeface="Times New Roman" pitchFamily="18" charset="0"/>
                <a:cs typeface="Times New Roman" pitchFamily="18" charset="0"/>
              </a:rPr>
              <a:t>Specifies operands, registers, memory word</a:t>
            </a:r>
            <a:endParaRPr lang="en-US" sz="4400" b="1" dirty="0" smtClean="0">
              <a:solidFill>
                <a:srgbClr val="0070C0"/>
              </a:solidFill>
              <a:latin typeface="Times New Roman" pitchFamily="18" charset="0"/>
              <a:cs typeface="Times New Roman" pitchFamily="18" charset="0"/>
            </a:endParaRPr>
          </a:p>
          <a:p>
            <a:pPr lvl="1"/>
            <a:r>
              <a:rPr lang="en-US" sz="4400" b="1" dirty="0" err="1" smtClean="0">
                <a:solidFill>
                  <a:srgbClr val="0070C0"/>
                </a:solidFill>
                <a:latin typeface="Times New Roman" pitchFamily="18" charset="0"/>
                <a:cs typeface="Times New Roman" pitchFamily="18" charset="0"/>
              </a:rPr>
              <a:t>Opcode</a:t>
            </a:r>
            <a:r>
              <a:rPr lang="en-US" sz="4400" b="1" dirty="0" smtClean="0">
                <a:solidFill>
                  <a:srgbClr val="0070C0"/>
                </a:solidFill>
                <a:latin typeface="Times New Roman" pitchFamily="18" charset="0"/>
                <a:cs typeface="Times New Roman" pitchFamily="18" charset="0"/>
              </a:rPr>
              <a:t>-</a:t>
            </a:r>
            <a:r>
              <a:rPr lang="en-US" sz="2400" b="1" dirty="0" smtClean="0">
                <a:solidFill>
                  <a:srgbClr val="0070C0"/>
                </a:solidFill>
                <a:latin typeface="Times New Roman" pitchFamily="18" charset="0"/>
                <a:cs typeface="Times New Roman" pitchFamily="18" charset="0"/>
              </a:rPr>
              <a:t>Specifies the operation</a:t>
            </a:r>
            <a:endParaRPr lang="en-US" sz="4400" b="1" dirty="0" smtClean="0">
              <a:solidFill>
                <a:srgbClr val="0070C0"/>
              </a:solidFill>
              <a:latin typeface="Times New Roman" pitchFamily="18" charset="0"/>
              <a:cs typeface="Times New Roman" pitchFamily="18" charset="0"/>
            </a:endParaRPr>
          </a:p>
          <a:p>
            <a:pPr lvl="1"/>
            <a:r>
              <a:rPr lang="en-US" sz="4400" b="1" dirty="0" smtClean="0">
                <a:solidFill>
                  <a:srgbClr val="0070C0"/>
                </a:solidFill>
                <a:latin typeface="Times New Roman" pitchFamily="18" charset="0"/>
                <a:cs typeface="Times New Roman" pitchFamily="18" charset="0"/>
              </a:rPr>
              <a:t>Indirect bit(I)</a:t>
            </a:r>
          </a:p>
          <a:p>
            <a:pPr marL="285750" lvl="1">
              <a:buFont typeface="Arial" pitchFamily="34" charset="0"/>
              <a:buChar char="•"/>
            </a:pPr>
            <a:endParaRPr lang="en-US" dirty="0" smtClean="0">
              <a:latin typeface="Times New Roman" pitchFamily="18" charset="0"/>
              <a:cs typeface="Times New Roman" pitchFamily="18" charset="0"/>
            </a:endParaRPr>
          </a:p>
          <a:p>
            <a:pPr marL="285750" lvl="1">
              <a:buFont typeface="Arial" pitchFamily="34" charset="0"/>
              <a:buChar char="•"/>
            </a:pPr>
            <a:endParaRPr lang="en-US" dirty="0" smtClean="0">
              <a:latin typeface="Times New Roman" pitchFamily="18" charset="0"/>
              <a:cs typeface="Times New Roman" pitchFamily="18" charset="0"/>
            </a:endParaRPr>
          </a:p>
        </p:txBody>
      </p:sp>
      <p:sp>
        <p:nvSpPr>
          <p:cNvPr id="5" name="Rectangle 4"/>
          <p:cNvSpPr/>
          <p:nvPr/>
        </p:nvSpPr>
        <p:spPr>
          <a:xfrm>
            <a:off x="1981200" y="0"/>
            <a:ext cx="4572000" cy="584775"/>
          </a:xfrm>
          <a:prstGeom prst="rect">
            <a:avLst/>
          </a:prstGeom>
        </p:spPr>
        <p:txBody>
          <a:bodyPr>
            <a:spAutoFit/>
          </a:bodyPr>
          <a:lstStyle/>
          <a:p>
            <a:pPr algn="ctr"/>
            <a:r>
              <a:rPr lang="en-US" sz="3200" b="1" dirty="0" smtClean="0">
                <a:solidFill>
                  <a:srgbClr val="FF0000"/>
                </a:solidFill>
                <a:latin typeface="Times New Roman" pitchFamily="18" charset="0"/>
                <a:cs typeface="Times New Roman" pitchFamily="18" charset="0"/>
              </a:rPr>
              <a:t>Instruction code format</a:t>
            </a:r>
            <a:endParaRPr lang="en-US" sz="32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D:\majeed\2019-20 II Sem\CO\UNIT I\instruction format.jpg"/>
          <p:cNvPicPr>
            <a:picLocks noGrp="1" noChangeAspect="1" noChangeArrowheads="1"/>
          </p:cNvPicPr>
          <p:nvPr>
            <p:ph idx="1"/>
          </p:nvPr>
        </p:nvPicPr>
        <p:blipFill>
          <a:blip r:embed="rId2"/>
          <a:srcRect l="6113" t="12073" r="10815" b="6791"/>
          <a:stretch>
            <a:fillRect/>
          </a:stretch>
        </p:blipFill>
        <p:spPr bwMode="auto">
          <a:xfrm>
            <a:off x="228600" y="152400"/>
            <a:ext cx="8686800" cy="655605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28600" y="914400"/>
            <a:ext cx="8686800"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majeed\2019-20 II Sem\CO\UNIT I\instruction-code format 2 parts.jpg"/>
          <p:cNvPicPr>
            <a:picLocks noGrp="1" noChangeAspect="1" noChangeArrowheads="1"/>
          </p:cNvPicPr>
          <p:nvPr>
            <p:ph idx="1"/>
          </p:nvPr>
        </p:nvPicPr>
        <p:blipFill>
          <a:blip r:embed="rId2"/>
          <a:srcRect l="9248" t="23491" r="7680" b="9703"/>
          <a:stretch>
            <a:fillRect/>
          </a:stretch>
        </p:blipFill>
        <p:spPr bwMode="auto">
          <a:xfrm>
            <a:off x="228600" y="774940"/>
            <a:ext cx="8686800" cy="5244860"/>
          </a:xfrm>
          <a:prstGeom prst="rect">
            <a:avLst/>
          </a:prstGeom>
          <a:noFill/>
        </p:spPr>
      </p:pic>
      <p:sp>
        <p:nvSpPr>
          <p:cNvPr id="5" name="Rectangle 4"/>
          <p:cNvSpPr/>
          <p:nvPr/>
        </p:nvSpPr>
        <p:spPr>
          <a:xfrm>
            <a:off x="76200" y="193357"/>
            <a:ext cx="8991600" cy="492443"/>
          </a:xfrm>
          <a:prstGeom prst="rect">
            <a:avLst/>
          </a:prstGeom>
        </p:spPr>
        <p:txBody>
          <a:bodyPr wrap="square">
            <a:spAutoFit/>
          </a:bodyPr>
          <a:lstStyle/>
          <a:p>
            <a:r>
              <a:rPr lang="en-US" sz="2600" b="1" dirty="0" smtClean="0">
                <a:solidFill>
                  <a:srgbClr val="FF0000"/>
                </a:solidFill>
                <a:latin typeface="Times New Roman" pitchFamily="18" charset="0"/>
                <a:cs typeface="Times New Roman" pitchFamily="18" charset="0"/>
              </a:rPr>
              <a:t>The simple way to organize a instruction code is by two parts</a:t>
            </a:r>
            <a:endParaRPr lang="en-US" sz="26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rgbClr val="0070C0"/>
          </a:solidFill>
        </p:spPr>
        <p:txBody>
          <a:bodyPr/>
          <a:lstStyle/>
          <a:p>
            <a:r>
              <a:rPr lang="en-US" dirty="0" smtClean="0">
                <a:solidFill>
                  <a:schemeClr val="bg1">
                    <a:lumMod val="95000"/>
                  </a:schemeClr>
                </a:solidFill>
                <a:latin typeface="Times New Roman" pitchFamily="18" charset="0"/>
                <a:cs typeface="Times New Roman" pitchFamily="18" charset="0"/>
              </a:rPr>
              <a:t>At the lowest level, each instruction is a sequence of 0s and 1s(0011, 0101…) that describes a physical operation the computer is to perform (such as Add, Sub, Div….) and, depending on the particular instruction type, </a:t>
            </a:r>
          </a:p>
          <a:p>
            <a:r>
              <a:rPr lang="en-US" dirty="0" smtClean="0">
                <a:solidFill>
                  <a:schemeClr val="bg1">
                    <a:lumMod val="95000"/>
                  </a:schemeClr>
                </a:solidFill>
                <a:latin typeface="Times New Roman" pitchFamily="18" charset="0"/>
                <a:cs typeface="Times New Roman" pitchFamily="18" charset="0"/>
              </a:rPr>
              <a:t>the specification of special storage areas called registers that may contain data to be used in carrying out the instruction, or the location in computer memory of data.</a:t>
            </a:r>
          </a:p>
          <a:p>
            <a:r>
              <a:rPr lang="en-US" dirty="0" smtClean="0">
                <a:solidFill>
                  <a:schemeClr val="bg1">
                    <a:lumMod val="95000"/>
                  </a:schemeClr>
                </a:solidFill>
                <a:latin typeface="Times New Roman" pitchFamily="18" charset="0"/>
                <a:cs typeface="Times New Roman" pitchFamily="18" charset="0"/>
              </a:rPr>
              <a:t>If we perform any operation on registers then it is called as micro operation.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rgbClr val="FFC000"/>
          </a:solidFill>
        </p:spPr>
        <p:txBody>
          <a:bodyPr>
            <a:noAutofit/>
          </a:bodyPr>
          <a:lstStyle/>
          <a:p>
            <a:r>
              <a:rPr lang="en-US" sz="3200" b="1" dirty="0" smtClean="0">
                <a:solidFill>
                  <a:srgbClr val="FF0000"/>
                </a:solidFill>
                <a:latin typeface="Times New Roman" pitchFamily="18" charset="0"/>
                <a:cs typeface="Times New Roman" pitchFamily="18" charset="0"/>
              </a:rPr>
              <a:t>From where we are getting this instruction code</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69680" cy="4525963"/>
          </a:xfrm>
        </p:spPr>
        <p:txBody>
          <a:bodyPr/>
          <a:lstStyle/>
          <a:p>
            <a:r>
              <a:rPr lang="en-US" dirty="0" smtClean="0">
                <a:latin typeface="Times New Roman" pitchFamily="18" charset="0"/>
                <a:cs typeface="Times New Roman" pitchFamily="18" charset="0"/>
              </a:rPr>
              <a:t>In the memory, the instructions will be present. So from the memory we are getting the instruction code and we are going to convert into group of bits, and this group of bits read by the processor.</a:t>
            </a:r>
            <a:endParaRPr lang="en-US" dirty="0">
              <a:latin typeface="Times New Roman" pitchFamily="18" charset="0"/>
              <a:cs typeface="Times New Roman" pitchFamily="18" charset="0"/>
            </a:endParaRPr>
          </a:p>
        </p:txBody>
      </p:sp>
      <p:pic>
        <p:nvPicPr>
          <p:cNvPr id="4098" name="Picture 2" descr="D:\majeed\2019-20 II Sem\CO\UNIT I\memory1.jfif"/>
          <p:cNvPicPr>
            <a:picLocks noChangeAspect="1" noChangeArrowheads="1"/>
          </p:cNvPicPr>
          <p:nvPr/>
        </p:nvPicPr>
        <p:blipFill>
          <a:blip r:embed="rId2"/>
          <a:srcRect t="4865"/>
          <a:stretch>
            <a:fillRect/>
          </a:stretch>
        </p:blipFill>
        <p:spPr bwMode="auto">
          <a:xfrm>
            <a:off x="1524000" y="2819400"/>
            <a:ext cx="5943600" cy="383176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This instruction is of three types</a:t>
            </a:r>
            <a:endParaRPr lang="en-US" dirty="0"/>
          </a:p>
        </p:txBody>
      </p:sp>
      <p:pic>
        <p:nvPicPr>
          <p:cNvPr id="5122" name="Picture 2" descr="D:\majeed\2019-20 II Sem\CO\UNIT I\basic computer instructions.jpg"/>
          <p:cNvPicPr>
            <a:picLocks noGrp="1" noChangeAspect="1" noChangeArrowheads="1"/>
          </p:cNvPicPr>
          <p:nvPr>
            <p:ph idx="1"/>
          </p:nvPr>
        </p:nvPicPr>
        <p:blipFill>
          <a:blip r:embed="rId2"/>
          <a:srcRect l="4545" t="15140" r="17085" b="20142"/>
          <a:stretch>
            <a:fillRect/>
          </a:stretch>
        </p:blipFill>
        <p:spPr bwMode="auto">
          <a:xfrm>
            <a:off x="457200" y="1219200"/>
            <a:ext cx="8229600" cy="510235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21920"/>
            <a:ext cx="8991600" cy="640080"/>
          </a:xfrm>
        </p:spPr>
        <p:txBody>
          <a:bodyPr>
            <a:normAutofit fontScale="90000"/>
          </a:bodyPr>
          <a:lstStyle/>
          <a:p>
            <a:r>
              <a:rPr lang="en-US" dirty="0" smtClean="0"/>
              <a:t>The instruction code can be of three types</a:t>
            </a:r>
            <a:endParaRPr lang="en-US" dirty="0"/>
          </a:p>
        </p:txBody>
      </p:sp>
      <p:sp>
        <p:nvSpPr>
          <p:cNvPr id="3" name="Content Placeholder 2"/>
          <p:cNvSpPr>
            <a:spLocks noGrp="1"/>
          </p:cNvSpPr>
          <p:nvPr>
            <p:ph idx="1"/>
          </p:nvPr>
        </p:nvSpPr>
        <p:spPr>
          <a:xfrm>
            <a:off x="228600" y="1036637"/>
            <a:ext cx="8763000" cy="4525963"/>
          </a:xfrm>
        </p:spPr>
        <p:txBody>
          <a:bodyPr/>
          <a:lstStyle/>
          <a:p>
            <a:r>
              <a:rPr lang="en-US" dirty="0" smtClean="0">
                <a:solidFill>
                  <a:srgbClr val="FF0000"/>
                </a:solidFill>
              </a:rPr>
              <a:t>Immediate addressing-</a:t>
            </a:r>
            <a:r>
              <a:rPr lang="en-US" dirty="0" smtClean="0"/>
              <a:t>specifies actual operands</a:t>
            </a:r>
          </a:p>
          <a:p>
            <a:endParaRPr lang="en-US" dirty="0" smtClean="0"/>
          </a:p>
          <a:p>
            <a:r>
              <a:rPr lang="en-US" dirty="0" smtClean="0">
                <a:solidFill>
                  <a:srgbClr val="FF0000"/>
                </a:solidFill>
              </a:rPr>
              <a:t>Direct addressing-</a:t>
            </a:r>
            <a:r>
              <a:rPr lang="en-US" dirty="0" smtClean="0"/>
              <a:t>specifies address of operands</a:t>
            </a:r>
          </a:p>
          <a:p>
            <a:endParaRPr lang="en-US" dirty="0" smtClean="0"/>
          </a:p>
          <a:p>
            <a:r>
              <a:rPr lang="en-US" dirty="0" smtClean="0">
                <a:solidFill>
                  <a:srgbClr val="FF0000"/>
                </a:solidFill>
              </a:rPr>
              <a:t>Indirect addressing-</a:t>
            </a:r>
            <a:r>
              <a:rPr lang="en-US" dirty="0" smtClean="0"/>
              <a:t> specifies the address of memory word in which address of operand is present.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Grp="1" noChangeAspect="1" noChangeArrowheads="1"/>
          </p:cNvPicPr>
          <p:nvPr>
            <p:ph idx="1"/>
          </p:nvPr>
        </p:nvPicPr>
        <p:blipFill>
          <a:blip r:embed="rId2"/>
          <a:srcRect l="6436" t="20203" r="50947" b="30972"/>
          <a:stretch>
            <a:fillRect/>
          </a:stretch>
        </p:blipFill>
        <p:spPr bwMode="auto">
          <a:xfrm>
            <a:off x="76200" y="473456"/>
            <a:ext cx="8961120" cy="57749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l="6436" t="26938" r="47159" b="20870"/>
          <a:stretch>
            <a:fillRect/>
          </a:stretch>
        </p:blipFill>
        <p:spPr bwMode="auto">
          <a:xfrm>
            <a:off x="152400" y="408370"/>
            <a:ext cx="8869680" cy="56114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majeed\2019-20 II Sem\CO\UNIT I\indirectaddressing.png"/>
          <p:cNvPicPr>
            <a:picLocks noGrp="1" noChangeAspect="1" noChangeArrowheads="1"/>
          </p:cNvPicPr>
          <p:nvPr>
            <p:ph idx="1"/>
          </p:nvPr>
        </p:nvPicPr>
        <p:blipFill>
          <a:blip r:embed="rId3"/>
          <a:srcRect r="4296"/>
          <a:stretch>
            <a:fillRect/>
          </a:stretch>
        </p:blipFill>
        <p:spPr bwMode="auto">
          <a:xfrm>
            <a:off x="350520" y="1262143"/>
            <a:ext cx="8488680" cy="3919457"/>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4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Stored Program Organization</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endParaRPr>
          </a:p>
        </p:txBody>
      </p:sp>
      <p:sp>
        <p:nvSpPr>
          <p:cNvPr id="4" name="Rectangle 3"/>
          <p:cNvSpPr/>
          <p:nvPr/>
        </p:nvSpPr>
        <p:spPr>
          <a:xfrm>
            <a:off x="228600" y="672405"/>
            <a:ext cx="8839200" cy="1384995"/>
          </a:xfrm>
          <a:prstGeom prst="rect">
            <a:avLst/>
          </a:prstGeom>
        </p:spPr>
        <p:txBody>
          <a:bodyPr wrap="square">
            <a:spAutoFit/>
          </a:bodyPr>
          <a:lstStyle/>
          <a:p>
            <a:r>
              <a:rPr lang="en-US" sz="2800" dirty="0" smtClean="0">
                <a:latin typeface="Times New Roman" pitchFamily="18" charset="0"/>
                <a:cs typeface="Times New Roman" pitchFamily="18" charset="0"/>
              </a:rPr>
              <a:t>The simplest way to organize a computer is to have one processor register and instruction code format with two parts.</a:t>
            </a:r>
            <a:endParaRPr lang="en-US" sz="2800" dirty="0">
              <a:latin typeface="Times New Roman" pitchFamily="18" charset="0"/>
              <a:cs typeface="Times New Roman" pitchFamily="18" charset="0"/>
            </a:endParaRPr>
          </a:p>
        </p:txBody>
      </p:sp>
      <p:sp>
        <p:nvSpPr>
          <p:cNvPr id="5" name="Content Placeholder 4"/>
          <p:cNvSpPr>
            <a:spLocks noGrp="1"/>
          </p:cNvSpPr>
          <p:nvPr>
            <p:ph idx="1"/>
          </p:nvPr>
        </p:nvSpPr>
        <p:spPr>
          <a:xfrm>
            <a:off x="335280" y="2103437"/>
            <a:ext cx="8503920" cy="4525963"/>
          </a:xfrm>
        </p:spPr>
        <p:txBody>
          <a:bodyPr/>
          <a:lstStyle/>
          <a:p>
            <a:pPr algn="just"/>
            <a:r>
              <a:rPr lang="en-US" dirty="0" smtClean="0">
                <a:latin typeface="Times New Roman" pitchFamily="18" charset="0"/>
                <a:cs typeface="Times New Roman" pitchFamily="18" charset="0"/>
              </a:rPr>
              <a:t>The 1</a:t>
            </a:r>
            <a:r>
              <a:rPr lang="en-US" baseline="30000" dirty="0" smtClean="0">
                <a:latin typeface="Times New Roman" pitchFamily="18" charset="0"/>
                <a:cs typeface="Times New Roman" pitchFamily="18" charset="0"/>
              </a:rPr>
              <a:t>st</a:t>
            </a:r>
            <a:r>
              <a:rPr lang="en-US" dirty="0" smtClean="0">
                <a:latin typeface="Times New Roman" pitchFamily="18" charset="0"/>
                <a:cs typeface="Times New Roman" pitchFamily="18" charset="0"/>
              </a:rPr>
              <a:t>  part specifies the operation to be performed and the 2</a:t>
            </a:r>
            <a:r>
              <a:rPr lang="en-US" baseline="30000" dirty="0" smtClean="0">
                <a:latin typeface="Times New Roman" pitchFamily="18" charset="0"/>
                <a:cs typeface="Times New Roman" pitchFamily="18" charset="0"/>
              </a:rPr>
              <a:t>nd</a:t>
            </a:r>
            <a:r>
              <a:rPr lang="en-US" dirty="0" smtClean="0">
                <a:latin typeface="Times New Roman" pitchFamily="18" charset="0"/>
                <a:cs typeface="Times New Roman" pitchFamily="18" charset="0"/>
              </a:rPr>
              <a:t>  specifies an address.</a:t>
            </a:r>
          </a:p>
          <a:p>
            <a:pPr algn="just"/>
            <a:r>
              <a:rPr lang="en-US" dirty="0" smtClean="0">
                <a:latin typeface="Times New Roman" pitchFamily="18" charset="0"/>
                <a:cs typeface="Times New Roman" pitchFamily="18" charset="0"/>
              </a:rPr>
              <a:t> The memory address tells the control where to find an operand in memory. This operand is read from memory and used as the data to be operated on together with the data stored in the processor register.</a:t>
            </a:r>
          </a:p>
          <a:p>
            <a:pPr algn="just"/>
            <a:r>
              <a:rPr lang="en-US" dirty="0" smtClean="0">
                <a:solidFill>
                  <a:srgbClr val="FF0000"/>
                </a:solidFill>
                <a:latin typeface="Times New Roman" pitchFamily="18" charset="0"/>
                <a:cs typeface="Times New Roman" pitchFamily="18" charset="0"/>
              </a:rPr>
              <a:t>Below</a:t>
            </a:r>
            <a:r>
              <a:rPr lang="en-US" dirty="0" smtClean="0">
                <a:latin typeface="Times New Roman" pitchFamily="18" charset="0"/>
                <a:cs typeface="Times New Roman" pitchFamily="18" charset="0"/>
              </a:rPr>
              <a:t>  Figure depicts this type of organization.</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majeed\2019-20 II Sem\CO\UNIT I\memory.png"/>
          <p:cNvPicPr>
            <a:picLocks noGrp="1" noChangeAspect="1" noChangeArrowheads="1"/>
          </p:cNvPicPr>
          <p:nvPr>
            <p:ph idx="1"/>
          </p:nvPr>
        </p:nvPicPr>
        <p:blipFill>
          <a:blip r:embed="rId2"/>
          <a:srcRect l="2546" t="11925" r="5787" b="7518"/>
          <a:stretch>
            <a:fillRect/>
          </a:stretch>
        </p:blipFill>
        <p:spPr bwMode="auto">
          <a:xfrm>
            <a:off x="304800" y="186944"/>
            <a:ext cx="8503920" cy="6442456"/>
          </a:xfrm>
          <a:prstGeom prst="rect">
            <a:avLst/>
          </a:prstGeom>
          <a:noFill/>
        </p:spPr>
      </p:pic>
      <p:sp>
        <p:nvSpPr>
          <p:cNvPr id="5" name="Rectangle 4"/>
          <p:cNvSpPr/>
          <p:nvPr/>
        </p:nvSpPr>
        <p:spPr>
          <a:xfrm>
            <a:off x="381000" y="4495800"/>
            <a:ext cx="4953000" cy="1569660"/>
          </a:xfrm>
          <a:prstGeom prst="rect">
            <a:avLst/>
          </a:prstGeom>
        </p:spPr>
        <p:txBody>
          <a:bodyPr wrap="square">
            <a:spAutoFit/>
          </a:bodyPr>
          <a:lstStyle/>
          <a:p>
            <a:r>
              <a:rPr lang="en-US" sz="3200" b="1" dirty="0" smtClean="0">
                <a:latin typeface="Times New Roman" pitchFamily="18" charset="0"/>
                <a:cs typeface="Times New Roman" pitchFamily="18" charset="0"/>
              </a:rPr>
              <a:t>Instructions are stored in one section of memory and data in another.</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172200"/>
          </a:xfrm>
        </p:spPr>
        <p:txBody>
          <a:bodyPr/>
          <a:lstStyle/>
          <a:p>
            <a:r>
              <a:rPr lang="en-US" dirty="0" smtClean="0">
                <a:solidFill>
                  <a:srgbClr val="FF0000"/>
                </a:solidFill>
              </a:rPr>
              <a:t>Computer Definition:</a:t>
            </a:r>
            <a:r>
              <a:rPr lang="en-US" dirty="0" smtClean="0"/>
              <a:t> Computer is an electronic device which takes input(data and instructions) and process that Input according to instructions given, typically in binary form, and produced the output.</a:t>
            </a:r>
          </a:p>
          <a:p>
            <a:r>
              <a:rPr lang="en-US" dirty="0" smtClean="0">
                <a:solidFill>
                  <a:srgbClr val="FF0000"/>
                </a:solidFill>
              </a:rPr>
              <a:t>Organization </a:t>
            </a:r>
            <a:r>
              <a:rPr lang="en-US" dirty="0" smtClean="0"/>
              <a:t>: Working of internal parts of the computer, like Mother board, RAM, Cache memory, ROM is called as Computer organization.</a:t>
            </a:r>
          </a:p>
          <a:p>
            <a:r>
              <a:rPr lang="en-US" dirty="0" smtClean="0"/>
              <a:t>The components from which computers are built, i.e., computer organization.</a:t>
            </a: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152400"/>
            <a:ext cx="8686800" cy="6553200"/>
          </a:xfrm>
        </p:spPr>
        <p:txBody>
          <a:bodyPr>
            <a:normAutofit/>
          </a:bodyPr>
          <a:lstStyle/>
          <a:p>
            <a:pPr algn="just"/>
            <a:r>
              <a:rPr lang="en-US" dirty="0" smtClean="0">
                <a:latin typeface="Times New Roman" pitchFamily="18" charset="0"/>
                <a:cs typeface="Times New Roman" pitchFamily="18" charset="0"/>
              </a:rPr>
              <a:t>For a memory unit with 4096 words we need 12 bits to specify an address since 2^12 = 4096. </a:t>
            </a:r>
          </a:p>
          <a:p>
            <a:pPr algn="just"/>
            <a:r>
              <a:rPr lang="en-US" dirty="0" smtClean="0">
                <a:latin typeface="Times New Roman" pitchFamily="18" charset="0"/>
                <a:cs typeface="Times New Roman" pitchFamily="18" charset="0"/>
              </a:rPr>
              <a:t>If we store each instruction code in one 16-bit memory word, we have available four bits for the operation code (abbreviated op code) to specify one out of 16 possible operations, and 12 bits to specify the address of an operand. The control reads a 16-bit instruction from the program portion of memory. It uses the 12-bit address part of the instruction to read a 16-bit operand from the data portion of memory. It then executes the operation specified by the operation code.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98437"/>
            <a:ext cx="8686800" cy="6430963"/>
          </a:xfrm>
        </p:spPr>
        <p:txBody>
          <a:bodyPr>
            <a:normAutofit fontScale="92500" lnSpcReduction="10000"/>
          </a:bodyPr>
          <a:lstStyle/>
          <a:p>
            <a:pPr algn="just"/>
            <a:r>
              <a:rPr lang="en-US" dirty="0" smtClean="0">
                <a:latin typeface="Times New Roman" pitchFamily="18" charset="0"/>
                <a:cs typeface="Times New Roman" pitchFamily="18" charset="0"/>
              </a:rPr>
              <a:t>Computers that have a single- processor register usually assign to it the name accumulator and label it AC.</a:t>
            </a:r>
          </a:p>
          <a:p>
            <a:pPr algn="just"/>
            <a:r>
              <a:rPr lang="en-US" dirty="0" smtClean="0">
                <a:latin typeface="Times New Roman" pitchFamily="18" charset="0"/>
                <a:cs typeface="Times New Roman" pitchFamily="18" charset="0"/>
              </a:rPr>
              <a:t> The operation is performed with the memory operand and the content of AC. </a:t>
            </a:r>
          </a:p>
          <a:p>
            <a:pPr algn="just"/>
            <a:r>
              <a:rPr lang="en-US" dirty="0" smtClean="0">
                <a:latin typeface="Times New Roman" pitchFamily="18" charset="0"/>
                <a:cs typeface="Times New Roman" pitchFamily="18" charset="0"/>
              </a:rPr>
              <a:t>If an operation in an instruction code does not need an operand from memory, the rest of the bits in the instruction can be used for other purposes. </a:t>
            </a:r>
          </a:p>
          <a:p>
            <a:pPr lvl="1" algn="just"/>
            <a:r>
              <a:rPr lang="en-US" dirty="0" smtClean="0">
                <a:latin typeface="Times New Roman" pitchFamily="18" charset="0"/>
                <a:cs typeface="Times New Roman" pitchFamily="18" charset="0"/>
              </a:rPr>
              <a:t>For example, operations such as clear AC, complement AC, and increment AC operate on data stored in the AC register. They do not need an operand from memory. </a:t>
            </a:r>
          </a:p>
          <a:p>
            <a:pPr lvl="1" algn="just"/>
            <a:r>
              <a:rPr lang="en-US" dirty="0" smtClean="0">
                <a:latin typeface="Times New Roman" pitchFamily="18" charset="0"/>
                <a:cs typeface="Times New Roman" pitchFamily="18" charset="0"/>
              </a:rPr>
              <a:t>For these types of operations, the second part of the instruction code (bits 0 through 11) is not needed for specifying a memory address and can be used to specify other operations for the computer.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640080"/>
          </a:xfrm>
        </p:spPr>
        <p:txBody>
          <a:bodyPr>
            <a:normAutofit fontScale="90000"/>
          </a:bodyPr>
          <a:lstStyle/>
          <a:p>
            <a:r>
              <a:rPr lang="en-I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Computer Registers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228600" y="762000"/>
            <a:ext cx="8763000" cy="5867400"/>
          </a:xfrm>
        </p:spPr>
        <p:txBody>
          <a:bodyPr>
            <a:normAutofit/>
          </a:bodyPr>
          <a:lstStyle/>
          <a:p>
            <a:r>
              <a:rPr lang="en-US" dirty="0" smtClean="0">
                <a:latin typeface="Times New Roman" pitchFamily="18" charset="0"/>
                <a:cs typeface="Times New Roman" pitchFamily="18" charset="0"/>
              </a:rPr>
              <a:t>A type of very fast computer memory.</a:t>
            </a:r>
          </a:p>
          <a:p>
            <a:r>
              <a:rPr lang="en-US" dirty="0" smtClean="0">
                <a:latin typeface="Times New Roman" pitchFamily="18" charset="0"/>
                <a:cs typeface="Times New Roman" pitchFamily="18" charset="0"/>
              </a:rPr>
              <a:t>used to execute programs and operations efficiently.</a:t>
            </a:r>
          </a:p>
          <a:p>
            <a:r>
              <a:rPr lang="en-US" dirty="0" smtClean="0">
                <a:latin typeface="Times New Roman" pitchFamily="18" charset="0"/>
                <a:cs typeface="Times New Roman" pitchFamily="18" charset="0"/>
              </a:rPr>
              <a:t>The only purpose of having register is fast retrieval of data</a:t>
            </a:r>
            <a:r>
              <a:rPr lang="en-US" sz="2400" dirty="0" smtClean="0">
                <a:latin typeface="Times New Roman" pitchFamily="18" charset="0"/>
                <a:cs typeface="Times New Roman" pitchFamily="18" charset="0"/>
              </a:rPr>
              <a:t>(from RAM)</a:t>
            </a:r>
            <a:r>
              <a:rPr lang="en-US" dirty="0" smtClean="0">
                <a:latin typeface="Times New Roman" pitchFamily="18" charset="0"/>
                <a:cs typeface="Times New Roman" pitchFamily="18" charset="0"/>
              </a:rPr>
              <a:t> for processing by CPU. </a:t>
            </a:r>
          </a:p>
          <a:p>
            <a:r>
              <a:rPr lang="en-US" dirty="0" smtClean="0">
                <a:latin typeface="Times New Roman" pitchFamily="18" charset="0"/>
                <a:cs typeface="Times New Roman" pitchFamily="18" charset="0"/>
              </a:rPr>
              <a:t>It quickly accept, store, and transfer data and instructions that are being used immediately by the CPU. </a:t>
            </a:r>
          </a:p>
          <a:p>
            <a:r>
              <a:rPr lang="en-US" dirty="0" smtClean="0">
                <a:latin typeface="Times New Roman" pitchFamily="18" charset="0"/>
                <a:cs typeface="Times New Roman" pitchFamily="18" charset="0"/>
              </a:rPr>
              <a:t>The registers used by the CPU are termed as Processor registers.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248400"/>
          </a:xfrm>
        </p:spPr>
        <p:txBody>
          <a:bodyPr>
            <a:normAutofit/>
          </a:bodyPr>
          <a:lstStyle/>
          <a:p>
            <a:pPr algn="just"/>
            <a:r>
              <a:rPr lang="en-US" dirty="0" smtClean="0">
                <a:latin typeface="Times New Roman" pitchFamily="18" charset="0"/>
                <a:cs typeface="Times New Roman" pitchFamily="18" charset="0"/>
              </a:rPr>
              <a:t>A processor register may hold an instruction, a storage address, or any data (such as bit sequence or individual characters).</a:t>
            </a:r>
          </a:p>
          <a:p>
            <a:pPr algn="just"/>
            <a:r>
              <a:rPr lang="en-US" dirty="0" smtClean="0">
                <a:latin typeface="Times New Roman" pitchFamily="18" charset="0"/>
                <a:cs typeface="Times New Roman" pitchFamily="18" charset="0"/>
              </a:rPr>
              <a:t>The computer needs processor registers for manipulating data and a register for holding a memory address. </a:t>
            </a:r>
          </a:p>
          <a:p>
            <a:pPr algn="just"/>
            <a:r>
              <a:rPr lang="en-US" dirty="0" smtClean="0">
                <a:latin typeface="Times New Roman" pitchFamily="18" charset="0"/>
                <a:cs typeface="Times New Roman" pitchFamily="18" charset="0"/>
              </a:rPr>
              <a:t>The register holding the memory location is used to calculate the address of the next instruction after the execution of the current instruction is completed.</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503920" cy="1143000"/>
          </a:xfrm>
        </p:spPr>
        <p:txBody>
          <a:bodyPr>
            <a:noAutofit/>
          </a:bodyPr>
          <a:lstStyle/>
          <a:p>
            <a:pPr algn="just"/>
            <a:r>
              <a:rPr lang="en-US" sz="3200" dirty="0" smtClean="0">
                <a:latin typeface="Times New Roman" pitchFamily="18" charset="0"/>
                <a:cs typeface="Times New Roman" pitchFamily="18" charset="0"/>
              </a:rPr>
              <a:t>Below  is the list of some common registers used in a computer:</a:t>
            </a:r>
            <a:endParaRPr lang="en-US" sz="32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l="16854" t="26938" r="28218" b="27604"/>
          <a:stretch>
            <a:fillRect/>
          </a:stretch>
        </p:blipFill>
        <p:spPr bwMode="auto">
          <a:xfrm>
            <a:off x="335280" y="1832474"/>
            <a:ext cx="8503920" cy="3958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763000" cy="1143000"/>
          </a:xfrm>
        </p:spPr>
        <p:txBody>
          <a:bodyPr>
            <a:noAutofit/>
          </a:bodyPr>
          <a:lstStyle/>
          <a:p>
            <a:pPr algn="just"/>
            <a:r>
              <a:rPr lang="en-US" sz="3200" dirty="0" smtClean="0">
                <a:latin typeface="Times New Roman" pitchFamily="18" charset="0"/>
                <a:cs typeface="Times New Roman" pitchFamily="18" charset="0"/>
              </a:rPr>
              <a:t>The below figures shows the registers and memory configuration for a computer.</a:t>
            </a:r>
            <a:endParaRPr lang="en-US" sz="32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l="21019" t="21450" r="47510" b="36444"/>
          <a:stretch>
            <a:fillRect/>
          </a:stretch>
        </p:blipFill>
        <p:spPr bwMode="auto">
          <a:xfrm>
            <a:off x="990600" y="1143000"/>
            <a:ext cx="73914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D:\majeed\2019-20 II Sem\CO\UNIT I\Registers.jpg"/>
          <p:cNvPicPr>
            <a:picLocks noGrp="1" noChangeAspect="1" noChangeArrowheads="1"/>
          </p:cNvPicPr>
          <p:nvPr>
            <p:ph idx="1"/>
          </p:nvPr>
        </p:nvPicPr>
        <p:blipFill>
          <a:blip r:embed="rId2"/>
          <a:srcRect/>
          <a:stretch>
            <a:fillRect/>
          </a:stretch>
        </p:blipFill>
        <p:spPr bwMode="auto">
          <a:xfrm>
            <a:off x="350520" y="1371600"/>
            <a:ext cx="8412480" cy="4464264"/>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latin typeface="Times New Roman" pitchFamily="18" charset="0"/>
                <a:cs typeface="Times New Roman" pitchFamily="18" charset="0"/>
              </a:rPr>
              <a:t>Instruction</a:t>
            </a:r>
            <a:r>
              <a:rPr lang="en-US" b="1" dirty="0" smtClean="0">
                <a:solidFill>
                  <a:srgbClr val="FF0000"/>
                </a:solidFill>
              </a:rPr>
              <a:t> </a:t>
            </a:r>
            <a:r>
              <a:rPr lang="en-US" b="1" dirty="0" smtClean="0">
                <a:solidFill>
                  <a:srgbClr val="FF0000"/>
                </a:solidFill>
                <a:latin typeface="Times New Roman" pitchFamily="18" charset="0"/>
                <a:cs typeface="Times New Roman" pitchFamily="18" charset="0"/>
              </a:rPr>
              <a:t>Cycle</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763000" cy="5638800"/>
          </a:xfrm>
        </p:spPr>
        <p:txBody>
          <a:bodyPr>
            <a:normAutofit/>
          </a:bodyPr>
          <a:lstStyle/>
          <a:p>
            <a:r>
              <a:rPr lang="en-US" dirty="0" smtClean="0">
                <a:latin typeface="Times New Roman" pitchFamily="18" charset="0"/>
                <a:cs typeface="Times New Roman" pitchFamily="18" charset="0"/>
              </a:rPr>
              <a:t>Program-&gt;set of instructions + order of execution</a:t>
            </a:r>
          </a:p>
          <a:p>
            <a:r>
              <a:rPr lang="en-US" dirty="0" smtClean="0">
                <a:latin typeface="Times New Roman" pitchFamily="18" charset="0"/>
                <a:cs typeface="Times New Roman" pitchFamily="18" charset="0"/>
              </a:rPr>
              <a:t>A program residing in the memory unit of a computer consists of a specific sequence of instructions. These instructions are executed by the processor by going through a cycle for each instruction.</a:t>
            </a:r>
          </a:p>
          <a:p>
            <a:r>
              <a:rPr lang="en-US" dirty="0" smtClean="0">
                <a:latin typeface="Times New Roman" pitchFamily="18" charset="0"/>
                <a:cs typeface="Times New Roman" pitchFamily="18" charset="0"/>
              </a:rPr>
              <a:t>Instruction cycle basically related with execution of instructions.</a:t>
            </a:r>
          </a:p>
          <a:p>
            <a:r>
              <a:rPr lang="en-US" dirty="0" smtClean="0">
                <a:latin typeface="Times New Roman" pitchFamily="18" charset="0"/>
                <a:cs typeface="Times New Roman" pitchFamily="18" charset="0"/>
              </a:rPr>
              <a:t>Each instruction will pass through some cycle and some phases.</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458200" cy="1143000"/>
          </a:xfrm>
        </p:spPr>
        <p:txBody>
          <a:bodyPr>
            <a:noAutofit/>
          </a:bodyPr>
          <a:lstStyle/>
          <a:p>
            <a:pPr algn="l"/>
            <a:r>
              <a:rPr lang="en-US" sz="3600" dirty="0" smtClean="0">
                <a:latin typeface="Times New Roman" pitchFamily="18" charset="0"/>
                <a:cs typeface="Times New Roman" pitchFamily="18" charset="0"/>
              </a:rPr>
              <a:t>In a basic computer, each instruction cycle consists of the following 4-phases:</a:t>
            </a:r>
            <a:endParaRPr lang="en-US" sz="3600" dirty="0"/>
          </a:p>
        </p:txBody>
      </p:sp>
      <p:sp>
        <p:nvSpPr>
          <p:cNvPr id="3" name="Content Placeholder 2"/>
          <p:cNvSpPr>
            <a:spLocks noGrp="1"/>
          </p:cNvSpPr>
          <p:nvPr>
            <p:ph idx="1"/>
          </p:nvPr>
        </p:nvSpPr>
        <p:spPr>
          <a:xfrm>
            <a:off x="304800" y="1646237"/>
            <a:ext cx="8686800" cy="4525963"/>
          </a:xfrm>
        </p:spPr>
        <p:txBody>
          <a:bodyPr>
            <a:normAutofit fontScale="92500" lnSpcReduction="10000"/>
          </a:bodyPr>
          <a:lstStyle/>
          <a:p>
            <a:r>
              <a:rPr lang="en-US" dirty="0" smtClean="0">
                <a:solidFill>
                  <a:srgbClr val="FF0000"/>
                </a:solidFill>
                <a:latin typeface="Times New Roman" pitchFamily="18" charset="0"/>
                <a:cs typeface="Times New Roman" pitchFamily="18" charset="0"/>
              </a:rPr>
              <a:t>Fetch the instruction</a:t>
            </a:r>
            <a:r>
              <a:rPr lang="en-US" dirty="0" smtClean="0">
                <a:latin typeface="Times New Roman" pitchFamily="18" charset="0"/>
                <a:cs typeface="Times New Roman" pitchFamily="18" charset="0"/>
              </a:rPr>
              <a:t> </a:t>
            </a:r>
          </a:p>
          <a:p>
            <a:pPr lvl="1"/>
            <a:r>
              <a:rPr lang="en-US" dirty="0" smtClean="0">
                <a:latin typeface="Times New Roman" pitchFamily="18" charset="0"/>
                <a:cs typeface="Times New Roman" pitchFamily="18" charset="0"/>
              </a:rPr>
              <a:t>Fetch the instruction from Memory, at T1.</a:t>
            </a:r>
          </a:p>
          <a:p>
            <a:r>
              <a:rPr lang="en-US" dirty="0" smtClean="0">
                <a:solidFill>
                  <a:srgbClr val="FF0000"/>
                </a:solidFill>
                <a:latin typeface="Times New Roman" pitchFamily="18" charset="0"/>
                <a:cs typeface="Times New Roman" pitchFamily="18" charset="0"/>
              </a:rPr>
              <a:t>Decode the instruction.</a:t>
            </a:r>
          </a:p>
          <a:p>
            <a:pPr lvl="1"/>
            <a:r>
              <a:rPr lang="en-US" dirty="0" smtClean="0">
                <a:latin typeface="Times New Roman" pitchFamily="18" charset="0"/>
                <a:cs typeface="Times New Roman" pitchFamily="18" charset="0"/>
              </a:rPr>
              <a:t>Which operation the corresponding instruction performs(CU) at T2.</a:t>
            </a:r>
          </a:p>
          <a:p>
            <a:r>
              <a:rPr lang="en-US" dirty="0" smtClean="0">
                <a:solidFill>
                  <a:srgbClr val="FF0000"/>
                </a:solidFill>
                <a:latin typeface="Times New Roman" pitchFamily="18" charset="0"/>
                <a:cs typeface="Times New Roman" pitchFamily="18" charset="0"/>
              </a:rPr>
              <a:t>Read effective address(EA)</a:t>
            </a:r>
          </a:p>
          <a:p>
            <a:pPr lvl="1"/>
            <a:r>
              <a:rPr lang="en-US" dirty="0" smtClean="0">
                <a:latin typeface="Times New Roman" pitchFamily="18" charset="0"/>
                <a:cs typeface="Times New Roman" pitchFamily="18" charset="0"/>
              </a:rPr>
              <a:t>if indirect bit(I)=1</a:t>
            </a:r>
          </a:p>
          <a:p>
            <a:pPr lvl="1"/>
            <a:r>
              <a:rPr lang="en-US" dirty="0" smtClean="0">
                <a:latin typeface="Times New Roman" pitchFamily="18" charset="0"/>
                <a:cs typeface="Times New Roman" pitchFamily="18" charset="0"/>
              </a:rPr>
              <a:t>Read the effective address from memory (if the instruction has an indirect address).</a:t>
            </a:r>
          </a:p>
          <a:p>
            <a:r>
              <a:rPr lang="en-US" dirty="0" smtClean="0">
                <a:solidFill>
                  <a:srgbClr val="FF0000"/>
                </a:solidFill>
                <a:latin typeface="Times New Roman" pitchFamily="18" charset="0"/>
                <a:cs typeface="Times New Roman" pitchFamily="18" charset="0"/>
              </a:rPr>
              <a:t>Execute the instruction.(ALU)</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majeed\2019-20 II Sem\CO\UNIT I\instruction-cycle.png"/>
          <p:cNvPicPr>
            <a:picLocks noGrp="1" noChangeAspect="1" noChangeArrowheads="1"/>
          </p:cNvPicPr>
          <p:nvPr>
            <p:ph idx="1"/>
          </p:nvPr>
        </p:nvPicPr>
        <p:blipFill>
          <a:blip r:embed="rId2"/>
          <a:srcRect/>
          <a:stretch>
            <a:fillRect/>
          </a:stretch>
        </p:blipFill>
        <p:spPr bwMode="auto">
          <a:xfrm>
            <a:off x="1219200" y="404919"/>
            <a:ext cx="6400800" cy="622448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latin typeface="Times New Roman" pitchFamily="18" charset="0"/>
                <a:cs typeface="Times New Roman" pitchFamily="18" charset="0"/>
              </a:rPr>
              <a:t>INTRODUCTION</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14400"/>
            <a:ext cx="8686800" cy="5791200"/>
          </a:xfrm>
        </p:spPr>
        <p:txBody>
          <a:bodyPr>
            <a:normAutofit/>
          </a:bodyPr>
          <a:lstStyle/>
          <a:p>
            <a:r>
              <a:rPr lang="en-US" dirty="0" smtClean="0">
                <a:latin typeface="Times New Roman" pitchFamily="18" charset="0"/>
                <a:cs typeface="Times New Roman" pitchFamily="18" charset="0"/>
              </a:rPr>
              <a:t>Computer organization is done on the basis of Computer architecture.</a:t>
            </a:r>
          </a:p>
          <a:p>
            <a:r>
              <a:rPr lang="en-US" dirty="0" smtClean="0">
                <a:latin typeface="Times New Roman" pitchFamily="18" charset="0"/>
                <a:cs typeface="Times New Roman" pitchFamily="18" charset="0"/>
              </a:rPr>
              <a:t>While designing a computer system, architecture is considered first.</a:t>
            </a:r>
          </a:p>
          <a:p>
            <a:r>
              <a:rPr lang="en-US" dirty="0" smtClean="0">
                <a:latin typeface="Times New Roman" pitchFamily="18" charset="0"/>
                <a:cs typeface="Times New Roman" pitchFamily="18" charset="0"/>
              </a:rPr>
              <a:t>Computer Organization is how operational attribute are linked together and contribute to realize the architectural specification.</a:t>
            </a:r>
          </a:p>
          <a:p>
            <a:pPr>
              <a:buNone/>
            </a:pPr>
            <a:r>
              <a:rPr lang="en-US" i="1" dirty="0" smtClean="0"/>
              <a:t>		</a:t>
            </a:r>
            <a:r>
              <a:rPr lang="en-US" b="1" i="1" dirty="0" smtClean="0">
                <a:solidFill>
                  <a:srgbClr val="0070C0"/>
                </a:solidFill>
              </a:rPr>
              <a:t>Organization describes how it does it.</a:t>
            </a:r>
            <a:endParaRPr lang="en-US" b="1" dirty="0" smtClean="0">
              <a:solidFill>
                <a:srgbClr val="0070C0"/>
              </a:solidFill>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115669"/>
            <a:ext cx="6447278" cy="646331"/>
          </a:xfrm>
          <a:prstGeom prst="rect">
            <a:avLst/>
          </a:prstGeom>
        </p:spPr>
        <p:txBody>
          <a:bodyPr wrap="none">
            <a:spAutoFit/>
          </a:bodyPr>
          <a:lstStyle/>
          <a:p>
            <a:pPr algn="ctr"/>
            <a:r>
              <a:rPr lang="en-US" sz="3600" b="1" dirty="0" smtClean="0">
                <a:solidFill>
                  <a:srgbClr val="FF0000"/>
                </a:solidFill>
                <a:latin typeface="Times New Roman" pitchFamily="18" charset="0"/>
                <a:cs typeface="Times New Roman" pitchFamily="18" charset="0"/>
              </a:rPr>
              <a:t>Flowchart for Instruction Cycle</a:t>
            </a:r>
            <a:endParaRPr lang="en-US" sz="3600" dirty="0">
              <a:latin typeface="Times New Roman" pitchFamily="18" charset="0"/>
              <a:cs typeface="Times New Roman" pitchFamily="18" charset="0"/>
            </a:endParaRPr>
          </a:p>
        </p:txBody>
      </p:sp>
      <p:pic>
        <p:nvPicPr>
          <p:cNvPr id="1026" name="Picture 2" descr="D:\majeed\2019-20 II Sem\CO\UNIT I\CPU-Instruction-Cycle.jpg"/>
          <p:cNvPicPr>
            <a:picLocks noGrp="1" noChangeAspect="1" noChangeArrowheads="1"/>
          </p:cNvPicPr>
          <p:nvPr>
            <p:ph idx="1"/>
          </p:nvPr>
        </p:nvPicPr>
        <p:blipFill>
          <a:blip r:embed="rId2"/>
          <a:srcRect l="4630" t="4193" r="2778" b="4962"/>
          <a:stretch>
            <a:fillRect/>
          </a:stretch>
        </p:blipFill>
        <p:spPr bwMode="auto">
          <a:xfrm>
            <a:off x="228600" y="838200"/>
            <a:ext cx="8686800" cy="564642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162" t="2571" r="7407" b="4934"/>
          <a:stretch/>
        </p:blipFill>
        <p:spPr>
          <a:xfrm>
            <a:off x="533400" y="76200"/>
            <a:ext cx="8153400" cy="6786570"/>
          </a:xfrm>
        </p:spPr>
      </p:pic>
    </p:spTree>
    <p:extLst>
      <p:ext uri="{BB962C8B-B14F-4D97-AF65-F5344CB8AC3E}">
        <p14:creationId xmlns:p14="http://schemas.microsoft.com/office/powerpoint/2010/main" val="42386363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Computer Instructions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763" y="838200"/>
            <a:ext cx="6316237" cy="6248400"/>
          </a:xfrm>
          <a:prstGeom prst="rect">
            <a:avLst/>
          </a:prstGeom>
        </p:spPr>
      </p:pic>
    </p:spTree>
    <p:extLst>
      <p:ext uri="{BB962C8B-B14F-4D97-AF65-F5344CB8AC3E}">
        <p14:creationId xmlns:p14="http://schemas.microsoft.com/office/powerpoint/2010/main" val="39255600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610600" cy="685800"/>
          </a:xfrm>
        </p:spPr>
        <p:txBody>
          <a:bodyPr>
            <a:normAutofit fontScale="90000"/>
          </a:bodyPr>
          <a:lstStyle/>
          <a:p>
            <a:r>
              <a:rPr lang="en-IN" b="1" dirty="0" smtClean="0">
                <a:solidFill>
                  <a:srgbClr val="00B0F0"/>
                </a:solidFill>
                <a:latin typeface="Times New Roman" pitchFamily="18" charset="0"/>
                <a:cs typeface="Times New Roman" pitchFamily="18" charset="0"/>
              </a:rPr>
              <a:t>Types of </a:t>
            </a:r>
            <a:r>
              <a:rPr lang="en-IN" b="1" dirty="0">
                <a:solidFill>
                  <a:srgbClr val="00B0F0"/>
                </a:solidFill>
                <a:latin typeface="Times New Roman" pitchFamily="18" charset="0"/>
                <a:cs typeface="Times New Roman" pitchFamily="18" charset="0"/>
              </a:rPr>
              <a:t>instruction formats</a:t>
            </a:r>
            <a:endParaRPr lang="en-US" b="1" dirty="0">
              <a:solidFill>
                <a:srgbClr val="00B0F0"/>
              </a:solidFill>
            </a:endParaRPr>
          </a:p>
        </p:txBody>
      </p:sp>
      <p:sp>
        <p:nvSpPr>
          <p:cNvPr id="3" name="Content Placeholder 2"/>
          <p:cNvSpPr>
            <a:spLocks noGrp="1"/>
          </p:cNvSpPr>
          <p:nvPr>
            <p:ph idx="1"/>
          </p:nvPr>
        </p:nvSpPr>
        <p:spPr>
          <a:xfrm>
            <a:off x="381000" y="762000"/>
            <a:ext cx="8534400" cy="5943600"/>
          </a:xfrm>
        </p:spPr>
        <p:txBody>
          <a:bodyPr>
            <a:normAutofit fontScale="92500"/>
          </a:bodyPr>
          <a:lstStyle/>
          <a:p>
            <a:pPr algn="just"/>
            <a:r>
              <a:rPr lang="en-IN" dirty="0" smtClean="0">
                <a:latin typeface="Times New Roman" pitchFamily="18" charset="0"/>
                <a:cs typeface="Times New Roman" pitchFamily="18" charset="0"/>
              </a:rPr>
              <a:t>Instructions are categorized into different formats with respect to the operand fields </a:t>
            </a:r>
            <a:r>
              <a:rPr lang="en-IN" dirty="0" smtClean="0">
                <a:solidFill>
                  <a:srgbClr val="FF0000"/>
                </a:solidFill>
                <a:latin typeface="Times New Roman" pitchFamily="18" charset="0"/>
                <a:cs typeface="Times New Roman" pitchFamily="18" charset="0"/>
              </a:rPr>
              <a:t>(no. of operands we provided to the instruction)</a:t>
            </a:r>
            <a:r>
              <a:rPr lang="en-IN" dirty="0" smtClean="0">
                <a:latin typeface="Times New Roman" pitchFamily="18" charset="0"/>
                <a:cs typeface="Times New Roman" pitchFamily="18" charset="0"/>
              </a:rPr>
              <a:t> in the instructions.</a:t>
            </a:r>
          </a:p>
          <a:p>
            <a:pPr algn="just"/>
            <a:r>
              <a:rPr lang="en-IN" dirty="0" smtClean="0">
                <a:latin typeface="Times New Roman" pitchFamily="18" charset="0"/>
                <a:cs typeface="Times New Roman" pitchFamily="18" charset="0"/>
              </a:rPr>
              <a:t>Operands can be processor register or can be a memory.</a:t>
            </a:r>
          </a:p>
          <a:p>
            <a:pPr algn="just"/>
            <a:endParaRPr lang="en-IN" dirty="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Zero address </a:t>
            </a:r>
            <a:r>
              <a:rPr lang="en-IN" dirty="0">
                <a:latin typeface="Times New Roman" pitchFamily="18" charset="0"/>
                <a:cs typeface="Times New Roman" pitchFamily="18" charset="0"/>
              </a:rPr>
              <a:t>instruction</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One address </a:t>
            </a:r>
            <a:r>
              <a:rPr lang="en-IN" dirty="0">
                <a:latin typeface="Times New Roman" pitchFamily="18" charset="0"/>
                <a:cs typeface="Times New Roman" pitchFamily="18" charset="0"/>
              </a:rPr>
              <a:t>instruction</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Two address </a:t>
            </a:r>
            <a:r>
              <a:rPr lang="en-IN" dirty="0">
                <a:latin typeface="Times New Roman" pitchFamily="18" charset="0"/>
                <a:cs typeface="Times New Roman" pitchFamily="18" charset="0"/>
              </a:rPr>
              <a:t>instruction</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Three address instruction</a:t>
            </a:r>
          </a:p>
          <a:p>
            <a:pPr lvl="1" algn="just"/>
            <a:r>
              <a:rPr lang="en-IN" dirty="0" smtClean="0">
                <a:latin typeface="Times New Roman" pitchFamily="18" charset="0"/>
                <a:cs typeface="Times New Roman" pitchFamily="18" charset="0"/>
              </a:rPr>
              <a:t>three operands into the instructions</a:t>
            </a:r>
            <a:endParaRPr lang="en-US" dirty="0"/>
          </a:p>
        </p:txBody>
      </p:sp>
    </p:spTree>
    <p:extLst>
      <p:ext uri="{BB962C8B-B14F-4D97-AF65-F5344CB8AC3E}">
        <p14:creationId xmlns:p14="http://schemas.microsoft.com/office/powerpoint/2010/main" val="15867173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839200" cy="6400800"/>
          </a:xfrm>
        </p:spPr>
        <p:txBody>
          <a:bodyPr>
            <a:normAutofit fontScale="62500" lnSpcReduction="20000"/>
          </a:bodyPr>
          <a:lstStyle/>
          <a:p>
            <a:pPr marL="0" indent="0" algn="ctr">
              <a:spcBef>
                <a:spcPts val="0"/>
              </a:spcBef>
              <a:buNone/>
            </a:pPr>
            <a:r>
              <a:rPr lang="en-US" sz="4700" b="1" dirty="0" smtClean="0">
                <a:solidFill>
                  <a:srgbClr val="FF0000"/>
                </a:solidFill>
                <a:latin typeface="Times New Roman" panose="02020603050405020304" pitchFamily="18" charset="0"/>
                <a:cs typeface="Times New Roman" panose="02020603050405020304" pitchFamily="18" charset="0"/>
              </a:rPr>
              <a:t>Example: Zero address instruction</a:t>
            </a:r>
          </a:p>
          <a:p>
            <a:pPr marL="0" indent="0">
              <a:spcBef>
                <a:spcPts val="0"/>
              </a:spcBef>
              <a:buNone/>
            </a:pPr>
            <a:endParaRPr lang="en-US" sz="2900" dirty="0" smtClean="0">
              <a:latin typeface="Times New Roman" panose="02020603050405020304" pitchFamily="18" charset="0"/>
              <a:cs typeface="Times New Roman" panose="02020603050405020304" pitchFamily="18" charset="0"/>
            </a:endParaRPr>
          </a:p>
          <a:p>
            <a:pPr>
              <a:spcBef>
                <a:spcPts val="0"/>
              </a:spcBef>
            </a:pPr>
            <a:r>
              <a:rPr lang="en-US" sz="3500" dirty="0">
                <a:latin typeface="Times New Roman" panose="02020603050405020304" pitchFamily="18" charset="0"/>
                <a:cs typeface="Times New Roman" panose="02020603050405020304" pitchFamily="18" charset="0"/>
              </a:rPr>
              <a:t>An instruction that contains no address </a:t>
            </a:r>
            <a:r>
              <a:rPr lang="en-US" sz="3500" dirty="0" smtClean="0">
                <a:latin typeface="Times New Roman" panose="02020603050405020304" pitchFamily="18" charset="0"/>
                <a:cs typeface="Times New Roman" panose="02020603050405020304" pitchFamily="18" charset="0"/>
              </a:rPr>
              <a:t>fields. </a:t>
            </a:r>
          </a:p>
          <a:p>
            <a:pPr>
              <a:spcBef>
                <a:spcPts val="0"/>
              </a:spcBef>
            </a:pPr>
            <a:r>
              <a:rPr lang="en-US" sz="3500" dirty="0" smtClean="0">
                <a:latin typeface="Times New Roman" panose="02020603050405020304" pitchFamily="18" charset="0"/>
                <a:cs typeface="Times New Roman" panose="02020603050405020304" pitchFamily="18" charset="0"/>
              </a:rPr>
              <a:t>operand </a:t>
            </a:r>
            <a:r>
              <a:rPr lang="en-US" sz="3500" dirty="0">
                <a:latin typeface="Times New Roman" panose="02020603050405020304" pitchFamily="18" charset="0"/>
                <a:cs typeface="Times New Roman" panose="02020603050405020304" pitchFamily="18" charset="0"/>
              </a:rPr>
              <a:t>sources and destination are both </a:t>
            </a:r>
            <a:r>
              <a:rPr lang="en-US" sz="3500" dirty="0" smtClean="0">
                <a:latin typeface="Times New Roman" panose="02020603050405020304" pitchFamily="18" charset="0"/>
                <a:cs typeface="Times New Roman" panose="02020603050405020304" pitchFamily="18" charset="0"/>
              </a:rPr>
              <a:t>implicit.</a:t>
            </a:r>
            <a:endParaRPr lang="en-US" sz="3500" dirty="0">
              <a:latin typeface="Times New Roman" panose="02020603050405020304" pitchFamily="18" charset="0"/>
              <a:cs typeface="Times New Roman" panose="02020603050405020304" pitchFamily="18" charset="0"/>
            </a:endParaRPr>
          </a:p>
          <a:p>
            <a:pPr>
              <a:spcBef>
                <a:spcPts val="0"/>
              </a:spcBef>
            </a:pPr>
            <a:r>
              <a:rPr lang="en-US" sz="3500" dirty="0" smtClean="0">
                <a:latin typeface="Times New Roman" panose="02020603050405020304" pitchFamily="18" charset="0"/>
                <a:cs typeface="Times New Roman" panose="02020603050405020304" pitchFamily="18" charset="0"/>
              </a:rPr>
              <a:t>Zero </a:t>
            </a:r>
            <a:r>
              <a:rPr lang="en-US" sz="3500" dirty="0">
                <a:latin typeface="Times New Roman" panose="02020603050405020304" pitchFamily="18" charset="0"/>
                <a:cs typeface="Times New Roman" panose="02020603050405020304" pitchFamily="18" charset="0"/>
              </a:rPr>
              <a:t>address instructions format is used for stack-organized architecture</a:t>
            </a:r>
            <a:r>
              <a:rPr lang="en-US" sz="3500" dirty="0" smtClean="0">
                <a:latin typeface="Times New Roman" panose="02020603050405020304" pitchFamily="18" charset="0"/>
                <a:cs typeface="Times New Roman" panose="02020603050405020304" pitchFamily="18" charset="0"/>
              </a:rPr>
              <a:t>.</a:t>
            </a:r>
          </a:p>
          <a:p>
            <a:pPr marL="0" indent="0">
              <a:spcBef>
                <a:spcPts val="0"/>
              </a:spcBef>
              <a:buNone/>
            </a:pPr>
            <a:endParaRPr lang="en-US" sz="2900" dirty="0" smtClean="0">
              <a:solidFill>
                <a:srgbClr val="00B0F0"/>
              </a:solidFill>
              <a:latin typeface="Times New Roman" panose="02020603050405020304" pitchFamily="18" charset="0"/>
              <a:cs typeface="Times New Roman" panose="02020603050405020304" pitchFamily="18" charset="0"/>
            </a:endParaRPr>
          </a:p>
          <a:p>
            <a:pPr marL="0" indent="0">
              <a:spcBef>
                <a:spcPts val="0"/>
              </a:spcBef>
              <a:buNone/>
            </a:pPr>
            <a:r>
              <a:rPr lang="en-US" sz="4000" dirty="0" smtClean="0">
                <a:solidFill>
                  <a:srgbClr val="00B0F0"/>
                </a:solidFill>
                <a:latin typeface="Times New Roman" panose="02020603050405020304" pitchFamily="18" charset="0"/>
                <a:cs typeface="Times New Roman" panose="02020603050405020304" pitchFamily="18" charset="0"/>
              </a:rPr>
              <a:t>Lets write an assembly code for evaluating the expression</a:t>
            </a:r>
            <a:r>
              <a:rPr lang="en-US" sz="4700" b="1" dirty="0" smtClean="0">
                <a:solidFill>
                  <a:srgbClr val="FF0000"/>
                </a:solidFill>
                <a:latin typeface="Times New Roman" panose="02020603050405020304" pitchFamily="18" charset="0"/>
                <a:cs typeface="Times New Roman" panose="02020603050405020304" pitchFamily="18" charset="0"/>
              </a:rPr>
              <a:t> </a:t>
            </a:r>
          </a:p>
          <a:p>
            <a:pPr marL="0" indent="0" algn="ctr">
              <a:spcBef>
                <a:spcPts val="0"/>
              </a:spcBef>
              <a:buNone/>
            </a:pPr>
            <a:r>
              <a:rPr lang="en-US" sz="3400" dirty="0" smtClean="0">
                <a:latin typeface="Times New Roman" panose="02020603050405020304" pitchFamily="18" charset="0"/>
                <a:cs typeface="Times New Roman" panose="02020603050405020304" pitchFamily="18" charset="0"/>
              </a:rPr>
              <a:t>X=(A+B)*(C+D)</a:t>
            </a:r>
          </a:p>
          <a:p>
            <a:pPr marL="0" indent="0">
              <a:spcBef>
                <a:spcPts val="0"/>
              </a:spcBef>
              <a:buNone/>
            </a:pPr>
            <a:endParaRPr lang="en-US" sz="5400" dirty="0" smtClean="0">
              <a:latin typeface="Times New Roman" panose="02020603050405020304" pitchFamily="18" charset="0"/>
              <a:cs typeface="Times New Roman" panose="02020603050405020304" pitchFamily="18" charset="0"/>
            </a:endParaRPr>
          </a:p>
          <a:p>
            <a:pPr marL="0" indent="0">
              <a:spcBef>
                <a:spcPts val="0"/>
              </a:spcBef>
              <a:buNone/>
            </a:pPr>
            <a:r>
              <a:rPr lang="en-US" sz="5400" dirty="0" smtClean="0">
                <a:latin typeface="Times New Roman" panose="02020603050405020304" pitchFamily="18" charset="0"/>
                <a:cs typeface="Times New Roman" panose="02020603050405020304" pitchFamily="18" charset="0"/>
              </a:rPr>
              <a:t>	PUSH A</a:t>
            </a:r>
          </a:p>
          <a:p>
            <a:pPr marL="0" indent="0">
              <a:spcBef>
                <a:spcPts val="0"/>
              </a:spcBef>
              <a:buNone/>
            </a:pPr>
            <a:r>
              <a:rPr lang="en-US" sz="5400" dirty="0" smtClean="0">
                <a:latin typeface="Times New Roman" panose="02020603050405020304" pitchFamily="18" charset="0"/>
                <a:cs typeface="Times New Roman" panose="02020603050405020304" pitchFamily="18" charset="0"/>
              </a:rPr>
              <a:t>	PUSH B</a:t>
            </a:r>
          </a:p>
          <a:p>
            <a:pPr marL="0" indent="0">
              <a:spcBef>
                <a:spcPts val="0"/>
              </a:spcBef>
              <a:buNone/>
            </a:pPr>
            <a:r>
              <a:rPr lang="en-US" sz="5400" dirty="0" smtClean="0">
                <a:latin typeface="Times New Roman" panose="02020603050405020304" pitchFamily="18" charset="0"/>
                <a:cs typeface="Times New Roman" panose="02020603050405020304" pitchFamily="18" charset="0"/>
              </a:rPr>
              <a:t>	ADD   		</a:t>
            </a:r>
            <a:r>
              <a:rPr lang="en-US" sz="5400" dirty="0" smtClean="0">
                <a:solidFill>
                  <a:srgbClr val="00B0F0"/>
                </a:solidFill>
                <a:latin typeface="Times New Roman" panose="02020603050405020304" pitchFamily="18" charset="0"/>
                <a:cs typeface="Times New Roman" panose="02020603050405020304" pitchFamily="18" charset="0"/>
              </a:rPr>
              <a:t>//A+B</a:t>
            </a:r>
          </a:p>
          <a:p>
            <a:pPr marL="0" indent="0">
              <a:spcBef>
                <a:spcPts val="0"/>
              </a:spcBef>
              <a:buNone/>
            </a:pPr>
            <a:r>
              <a:rPr lang="en-US" sz="5400" dirty="0" smtClean="0">
                <a:latin typeface="Times New Roman" panose="02020603050405020304" pitchFamily="18" charset="0"/>
                <a:cs typeface="Times New Roman" panose="02020603050405020304" pitchFamily="18" charset="0"/>
              </a:rPr>
              <a:t>	PUSH C</a:t>
            </a:r>
          </a:p>
          <a:p>
            <a:pPr marL="0" indent="0">
              <a:spcBef>
                <a:spcPts val="0"/>
              </a:spcBef>
              <a:buNone/>
            </a:pPr>
            <a:r>
              <a:rPr lang="en-US" sz="5400" dirty="0" smtClean="0">
                <a:latin typeface="Times New Roman" panose="02020603050405020304" pitchFamily="18" charset="0"/>
                <a:cs typeface="Times New Roman" panose="02020603050405020304" pitchFamily="18" charset="0"/>
              </a:rPr>
              <a:t>	PUSH D</a:t>
            </a:r>
          </a:p>
          <a:p>
            <a:pPr marL="0" indent="0">
              <a:spcBef>
                <a:spcPts val="0"/>
              </a:spcBef>
              <a:buNone/>
            </a:pPr>
            <a:r>
              <a:rPr lang="en-US" sz="5400" dirty="0" smtClean="0">
                <a:latin typeface="Times New Roman" panose="02020603050405020304" pitchFamily="18" charset="0"/>
                <a:cs typeface="Times New Roman" panose="02020603050405020304" pitchFamily="18" charset="0"/>
              </a:rPr>
              <a:t>	ADD 		</a:t>
            </a:r>
            <a:r>
              <a:rPr lang="en-US" sz="5400" dirty="0" smtClean="0">
                <a:solidFill>
                  <a:srgbClr val="00B0F0"/>
                </a:solidFill>
                <a:latin typeface="Times New Roman" panose="02020603050405020304" pitchFamily="18" charset="0"/>
                <a:cs typeface="Times New Roman" panose="02020603050405020304" pitchFamily="18" charset="0"/>
              </a:rPr>
              <a:t>//C+D</a:t>
            </a:r>
          </a:p>
          <a:p>
            <a:pPr marL="0" indent="0">
              <a:spcBef>
                <a:spcPts val="0"/>
              </a:spcBef>
              <a:buNone/>
            </a:pPr>
            <a:r>
              <a:rPr lang="en-US" sz="5400" dirty="0" smtClean="0">
                <a:latin typeface="Times New Roman" panose="02020603050405020304" pitchFamily="18" charset="0"/>
                <a:cs typeface="Times New Roman" panose="02020603050405020304" pitchFamily="18" charset="0"/>
              </a:rPr>
              <a:t>	MUL 		</a:t>
            </a:r>
            <a:r>
              <a:rPr lang="en-US" sz="5400" dirty="0" smtClean="0">
                <a:solidFill>
                  <a:srgbClr val="00B0F0"/>
                </a:solidFill>
                <a:latin typeface="Times New Roman" panose="02020603050405020304" pitchFamily="18" charset="0"/>
                <a:cs typeface="Times New Roman" panose="02020603050405020304" pitchFamily="18" charset="0"/>
              </a:rPr>
              <a:t>//(</a:t>
            </a:r>
            <a:r>
              <a:rPr lang="en-US" sz="5400" dirty="0">
                <a:solidFill>
                  <a:srgbClr val="00B0F0"/>
                </a:solidFill>
                <a:latin typeface="Times New Roman" panose="02020603050405020304" pitchFamily="18" charset="0"/>
                <a:cs typeface="Times New Roman" panose="02020603050405020304" pitchFamily="18" charset="0"/>
              </a:rPr>
              <a:t>A+B)*(C+D)</a:t>
            </a:r>
          </a:p>
          <a:p>
            <a:pPr marL="0" indent="0">
              <a:spcBef>
                <a:spcPts val="0"/>
              </a:spcBef>
              <a:buNone/>
            </a:pPr>
            <a:r>
              <a:rPr lang="en-US" sz="5400" dirty="0" smtClean="0">
                <a:latin typeface="Times New Roman" panose="02020603050405020304" pitchFamily="18" charset="0"/>
                <a:cs typeface="Times New Roman" panose="02020603050405020304" pitchFamily="18" charset="0"/>
              </a:rPr>
              <a:t>	POP X</a:t>
            </a:r>
            <a:endParaRPr lang="en-US" sz="5400"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rotWithShape="1">
          <a:blip r:embed="rId2"/>
          <a:srcRect l="42363" t="64383" r="43550" b="20870"/>
          <a:stretch/>
        </p:blipFill>
        <p:spPr>
          <a:xfrm>
            <a:off x="5562600" y="2667000"/>
            <a:ext cx="2743200" cy="1614489"/>
          </a:xfrm>
          <a:prstGeom prst="rect">
            <a:avLst/>
          </a:prstGeom>
        </p:spPr>
      </p:pic>
    </p:spTree>
    <p:extLst>
      <p:ext uri="{BB962C8B-B14F-4D97-AF65-F5344CB8AC3E}">
        <p14:creationId xmlns:p14="http://schemas.microsoft.com/office/powerpoint/2010/main" val="27925271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srcRect l="26897" t="11891" r="28346" b="52332"/>
          <a:stretch/>
        </p:blipFill>
        <p:spPr>
          <a:xfrm>
            <a:off x="228600" y="838200"/>
            <a:ext cx="8686800" cy="3904188"/>
          </a:xfrm>
          <a:prstGeom prst="rect">
            <a:avLst/>
          </a:prstGeom>
        </p:spPr>
      </p:pic>
    </p:spTree>
    <p:extLst>
      <p:ext uri="{BB962C8B-B14F-4D97-AF65-F5344CB8AC3E}">
        <p14:creationId xmlns:p14="http://schemas.microsoft.com/office/powerpoint/2010/main" val="8981673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8521" t="28622" r="18674" b="30972"/>
          <a:stretch/>
        </p:blipFill>
        <p:spPr>
          <a:xfrm>
            <a:off x="76200" y="914400"/>
            <a:ext cx="8991600" cy="4191000"/>
          </a:xfrm>
          <a:prstGeom prst="rect">
            <a:avLst/>
          </a:prstGeom>
        </p:spPr>
      </p:pic>
      <p:sp>
        <p:nvSpPr>
          <p:cNvPr id="5" name="Rectangle 4"/>
          <p:cNvSpPr/>
          <p:nvPr/>
        </p:nvSpPr>
        <p:spPr>
          <a:xfrm>
            <a:off x="1390344" y="76200"/>
            <a:ext cx="6610656" cy="584775"/>
          </a:xfrm>
          <a:prstGeom prst="rect">
            <a:avLst/>
          </a:prstGeom>
        </p:spPr>
        <p:txBody>
          <a:bodyPr wrap="none">
            <a:spAutoFit/>
          </a:bodyPr>
          <a:lstStyle/>
          <a:p>
            <a:pPr algn="ctr"/>
            <a:r>
              <a:rPr lang="en-US" sz="3200" b="1" dirty="0" smtClean="0">
                <a:solidFill>
                  <a:srgbClr val="FF0000"/>
                </a:solidFill>
                <a:latin typeface="Times New Roman" panose="02020603050405020304" pitchFamily="18" charset="0"/>
                <a:cs typeface="Times New Roman" panose="02020603050405020304" pitchFamily="18" charset="0"/>
              </a:rPr>
              <a:t>Example-2: </a:t>
            </a:r>
            <a:r>
              <a:rPr lang="en-US" sz="3200" b="1" dirty="0">
                <a:solidFill>
                  <a:srgbClr val="FF0000"/>
                </a:solidFill>
                <a:latin typeface="Times New Roman" panose="02020603050405020304" pitchFamily="18" charset="0"/>
                <a:cs typeface="Times New Roman" panose="02020603050405020304" pitchFamily="18" charset="0"/>
              </a:rPr>
              <a:t>Zero address instruction</a:t>
            </a:r>
          </a:p>
        </p:txBody>
      </p:sp>
    </p:spTree>
    <p:extLst>
      <p:ext uri="{BB962C8B-B14F-4D97-AF65-F5344CB8AC3E}">
        <p14:creationId xmlns:p14="http://schemas.microsoft.com/office/powerpoint/2010/main" val="9610173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305800" cy="6629400"/>
          </a:xfrm>
        </p:spPr>
        <p:txBody>
          <a:bodyPr>
            <a:normAutofit fontScale="85000" lnSpcReduction="10000"/>
          </a:bodyPr>
          <a:lstStyle/>
          <a:p>
            <a:pPr marL="0" indent="0" algn="ctr">
              <a:spcBef>
                <a:spcPts val="0"/>
              </a:spcBef>
              <a:buNone/>
            </a:pPr>
            <a:r>
              <a:rPr lang="en-US" sz="4000" b="1" dirty="0">
                <a:solidFill>
                  <a:srgbClr val="FF0000"/>
                </a:solidFill>
                <a:latin typeface="Times New Roman" panose="02020603050405020304" pitchFamily="18" charset="0"/>
                <a:cs typeface="Times New Roman" panose="02020603050405020304" pitchFamily="18" charset="0"/>
              </a:rPr>
              <a:t>Example: </a:t>
            </a:r>
            <a:r>
              <a:rPr lang="en-US" sz="4000" b="1" dirty="0" smtClean="0">
                <a:solidFill>
                  <a:srgbClr val="FF0000"/>
                </a:solidFill>
                <a:latin typeface="Times New Roman" panose="02020603050405020304" pitchFamily="18" charset="0"/>
                <a:cs typeface="Times New Roman" panose="02020603050405020304" pitchFamily="18" charset="0"/>
              </a:rPr>
              <a:t>One </a:t>
            </a:r>
            <a:r>
              <a:rPr lang="en-US" sz="4000" b="1" dirty="0">
                <a:solidFill>
                  <a:srgbClr val="FF0000"/>
                </a:solidFill>
                <a:latin typeface="Times New Roman" panose="02020603050405020304" pitchFamily="18" charset="0"/>
                <a:cs typeface="Times New Roman" panose="02020603050405020304" pitchFamily="18" charset="0"/>
              </a:rPr>
              <a:t>address instruction</a:t>
            </a:r>
          </a:p>
          <a:p>
            <a:pPr marL="0" indent="0">
              <a:spcBef>
                <a:spcPts val="0"/>
              </a:spcBef>
              <a:buNone/>
            </a:pPr>
            <a:r>
              <a:rPr lang="en-US" dirty="0" smtClean="0">
                <a:solidFill>
                  <a:srgbClr val="00B0F0"/>
                </a:solidFill>
                <a:latin typeface="Times New Roman" panose="02020603050405020304" pitchFamily="18" charset="0"/>
                <a:cs typeface="Times New Roman" panose="02020603050405020304" pitchFamily="18" charset="0"/>
              </a:rPr>
              <a:t>In one address instruction accumulator </a:t>
            </a:r>
            <a:r>
              <a:rPr lang="en-US" dirty="0" smtClean="0">
                <a:solidFill>
                  <a:srgbClr val="FF0000"/>
                </a:solidFill>
                <a:latin typeface="Times New Roman" panose="02020603050405020304" pitchFamily="18" charset="0"/>
                <a:cs typeface="Times New Roman" panose="02020603050405020304" pitchFamily="18" charset="0"/>
              </a:rPr>
              <a:t>(AC) </a:t>
            </a:r>
            <a:r>
              <a:rPr lang="en-US" dirty="0" smtClean="0">
                <a:solidFill>
                  <a:srgbClr val="00B0F0"/>
                </a:solidFill>
                <a:latin typeface="Times New Roman" panose="02020603050405020304" pitchFamily="18" charset="0"/>
                <a:cs typeface="Times New Roman" panose="02020603050405020304" pitchFamily="18" charset="0"/>
              </a:rPr>
              <a:t>is used.</a:t>
            </a:r>
          </a:p>
          <a:p>
            <a:pPr marL="0" indent="0">
              <a:spcBef>
                <a:spcPts val="0"/>
              </a:spcBef>
              <a:buNone/>
            </a:pPr>
            <a:r>
              <a:rPr lang="en-US" dirty="0" smtClean="0">
                <a:latin typeface="Times New Roman" panose="02020603050405020304" pitchFamily="18" charset="0"/>
                <a:cs typeface="Times New Roman" panose="02020603050405020304" pitchFamily="18" charset="0"/>
              </a:rPr>
              <a:t>Example : </a:t>
            </a:r>
            <a:r>
              <a:rPr lang="en-US" dirty="0" smtClean="0">
                <a:solidFill>
                  <a:srgbClr val="00B050"/>
                </a:solidFill>
                <a:latin typeface="Times New Roman" panose="02020603050405020304" pitchFamily="18" charset="0"/>
                <a:cs typeface="Times New Roman" panose="02020603050405020304" pitchFamily="18" charset="0"/>
              </a:rPr>
              <a:t>ADD B</a:t>
            </a:r>
            <a:r>
              <a:rPr lang="en-US" dirty="0" smtClean="0">
                <a:latin typeface="Times New Roman" panose="02020603050405020304" pitchFamily="18" charset="0"/>
                <a:cs typeface="Times New Roman" panose="02020603050405020304" pitchFamily="18" charset="0"/>
              </a:rPr>
              <a:t>	//AC</a:t>
            </a:r>
            <a:r>
              <a:rPr lang="en-US" dirty="0" smtClean="0">
                <a:latin typeface="Times New Roman" panose="02020603050405020304" pitchFamily="18" charset="0"/>
                <a:cs typeface="Times New Roman" panose="02020603050405020304" pitchFamily="18" charset="0"/>
                <a:sym typeface="Wingdings" panose="05000000000000000000" pitchFamily="2" charset="2"/>
              </a:rPr>
              <a:t>M[B]+AC One address</a:t>
            </a:r>
            <a:endParaRPr lang="en-US" dirty="0" smtClean="0">
              <a:latin typeface="Times New Roman" panose="02020603050405020304" pitchFamily="18" charset="0"/>
              <a:cs typeface="Times New Roman" panose="02020603050405020304" pitchFamily="18" charset="0"/>
            </a:endParaRPr>
          </a:p>
          <a:p>
            <a:pPr marL="0" indent="0" algn="ctr">
              <a:spcBef>
                <a:spcPts val="0"/>
              </a:spcBef>
              <a:buNone/>
            </a:pPr>
            <a:r>
              <a:rPr lang="en-US" dirty="0" smtClean="0">
                <a:solidFill>
                  <a:srgbClr val="00B0F0"/>
                </a:solidFill>
                <a:latin typeface="Times New Roman" panose="02020603050405020304" pitchFamily="18" charset="0"/>
                <a:cs typeface="Times New Roman" panose="02020603050405020304" pitchFamily="18" charset="0"/>
              </a:rPr>
              <a:t>Lets </a:t>
            </a:r>
            <a:r>
              <a:rPr lang="en-US" dirty="0">
                <a:solidFill>
                  <a:srgbClr val="00B0F0"/>
                </a:solidFill>
                <a:latin typeface="Times New Roman" panose="02020603050405020304" pitchFamily="18" charset="0"/>
                <a:cs typeface="Times New Roman" panose="02020603050405020304" pitchFamily="18" charset="0"/>
              </a:rPr>
              <a:t>write an assembly code for evaluating the expression </a:t>
            </a:r>
            <a:r>
              <a:rPr lang="en-US" dirty="0" smtClean="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=(A+B)*(C+D</a:t>
            </a:r>
            <a:r>
              <a:rPr lang="en-US" dirty="0" smtClean="0">
                <a:latin typeface="Times New Roman" panose="02020603050405020304" pitchFamily="18" charset="0"/>
                <a:cs typeface="Times New Roman" panose="02020603050405020304" pitchFamily="18" charset="0"/>
              </a:rPr>
              <a:t>)</a:t>
            </a:r>
          </a:p>
          <a:p>
            <a:pPr marL="0" indent="0">
              <a:buNone/>
            </a:pPr>
            <a:r>
              <a:rPr lang="en-US" sz="4300" dirty="0" smtClean="0">
                <a:latin typeface="Times New Roman" panose="02020603050405020304" pitchFamily="18" charset="0"/>
                <a:cs typeface="Times New Roman" panose="02020603050405020304" pitchFamily="18" charset="0"/>
              </a:rPr>
              <a:t>LOAD A</a:t>
            </a:r>
          </a:p>
          <a:p>
            <a:pPr marL="0" indent="0">
              <a:buNone/>
            </a:pPr>
            <a:r>
              <a:rPr lang="en-US" sz="4300" dirty="0" smtClean="0">
                <a:latin typeface="Times New Roman" panose="02020603050405020304" pitchFamily="18" charset="0"/>
                <a:cs typeface="Times New Roman" panose="02020603050405020304" pitchFamily="18" charset="0"/>
              </a:rPr>
              <a:t>ADD B</a:t>
            </a:r>
          </a:p>
          <a:p>
            <a:pPr marL="0" indent="0">
              <a:buNone/>
            </a:pPr>
            <a:r>
              <a:rPr lang="en-US" sz="4300" dirty="0" smtClean="0">
                <a:latin typeface="Times New Roman" panose="02020603050405020304" pitchFamily="18" charset="0"/>
                <a:cs typeface="Times New Roman" panose="02020603050405020304" pitchFamily="18" charset="0"/>
              </a:rPr>
              <a:t>STORE T</a:t>
            </a:r>
          </a:p>
          <a:p>
            <a:pPr marL="0" indent="0">
              <a:buNone/>
            </a:pPr>
            <a:r>
              <a:rPr lang="en-US" sz="4300" dirty="0" smtClean="0">
                <a:latin typeface="Times New Roman" panose="02020603050405020304" pitchFamily="18" charset="0"/>
                <a:cs typeface="Times New Roman" panose="02020603050405020304" pitchFamily="18" charset="0"/>
              </a:rPr>
              <a:t>LOAD C</a:t>
            </a:r>
          </a:p>
          <a:p>
            <a:pPr marL="0" indent="0">
              <a:buNone/>
            </a:pPr>
            <a:r>
              <a:rPr lang="en-US" sz="4300" dirty="0" smtClean="0">
                <a:latin typeface="Times New Roman" panose="02020603050405020304" pitchFamily="18" charset="0"/>
                <a:cs typeface="Times New Roman" panose="02020603050405020304" pitchFamily="18" charset="0"/>
              </a:rPr>
              <a:t>ADD D</a:t>
            </a:r>
          </a:p>
          <a:p>
            <a:pPr marL="0" indent="0">
              <a:buNone/>
            </a:pPr>
            <a:r>
              <a:rPr lang="en-US" sz="4300" dirty="0" smtClean="0">
                <a:latin typeface="Times New Roman" panose="02020603050405020304" pitchFamily="18" charset="0"/>
                <a:cs typeface="Times New Roman" panose="02020603050405020304" pitchFamily="18" charset="0"/>
              </a:rPr>
              <a:t>MUL T </a:t>
            </a:r>
          </a:p>
          <a:p>
            <a:pPr marL="0" indent="0">
              <a:buNone/>
            </a:pPr>
            <a:r>
              <a:rPr lang="en-US" sz="4300" dirty="0" smtClean="0">
                <a:latin typeface="Times New Roman" panose="02020603050405020304" pitchFamily="18" charset="0"/>
                <a:cs typeface="Times New Roman" panose="02020603050405020304" pitchFamily="18" charset="0"/>
              </a:rPr>
              <a:t>STORE X</a:t>
            </a:r>
            <a:endParaRPr lang="en-US" sz="43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27187" t="22782" r="39976" b="55954"/>
          <a:stretch/>
        </p:blipFill>
        <p:spPr>
          <a:xfrm>
            <a:off x="3352800" y="2209800"/>
            <a:ext cx="5715000" cy="4343400"/>
          </a:xfrm>
          <a:prstGeom prst="rect">
            <a:avLst/>
          </a:prstGeom>
        </p:spPr>
      </p:pic>
    </p:spTree>
    <p:extLst>
      <p:ext uri="{BB962C8B-B14F-4D97-AF65-F5344CB8AC3E}">
        <p14:creationId xmlns:p14="http://schemas.microsoft.com/office/powerpoint/2010/main" val="30994097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839200" cy="6553200"/>
          </a:xfrm>
        </p:spPr>
        <p:txBody>
          <a:bodyPr>
            <a:normAutofit/>
          </a:bodyPr>
          <a:lstStyle/>
          <a:p>
            <a:pPr marL="0" indent="0" algn="ctr">
              <a:spcBef>
                <a:spcPts val="0"/>
              </a:spcBef>
              <a:buNone/>
            </a:pPr>
            <a:r>
              <a:rPr lang="en-US" sz="4000" b="1" dirty="0">
                <a:solidFill>
                  <a:srgbClr val="FF0000"/>
                </a:solidFill>
                <a:latin typeface="Times New Roman" panose="02020603050405020304" pitchFamily="18" charset="0"/>
                <a:cs typeface="Times New Roman" panose="02020603050405020304" pitchFamily="18" charset="0"/>
              </a:rPr>
              <a:t>Example: </a:t>
            </a:r>
            <a:r>
              <a:rPr lang="en-US" sz="4000" b="1" dirty="0" smtClean="0">
                <a:solidFill>
                  <a:srgbClr val="FF0000"/>
                </a:solidFill>
                <a:latin typeface="Times New Roman" panose="02020603050405020304" pitchFamily="18" charset="0"/>
                <a:cs typeface="Times New Roman" panose="02020603050405020304" pitchFamily="18" charset="0"/>
              </a:rPr>
              <a:t>Two </a:t>
            </a:r>
            <a:r>
              <a:rPr lang="en-US" sz="4000" b="1" dirty="0">
                <a:solidFill>
                  <a:srgbClr val="FF0000"/>
                </a:solidFill>
                <a:latin typeface="Times New Roman" panose="02020603050405020304" pitchFamily="18" charset="0"/>
                <a:cs typeface="Times New Roman" panose="02020603050405020304" pitchFamily="18" charset="0"/>
              </a:rPr>
              <a:t>address </a:t>
            </a:r>
            <a:r>
              <a:rPr lang="en-US" sz="4000" b="1" dirty="0" smtClean="0">
                <a:solidFill>
                  <a:srgbClr val="FF0000"/>
                </a:solidFill>
                <a:latin typeface="Times New Roman" panose="02020603050405020304" pitchFamily="18" charset="0"/>
                <a:cs typeface="Times New Roman" panose="02020603050405020304" pitchFamily="18" charset="0"/>
              </a:rPr>
              <a:t>instruction</a:t>
            </a:r>
          </a:p>
          <a:p>
            <a:pPr>
              <a:spcBef>
                <a:spcPts val="0"/>
              </a:spcBef>
            </a:pPr>
            <a:r>
              <a:rPr lang="en-US" sz="2400" b="1" dirty="0" smtClean="0">
                <a:solidFill>
                  <a:srgbClr val="00B050"/>
                </a:solidFill>
                <a:latin typeface="Times New Roman" panose="02020603050405020304" pitchFamily="18" charset="0"/>
                <a:cs typeface="Times New Roman" panose="02020603050405020304" pitchFamily="18" charset="0"/>
              </a:rPr>
              <a:t>One of the address acts as source as well as destination.</a:t>
            </a:r>
          </a:p>
          <a:p>
            <a:pPr>
              <a:spcBef>
                <a:spcPts val="0"/>
              </a:spcBef>
            </a:pPr>
            <a:r>
              <a:rPr lang="en-US" sz="2400" b="1" dirty="0" smtClean="0">
                <a:solidFill>
                  <a:srgbClr val="00B050"/>
                </a:solidFill>
                <a:latin typeface="Times New Roman" panose="02020603050405020304" pitchFamily="18" charset="0"/>
                <a:cs typeface="Times New Roman" panose="02020603050405020304" pitchFamily="18" charset="0"/>
              </a:rPr>
              <a:t>Overwriting of data occurs here.</a:t>
            </a:r>
          </a:p>
          <a:p>
            <a:pPr marL="0" indent="0">
              <a:spcBef>
                <a:spcPts val="0"/>
              </a:spcBef>
              <a:buNone/>
            </a:pPr>
            <a:r>
              <a:rPr lang="en-US" sz="3600" b="1" dirty="0">
                <a:solidFill>
                  <a:srgbClr val="00B050"/>
                </a:solidFill>
                <a:latin typeface="Times New Roman" panose="02020603050405020304" pitchFamily="18" charset="0"/>
                <a:cs typeface="Times New Roman" panose="02020603050405020304" pitchFamily="18" charset="0"/>
              </a:rPr>
              <a:t>Example: </a:t>
            </a:r>
            <a:r>
              <a:rPr lang="en-US" sz="3600" b="1" dirty="0" smtClean="0">
                <a:solidFill>
                  <a:srgbClr val="00B050"/>
                </a:solidFill>
                <a:latin typeface="Times New Roman" panose="02020603050405020304" pitchFamily="18" charset="0"/>
                <a:cs typeface="Times New Roman" panose="02020603050405020304" pitchFamily="18" charset="0"/>
              </a:rPr>
              <a:t>ADD R1,R2 	</a:t>
            </a:r>
            <a:r>
              <a:rPr lang="en-US" sz="2800" b="1" dirty="0" smtClean="0">
                <a:latin typeface="Times New Roman" panose="02020603050405020304" pitchFamily="18" charset="0"/>
                <a:cs typeface="Times New Roman" panose="02020603050405020304" pitchFamily="18" charset="0"/>
              </a:rPr>
              <a:t>//R1</a:t>
            </a:r>
            <a:r>
              <a:rPr 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sz="2800" b="1" dirty="0" smtClean="0">
                <a:latin typeface="Times New Roman" panose="02020603050405020304" pitchFamily="18" charset="0"/>
                <a:cs typeface="Times New Roman" panose="02020603050405020304" pitchFamily="18" charset="0"/>
                <a:sym typeface="Wingdings" panose="05000000000000000000" pitchFamily="2" charset="2"/>
              </a:rPr>
              <a:t>R1+R2 (</a:t>
            </a:r>
            <a:r>
              <a:rPr lang="en-US" sz="2400" b="1" dirty="0" smtClean="0">
                <a:latin typeface="Times New Roman" panose="02020603050405020304" pitchFamily="18" charset="0"/>
                <a:cs typeface="Times New Roman" panose="02020603050405020304" pitchFamily="18" charset="0"/>
                <a:sym typeface="Wingdings" panose="05000000000000000000" pitchFamily="2" charset="2"/>
              </a:rPr>
              <a:t>two address)</a:t>
            </a:r>
            <a:endParaRPr lang="en-US" sz="2800" b="1"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spcBef>
                <a:spcPts val="0"/>
              </a:spcBef>
              <a:buNone/>
            </a:pPr>
            <a:r>
              <a:rPr lang="en-US" sz="2600" dirty="0" smtClean="0">
                <a:latin typeface="Times New Roman" panose="02020603050405020304" pitchFamily="18" charset="0"/>
                <a:cs typeface="Times New Roman" panose="02020603050405020304" pitchFamily="18" charset="0"/>
                <a:sym typeface="Wingdings" panose="05000000000000000000" pitchFamily="2" charset="2"/>
              </a:rPr>
              <a:t>Here R1is acting as source and destination &amp; will be overwritten.</a:t>
            </a:r>
            <a:endParaRPr lang="en-US" sz="2600" dirty="0">
              <a:latin typeface="Times New Roman" panose="02020603050405020304" pitchFamily="18" charset="0"/>
              <a:cs typeface="Times New Roman" panose="02020603050405020304" pitchFamily="18" charset="0"/>
            </a:endParaRPr>
          </a:p>
          <a:p>
            <a:pPr marL="0" indent="0" algn="ctr">
              <a:spcBef>
                <a:spcPts val="0"/>
              </a:spcBef>
              <a:buNone/>
            </a:pPr>
            <a:endParaRPr lang="en-US" sz="2000" dirty="0" smtClean="0">
              <a:solidFill>
                <a:srgbClr val="00B0F0"/>
              </a:solidFill>
              <a:latin typeface="Times New Roman" panose="02020603050405020304" pitchFamily="18" charset="0"/>
              <a:cs typeface="Times New Roman" panose="02020603050405020304" pitchFamily="18" charset="0"/>
            </a:endParaRPr>
          </a:p>
          <a:p>
            <a:pPr marL="0" indent="0" algn="ctr">
              <a:spcBef>
                <a:spcPts val="0"/>
              </a:spcBef>
              <a:buNone/>
            </a:pPr>
            <a:r>
              <a:rPr lang="en-US" sz="2000" dirty="0" smtClean="0">
                <a:solidFill>
                  <a:srgbClr val="00B0F0"/>
                </a:solidFill>
                <a:latin typeface="Times New Roman" panose="02020603050405020304" pitchFamily="18" charset="0"/>
                <a:cs typeface="Times New Roman" panose="02020603050405020304" pitchFamily="18" charset="0"/>
              </a:rPr>
              <a:t>Lets </a:t>
            </a:r>
            <a:r>
              <a:rPr lang="en-US" sz="2000" dirty="0">
                <a:solidFill>
                  <a:srgbClr val="00B0F0"/>
                </a:solidFill>
                <a:latin typeface="Times New Roman" panose="02020603050405020304" pitchFamily="18" charset="0"/>
                <a:cs typeface="Times New Roman" panose="02020603050405020304" pitchFamily="18" charset="0"/>
              </a:rPr>
              <a:t>write an assembly code for evaluating the expression </a:t>
            </a:r>
            <a:r>
              <a:rPr lang="en-US" sz="2000" dirty="0" smtClean="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=(A+B)*(C+D)</a:t>
            </a:r>
          </a:p>
          <a:p>
            <a:pPr marL="0" indent="0">
              <a:buNone/>
            </a:pPr>
            <a:r>
              <a:rPr lang="en-US" dirty="0" smtClean="0">
                <a:latin typeface="Times New Roman" panose="02020603050405020304" pitchFamily="18" charset="0"/>
                <a:cs typeface="Times New Roman" panose="02020603050405020304" pitchFamily="18" charset="0"/>
              </a:rPr>
              <a:t>	MOV R1, A</a:t>
            </a:r>
          </a:p>
          <a:p>
            <a:pPr marL="0" indent="0">
              <a:buNone/>
            </a:pPr>
            <a:r>
              <a:rPr lang="en-US" dirty="0" smtClean="0">
                <a:latin typeface="Times New Roman" panose="02020603050405020304" pitchFamily="18" charset="0"/>
                <a:cs typeface="Times New Roman" panose="02020603050405020304" pitchFamily="18" charset="0"/>
              </a:rPr>
              <a:t>	ADD R1,B</a:t>
            </a:r>
          </a:p>
          <a:p>
            <a:pPr marL="0" indent="0">
              <a:buNone/>
            </a:pPr>
            <a:r>
              <a:rPr lang="en-US" dirty="0" smtClean="0">
                <a:latin typeface="Times New Roman" panose="02020603050405020304" pitchFamily="18" charset="0"/>
                <a:cs typeface="Times New Roman" panose="02020603050405020304" pitchFamily="18" charset="0"/>
              </a:rPr>
              <a:t>	MOV R2,C</a:t>
            </a:r>
          </a:p>
          <a:p>
            <a:pPr marL="0" indent="0">
              <a:buNone/>
            </a:pPr>
            <a:r>
              <a:rPr lang="en-US" dirty="0" smtClean="0">
                <a:latin typeface="Times New Roman" panose="02020603050405020304" pitchFamily="18" charset="0"/>
                <a:cs typeface="Times New Roman" panose="02020603050405020304" pitchFamily="18" charset="0"/>
              </a:rPr>
              <a:t>	ADD R2,D</a:t>
            </a:r>
          </a:p>
          <a:p>
            <a:pPr marL="0" indent="0">
              <a:buNone/>
            </a:pPr>
            <a:r>
              <a:rPr lang="en-US" dirty="0" smtClean="0">
                <a:latin typeface="Times New Roman" panose="02020603050405020304" pitchFamily="18" charset="0"/>
                <a:cs typeface="Times New Roman" panose="02020603050405020304" pitchFamily="18" charset="0"/>
              </a:rPr>
              <a:t>	MUL R1,R2</a:t>
            </a:r>
          </a:p>
          <a:p>
            <a:pPr marL="0" indent="0">
              <a:buNone/>
            </a:pPr>
            <a:r>
              <a:rPr lang="en-US" dirty="0" smtClean="0">
                <a:latin typeface="Times New Roman" panose="02020603050405020304" pitchFamily="18" charset="0"/>
                <a:cs typeface="Times New Roman" panose="02020603050405020304" pitchFamily="18" charset="0"/>
              </a:rPr>
              <a:t>	MOV X,R1</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rotWithShape="1">
          <a:blip r:embed="rId2"/>
          <a:srcRect l="46382" t="63862" r="35393" b="15819"/>
          <a:stretch/>
        </p:blipFill>
        <p:spPr>
          <a:xfrm>
            <a:off x="3886200" y="3276600"/>
            <a:ext cx="5105400" cy="3429000"/>
          </a:xfrm>
          <a:prstGeom prst="rect">
            <a:avLst/>
          </a:prstGeom>
        </p:spPr>
      </p:pic>
    </p:spTree>
    <p:extLst>
      <p:ext uri="{BB962C8B-B14F-4D97-AF65-F5344CB8AC3E}">
        <p14:creationId xmlns:p14="http://schemas.microsoft.com/office/powerpoint/2010/main" val="24502339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09600" y="152400"/>
            <a:ext cx="8382000" cy="6629400"/>
          </a:xfrm>
        </p:spPr>
        <p:txBody>
          <a:bodyPr>
            <a:normAutofit fontScale="77500" lnSpcReduction="20000"/>
          </a:bodyPr>
          <a:lstStyle/>
          <a:p>
            <a:pPr marL="0" indent="0" algn="ctr">
              <a:spcBef>
                <a:spcPts val="0"/>
              </a:spcBef>
              <a:buNone/>
            </a:pPr>
            <a:r>
              <a:rPr lang="en-US" sz="4000" b="1" dirty="0">
                <a:solidFill>
                  <a:srgbClr val="FF0000"/>
                </a:solidFill>
                <a:latin typeface="Times New Roman" panose="02020603050405020304" pitchFamily="18" charset="0"/>
                <a:cs typeface="Times New Roman" panose="02020603050405020304" pitchFamily="18" charset="0"/>
              </a:rPr>
              <a:t>Example: </a:t>
            </a:r>
            <a:r>
              <a:rPr lang="en-US" sz="4000" b="1" dirty="0" smtClean="0">
                <a:solidFill>
                  <a:srgbClr val="FF0000"/>
                </a:solidFill>
                <a:latin typeface="Times New Roman" panose="02020603050405020304" pitchFamily="18" charset="0"/>
                <a:cs typeface="Times New Roman" panose="02020603050405020304" pitchFamily="18" charset="0"/>
              </a:rPr>
              <a:t>Three address </a:t>
            </a:r>
            <a:r>
              <a:rPr lang="en-US" sz="4000" b="1" dirty="0">
                <a:solidFill>
                  <a:srgbClr val="FF0000"/>
                </a:solidFill>
                <a:latin typeface="Times New Roman" panose="02020603050405020304" pitchFamily="18" charset="0"/>
                <a:cs typeface="Times New Roman" panose="02020603050405020304" pitchFamily="18" charset="0"/>
              </a:rPr>
              <a:t>instruction</a:t>
            </a:r>
          </a:p>
          <a:p>
            <a:pPr marL="0" indent="0" algn="ctr">
              <a:spcBef>
                <a:spcPts val="0"/>
              </a:spcBef>
              <a:buNone/>
            </a:pPr>
            <a:r>
              <a:rPr lang="en-US" dirty="0">
                <a:solidFill>
                  <a:srgbClr val="00B0F0"/>
                </a:solidFill>
                <a:latin typeface="Times New Roman" panose="02020603050405020304" pitchFamily="18" charset="0"/>
                <a:cs typeface="Times New Roman" panose="02020603050405020304" pitchFamily="18" charset="0"/>
              </a:rPr>
              <a:t>Lets write an assembly code for evaluating the expression </a:t>
            </a:r>
            <a:r>
              <a:rPr lang="en-US" dirty="0" smtClean="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=(A+B)*(C+D</a:t>
            </a:r>
            <a:r>
              <a:rPr lang="en-US" dirty="0" smtClean="0">
                <a:latin typeface="Times New Roman" panose="02020603050405020304" pitchFamily="18" charset="0"/>
                <a:cs typeface="Times New Roman" panose="02020603050405020304" pitchFamily="18" charset="0"/>
              </a:rPr>
              <a:t>)</a:t>
            </a:r>
          </a:p>
          <a:p>
            <a:pPr marL="0" indent="0" algn="ctr">
              <a:spcBef>
                <a:spcPts val="0"/>
              </a:spcBef>
              <a:buNone/>
            </a:pPr>
            <a:endParaRPr lang="en-US" dirty="0" smtClean="0">
              <a:latin typeface="Times New Roman" panose="02020603050405020304" pitchFamily="18" charset="0"/>
              <a:cs typeface="Times New Roman" panose="02020603050405020304" pitchFamily="18" charset="0"/>
            </a:endParaRPr>
          </a:p>
          <a:p>
            <a:pPr marL="0" indent="0" algn="ctr">
              <a:spcBef>
                <a:spcPts val="0"/>
              </a:spcBef>
              <a:buNone/>
            </a:pPr>
            <a:r>
              <a:rPr lang="en-US" dirty="0" smtClean="0">
                <a:latin typeface="Times New Roman" panose="02020603050405020304" pitchFamily="18" charset="0"/>
                <a:cs typeface="Times New Roman" panose="02020603050405020304" pitchFamily="18" charset="0"/>
              </a:rPr>
              <a:t>ADD R1,R2,R3	//R1</a:t>
            </a:r>
            <a:r>
              <a:rPr lang="en-US" dirty="0" smtClean="0">
                <a:latin typeface="Times New Roman" panose="02020603050405020304" pitchFamily="18" charset="0"/>
                <a:cs typeface="Times New Roman" panose="02020603050405020304" pitchFamily="18" charset="0"/>
                <a:sym typeface="Wingdings" panose="05000000000000000000" pitchFamily="2" charset="2"/>
              </a:rPr>
              <a:t>R2+R3</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ADD R1,A,B   	//R1</a:t>
            </a:r>
            <a:r>
              <a:rPr lang="en-US" dirty="0" smtClean="0">
                <a:latin typeface="Times New Roman" panose="02020603050405020304" pitchFamily="18" charset="0"/>
                <a:cs typeface="Times New Roman" panose="02020603050405020304" pitchFamily="18" charset="0"/>
                <a:sym typeface="Wingdings" panose="05000000000000000000" pitchFamily="2" charset="2"/>
              </a:rPr>
              <a:t> M[A]+M[B]</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ADD R2,C,D   	//R2</a:t>
            </a:r>
            <a:r>
              <a:rPr lang="en-US" dirty="0" smtClean="0">
                <a:latin typeface="Times New Roman" panose="02020603050405020304" pitchFamily="18" charset="0"/>
                <a:cs typeface="Times New Roman" panose="02020603050405020304" pitchFamily="18" charset="0"/>
                <a:sym typeface="Wingdings" panose="05000000000000000000" pitchFamily="2" charset="2"/>
              </a:rPr>
              <a:t> M[C]+M[D]</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MUL X,R1,R2 	//M[X]</a:t>
            </a:r>
            <a:r>
              <a:rPr lang="en-US" dirty="0" smtClean="0">
                <a:latin typeface="Times New Roman" panose="02020603050405020304" pitchFamily="18" charset="0"/>
                <a:cs typeface="Times New Roman" panose="02020603050405020304" pitchFamily="18" charset="0"/>
                <a:sym typeface="Wingdings" panose="05000000000000000000" pitchFamily="2" charset="2"/>
              </a:rPr>
              <a:t>R1*R2</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solidFill>
                  <a:srgbClr val="00B0F0"/>
                </a:solidFill>
                <a:latin typeface="Times New Roman" panose="02020603050405020304" pitchFamily="18" charset="0"/>
                <a:cs typeface="Times New Roman" panose="02020603050405020304" pitchFamily="18" charset="0"/>
              </a:rPr>
              <a:t>Advantage</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it results in short </a:t>
            </a:r>
            <a:r>
              <a:rPr lang="en-US" dirty="0" err="1" smtClean="0">
                <a:latin typeface="Times New Roman" panose="02020603050405020304" pitchFamily="18" charset="0"/>
                <a:cs typeface="Times New Roman" panose="02020603050405020304" pitchFamily="18" charset="0"/>
              </a:rPr>
              <a:t>progams</a:t>
            </a:r>
            <a:r>
              <a:rPr lang="en-US" dirty="0" smtClean="0">
                <a:latin typeface="Times New Roman" panose="02020603050405020304" pitchFamily="18" charset="0"/>
                <a:cs typeface="Times New Roman" panose="02020603050405020304" pitchFamily="18" charset="0"/>
              </a:rPr>
              <a:t> when evaluating arithmetic expression-</a:t>
            </a:r>
            <a:r>
              <a:rPr lang="en-US" dirty="0" smtClean="0">
                <a:solidFill>
                  <a:srgbClr val="FF0000"/>
                </a:solidFill>
                <a:latin typeface="Times New Roman" panose="02020603050405020304" pitchFamily="18" charset="0"/>
                <a:cs typeface="Times New Roman" panose="02020603050405020304" pitchFamily="18" charset="0"/>
              </a:rPr>
              <a:t>less SLOC</a:t>
            </a:r>
          </a:p>
          <a:p>
            <a:r>
              <a:rPr lang="en-US" dirty="0" smtClean="0">
                <a:latin typeface="Times New Roman" panose="02020603050405020304" pitchFamily="18" charset="0"/>
                <a:cs typeface="Times New Roman" panose="02020603050405020304" pitchFamily="18" charset="0"/>
              </a:rPr>
              <a:t>Reduces the size of instruction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ADD B</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SUB B</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8052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019800"/>
          </a:xfrm>
        </p:spPr>
        <p:txBody>
          <a:bodyPr/>
          <a:lstStyle/>
          <a:p>
            <a:r>
              <a:rPr lang="en-US" dirty="0" smtClean="0">
                <a:latin typeface="Times New Roman" pitchFamily="18" charset="0"/>
                <a:cs typeface="Times New Roman" pitchFamily="18" charset="0"/>
              </a:rPr>
              <a:t>The significant components of Computer organization are ALU, CPU, memory and memory organization.</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Examples are things that are transparent to the programmer: </a:t>
            </a:r>
          </a:p>
          <a:p>
            <a:pPr>
              <a:buNone/>
            </a:pPr>
            <a:r>
              <a:rPr lang="en-US" dirty="0" smtClean="0">
                <a:latin typeface="Times New Roman" pitchFamily="18" charset="0"/>
                <a:cs typeface="Times New Roman" pitchFamily="18" charset="0"/>
              </a:rPr>
              <a:t>	1. Control signals </a:t>
            </a:r>
          </a:p>
          <a:p>
            <a:pPr>
              <a:buNone/>
            </a:pPr>
            <a:r>
              <a:rPr lang="en-US" dirty="0" smtClean="0">
                <a:latin typeface="Times New Roman" pitchFamily="18" charset="0"/>
                <a:cs typeface="Times New Roman" pitchFamily="18" charset="0"/>
              </a:rPr>
              <a:t>	2. Interfaces between computer and peripherals</a:t>
            </a:r>
          </a:p>
          <a:p>
            <a:pPr>
              <a:buNone/>
            </a:pPr>
            <a:r>
              <a:rPr lang="en-US" dirty="0" smtClean="0">
                <a:latin typeface="Times New Roman" pitchFamily="18" charset="0"/>
                <a:cs typeface="Times New Roman" pitchFamily="18" charset="0"/>
              </a:rPr>
              <a:t>	3. The memory technology being used</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solidFill>
                  <a:srgbClr val="FF0000"/>
                </a:solidFill>
                <a:latin typeface="Times New Roman" panose="02020603050405020304" pitchFamily="18" charset="0"/>
                <a:cs typeface="Times New Roman" panose="02020603050405020304" pitchFamily="18" charset="0"/>
              </a:rPr>
              <a:t>RISC Instructions</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304800" y="838200"/>
            <a:ext cx="8686800" cy="5791200"/>
          </a:xfrm>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RISC:</a:t>
            </a:r>
            <a:r>
              <a:rPr lang="en-US" dirty="0" smtClean="0">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educed </a:t>
            </a:r>
            <a:r>
              <a:rPr lang="en-US" dirty="0" smtClean="0">
                <a:solidFill>
                  <a:srgbClr val="FF0000"/>
                </a:solidFill>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nstruction </a:t>
            </a:r>
            <a:r>
              <a:rPr lang="en-US" dirty="0" smtClean="0">
                <a:solidFill>
                  <a:srgbClr val="FF0000"/>
                </a:solidFill>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et </a:t>
            </a:r>
            <a:r>
              <a:rPr lang="en-US" dirty="0" smtClean="0">
                <a:solidFill>
                  <a:srgbClr val="FF0000"/>
                </a:solidFill>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omputer</a:t>
            </a:r>
          </a:p>
          <a:p>
            <a:r>
              <a:rPr lang="en-US" dirty="0" smtClean="0">
                <a:latin typeface="Times New Roman" panose="02020603050405020304" pitchFamily="18" charset="0"/>
                <a:cs typeface="Times New Roman" panose="02020603050405020304" pitchFamily="18" charset="0"/>
              </a:rPr>
              <a:t>RISC is a microprocessor(logic chip) design to perform AL functions.</a:t>
            </a:r>
          </a:p>
          <a:p>
            <a:r>
              <a:rPr lang="en-US" dirty="0" smtClean="0">
                <a:latin typeface="Times New Roman" panose="02020603050405020304" pitchFamily="18" charset="0"/>
                <a:cs typeface="Times New Roman" panose="02020603050405020304" pitchFamily="18" charset="0"/>
              </a:rPr>
              <a:t>The main idea behind the RISC is to make hardware simpler by using instruction set composed of a few basic steps for loading , evaluating and storing operation.</a:t>
            </a:r>
          </a:p>
          <a:p>
            <a:r>
              <a:rPr lang="en-US" dirty="0" smtClean="0">
                <a:latin typeface="Times New Roman" panose="02020603050405020304" pitchFamily="18" charset="0"/>
                <a:cs typeface="Times New Roman" panose="02020603050405020304" pitchFamily="18" charset="0"/>
              </a:rPr>
              <a:t>An instruction execute in single clock cycle(</a:t>
            </a:r>
            <a:r>
              <a:rPr lang="en-US" dirty="0" err="1" smtClean="0">
                <a:latin typeface="Times New Roman" panose="02020603050405020304" pitchFamily="18" charset="0"/>
                <a:cs typeface="Times New Roman" panose="02020603050405020304" pitchFamily="18" charset="0"/>
              </a:rPr>
              <a:t>cpi</a:t>
            </a:r>
            <a:r>
              <a:rPr lang="en-US" dirty="0" smtClean="0">
                <a:latin typeface="Times New Roman" panose="02020603050405020304" pitchFamily="18" charset="0"/>
                <a:cs typeface="Times New Roman" panose="02020603050405020304" pitchFamily="18" charset="0"/>
              </a:rPr>
              <a:t>) cycle per instruction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291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latin typeface="Times New Roman" panose="02020603050405020304" pitchFamily="18" charset="0"/>
                <a:cs typeface="Times New Roman" panose="02020603050405020304" pitchFamily="18" charset="0"/>
              </a:rPr>
              <a:t>Characteristics of RISC</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838200"/>
            <a:ext cx="8686800" cy="4525963"/>
          </a:xfrm>
        </p:spPr>
        <p:txBody>
          <a:bodyPr/>
          <a:lstStyle/>
          <a:p>
            <a:r>
              <a:rPr lang="en-US" dirty="0" smtClean="0">
                <a:latin typeface="Times New Roman" panose="02020603050405020304" pitchFamily="18" charset="0"/>
                <a:cs typeface="Times New Roman" panose="02020603050405020304" pitchFamily="18" charset="0"/>
              </a:rPr>
              <a:t>Simpler instruction, hence simple instruction decoding.</a:t>
            </a:r>
          </a:p>
          <a:p>
            <a:r>
              <a:rPr lang="en-US" dirty="0" smtClean="0">
                <a:latin typeface="Times New Roman" panose="02020603050405020304" pitchFamily="18" charset="0"/>
                <a:cs typeface="Times New Roman" panose="02020603050405020304" pitchFamily="18" charset="0"/>
              </a:rPr>
              <a:t>Simple addressing mode</a:t>
            </a:r>
          </a:p>
          <a:p>
            <a:r>
              <a:rPr lang="en-US" dirty="0" smtClean="0">
                <a:latin typeface="Times New Roman" panose="02020603050405020304" pitchFamily="18" charset="0"/>
                <a:cs typeface="Times New Roman" panose="02020603050405020304" pitchFamily="18" charset="0"/>
              </a:rPr>
              <a:t>More number of general purpose register</a:t>
            </a:r>
          </a:p>
          <a:p>
            <a:r>
              <a:rPr lang="en-US" dirty="0" smtClean="0">
                <a:latin typeface="Times New Roman" panose="02020603050405020304" pitchFamily="18" charset="0"/>
                <a:cs typeface="Times New Roman" panose="02020603050405020304" pitchFamily="18" charset="0"/>
              </a:rPr>
              <a:t>RISC utilizes a small, highly optimized set of instructions</a:t>
            </a:r>
          </a:p>
          <a:p>
            <a:r>
              <a:rPr lang="en-US" dirty="0" smtClean="0">
                <a:latin typeface="Times New Roman" panose="02020603050405020304" pitchFamily="18" charset="0"/>
                <a:cs typeface="Times New Roman" panose="02020603050405020304" pitchFamily="18" charset="0"/>
              </a:rPr>
              <a:t>Pipelining can be achieved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109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majeed\2019-20 II Sem\CO\Von_Neumann_Architecture.png"/>
          <p:cNvPicPr>
            <a:picLocks noGrp="1" noChangeAspect="1" noChangeArrowheads="1"/>
          </p:cNvPicPr>
          <p:nvPr>
            <p:ph idx="1"/>
          </p:nvPr>
        </p:nvPicPr>
        <p:blipFill>
          <a:blip r:embed="rId2"/>
          <a:srcRect/>
          <a:stretch>
            <a:fillRect/>
          </a:stretch>
        </p:blipFill>
        <p:spPr bwMode="auto">
          <a:xfrm>
            <a:off x="228600" y="767332"/>
            <a:ext cx="8686800" cy="502386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majeed\2019-20 II Sem\CO\Von-Neumann-Architecture-Diagram.jpg"/>
          <p:cNvPicPr>
            <a:picLocks noGrp="1" noChangeAspect="1" noChangeArrowheads="1"/>
          </p:cNvPicPr>
          <p:nvPr>
            <p:ph idx="1"/>
          </p:nvPr>
        </p:nvPicPr>
        <p:blipFill>
          <a:blip r:embed="rId2"/>
          <a:srcRect l="2632" t="1253" r="1754" b="2256"/>
          <a:stretch>
            <a:fillRect/>
          </a:stretch>
        </p:blipFill>
        <p:spPr bwMode="auto">
          <a:xfrm>
            <a:off x="228600" y="304800"/>
            <a:ext cx="8686800" cy="613654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majeed\2019-20 II Sem\CO\CO1.jpg"/>
          <p:cNvPicPr>
            <a:picLocks noGrp="1" noChangeAspect="1" noChangeArrowheads="1"/>
          </p:cNvPicPr>
          <p:nvPr>
            <p:ph idx="1"/>
          </p:nvPr>
        </p:nvPicPr>
        <p:blipFill>
          <a:blip r:embed="rId2"/>
          <a:srcRect l="16000" r="15200"/>
          <a:stretch>
            <a:fillRect/>
          </a:stretch>
        </p:blipFill>
        <p:spPr bwMode="auto">
          <a:xfrm>
            <a:off x="152400" y="228600"/>
            <a:ext cx="8915400" cy="636939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majeed\2019-20 II Sem\CO\CO2.jpg"/>
          <p:cNvPicPr>
            <a:picLocks noGrp="1" noChangeAspect="1" noChangeArrowheads="1"/>
          </p:cNvPicPr>
          <p:nvPr>
            <p:ph idx="1"/>
          </p:nvPr>
        </p:nvPicPr>
        <p:blipFill>
          <a:blip r:embed="rId2"/>
          <a:srcRect l="5757" t="4593" r="12217"/>
          <a:stretch>
            <a:fillRect/>
          </a:stretch>
        </p:blipFill>
        <p:spPr bwMode="auto">
          <a:xfrm>
            <a:off x="304800" y="152400"/>
            <a:ext cx="8503920" cy="6475463"/>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1181</TotalTime>
  <Words>1625</Words>
  <Application>Microsoft Office PowerPoint</Application>
  <PresentationFormat>On-screen Show (4:3)</PresentationFormat>
  <Paragraphs>205</Paragraphs>
  <Slides>51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Times New Roman</vt:lpstr>
      <vt:lpstr>Wingdings</vt:lpstr>
      <vt:lpstr>Office Theme</vt:lpstr>
      <vt:lpstr>COMPUTER ORGANIZATION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UNIT - I</vt:lpstr>
      <vt:lpstr>1. Digital Computers</vt:lpstr>
      <vt:lpstr>PowerPoint Presentation</vt:lpstr>
      <vt:lpstr>PowerPoint Presentation</vt:lpstr>
      <vt:lpstr>PowerPoint Presentation</vt:lpstr>
      <vt:lpstr>PowerPoint Presentation</vt:lpstr>
      <vt:lpstr>PowerPoint Presentation</vt:lpstr>
      <vt:lpstr>Instruction Code</vt:lpstr>
      <vt:lpstr>PowerPoint Presentation</vt:lpstr>
      <vt:lpstr>PowerPoint Presentation</vt:lpstr>
      <vt:lpstr>PowerPoint Presentation</vt:lpstr>
      <vt:lpstr>PowerPoint Presentation</vt:lpstr>
      <vt:lpstr>From where we are getting this instruction code</vt:lpstr>
      <vt:lpstr>This instruction is of three types</vt:lpstr>
      <vt:lpstr>The instruction code can be of three types</vt:lpstr>
      <vt:lpstr>PowerPoint Presentation</vt:lpstr>
      <vt:lpstr>PowerPoint Presentation</vt:lpstr>
      <vt:lpstr>PowerPoint Presentation</vt:lpstr>
      <vt:lpstr>Stored Program Organization</vt:lpstr>
      <vt:lpstr>PowerPoint Presentation</vt:lpstr>
      <vt:lpstr>PowerPoint Presentation</vt:lpstr>
      <vt:lpstr>PowerPoint Presentation</vt:lpstr>
      <vt:lpstr>Computer Registers</vt:lpstr>
      <vt:lpstr>PowerPoint Presentation</vt:lpstr>
      <vt:lpstr>Below  is the list of some common registers used in a computer:</vt:lpstr>
      <vt:lpstr>The below figures shows the registers and memory configuration for a computer.</vt:lpstr>
      <vt:lpstr>PowerPoint Presentation</vt:lpstr>
      <vt:lpstr>Instruction Cycle</vt:lpstr>
      <vt:lpstr>In a basic computer, each instruction cycle consists of the following 4-phases:</vt:lpstr>
      <vt:lpstr>PowerPoint Presentation</vt:lpstr>
      <vt:lpstr>PowerPoint Presentation</vt:lpstr>
      <vt:lpstr>PowerPoint Presentation</vt:lpstr>
      <vt:lpstr>Computer Instructions</vt:lpstr>
      <vt:lpstr>Types of instruction formats</vt:lpstr>
      <vt:lpstr>PowerPoint Presentation</vt:lpstr>
      <vt:lpstr>PowerPoint Presentation</vt:lpstr>
      <vt:lpstr>PowerPoint Presentation</vt:lpstr>
      <vt:lpstr>PowerPoint Presentation</vt:lpstr>
      <vt:lpstr>PowerPoint Presentation</vt:lpstr>
      <vt:lpstr>PowerPoint Presentation</vt:lpstr>
      <vt:lpstr>RISC Instructions</vt:lpstr>
      <vt:lpstr>Characteristics of RISC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dc:title>
  <dc:creator>MAJEED</dc:creator>
  <cp:lastModifiedBy>lab 2</cp:lastModifiedBy>
  <cp:revision>102</cp:revision>
  <dcterms:created xsi:type="dcterms:W3CDTF">2021-03-26T06:20:55Z</dcterms:created>
  <dcterms:modified xsi:type="dcterms:W3CDTF">2021-04-19T07:16:39Z</dcterms:modified>
</cp:coreProperties>
</file>