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4" r:id="rId19"/>
    <p:sldId id="277" r:id="rId20"/>
    <p:sldId id="278" r:id="rId21"/>
    <p:sldId id="280" r:id="rId22"/>
    <p:sldId id="282" r:id="rId23"/>
    <p:sldId id="283" r:id="rId24"/>
    <p:sldId id="281" r:id="rId25"/>
    <p:sldId id="284" r:id="rId26"/>
    <p:sldId id="279" r:id="rId27"/>
    <p:sldId id="285" r:id="rId28"/>
    <p:sldId id="286" r:id="rId29"/>
    <p:sldId id="307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5" r:id="rId47"/>
    <p:sldId id="306" r:id="rId48"/>
    <p:sldId id="302" r:id="rId49"/>
    <p:sldId id="273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22" r:id="rId62"/>
    <p:sldId id="319" r:id="rId63"/>
    <p:sldId id="320" r:id="rId64"/>
    <p:sldId id="321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9" r:id="rId91"/>
    <p:sldId id="348" r:id="rId92"/>
    <p:sldId id="350" r:id="rId93"/>
    <p:sldId id="351" r:id="rId94"/>
    <p:sldId id="352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97" Type="http://schemas.openxmlformats.org/officeDocument/2006/relationships/presProps" Target="presProps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slide" Target="slides/slide89.xml" /><Relationship Id="rId95" Type="http://schemas.openxmlformats.org/officeDocument/2006/relationships/slide" Target="slides/slide94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100" Type="http://schemas.openxmlformats.org/officeDocument/2006/relationships/tableStyles" Target="tableStyle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slide" Target="slides/slide92.xml" /><Relationship Id="rId98" Type="http://schemas.openxmlformats.org/officeDocument/2006/relationships/viewProps" Target="viewProp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slide" Target="slides/slide90.xml" /><Relationship Id="rId96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slide" Target="slides/slide93.xml" /><Relationship Id="rId9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EFDE-E85E-4CFF-85EB-5AF513F06192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1CCE-D58C-453C-94F6-B7000FB897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92B395E-2884-448C-B03E-E62AFBC40990}" type="slidenum">
              <a:rPr lang="en-US" smtClean="0">
                <a:ea typeface="DejaVu Sans" charset="0"/>
                <a:cs typeface="DejaVu Sans" charset="0"/>
              </a:rPr>
              <a:pPr/>
              <a:t>21</a:t>
            </a:fld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134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4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FAD68E0-9957-4411-93D3-A3C1C189C92F}" type="slidenum">
              <a:rPr lang="en-US" smtClean="0">
                <a:ea typeface="DejaVu Sans" charset="0"/>
                <a:cs typeface="DejaVu Sans" charset="0"/>
              </a:rPr>
              <a:pPr/>
              <a:t>22</a:t>
            </a:fld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135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5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7DDB1C8-8D1F-4B1F-B09C-17F15FB1CD07}" type="slidenum">
              <a:rPr lang="en-US" smtClean="0">
                <a:ea typeface="DejaVu Sans" charset="0"/>
                <a:cs typeface="DejaVu Sans" charset="0"/>
              </a:rPr>
              <a:pPr/>
              <a:t>23</a:t>
            </a:fld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136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6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7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7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7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7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7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7.xml" 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7.xml" 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7.xml" 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7.xml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7.xml" 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7.xml" 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7.xml" 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7.xml" 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7.xml" 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7.xml" 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7.xml" 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7.xml" 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7.xml" 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7.xml" 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7.xml" 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 /><Relationship Id="rId1" Type="http://schemas.openxmlformats.org/officeDocument/2006/relationships/slideLayout" Target="../slideLayouts/slideLayout7.xml" 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 /><Relationship Id="rId1" Type="http://schemas.openxmlformats.org/officeDocument/2006/relationships/slideLayout" Target="../slideLayouts/slideLayout7.xml" 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 /><Relationship Id="rId1" Type="http://schemas.openxmlformats.org/officeDocument/2006/relationships/slideLayout" Target="../slideLayouts/slideLayout7.xml" 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 /><Relationship Id="rId1" Type="http://schemas.openxmlformats.org/officeDocument/2006/relationships/slideLayout" Target="../slideLayouts/slideLayout7.xml" 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 /><Relationship Id="rId1" Type="http://schemas.openxmlformats.org/officeDocument/2006/relationships/slideLayout" Target="../slideLayouts/slideLayout7.xml" 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 /><Relationship Id="rId1" Type="http://schemas.openxmlformats.org/officeDocument/2006/relationships/slideLayout" Target="../slideLayouts/slideLayout7.xml" 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 /><Relationship Id="rId1" Type="http://schemas.openxmlformats.org/officeDocument/2006/relationships/slideLayout" Target="../slideLayouts/slideLayout7.xml" 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 /><Relationship Id="rId1" Type="http://schemas.openxmlformats.org/officeDocument/2006/relationships/slideLayout" Target="../slideLayouts/slideLayout7.xml" 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 /><Relationship Id="rId1" Type="http://schemas.openxmlformats.org/officeDocument/2006/relationships/slideLayout" Target="../slideLayouts/slideLayout2.xml" 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 /><Relationship Id="rId1" Type="http://schemas.openxmlformats.org/officeDocument/2006/relationships/slideLayout" Target="../slideLayouts/slideLayout2.xml" 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 /><Relationship Id="rId1" Type="http://schemas.openxmlformats.org/officeDocument/2006/relationships/slideLayout" Target="../slideLayouts/slideLayout2.xml" 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Unit-3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Dynamic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The matrices have size 4 x 10, 10 x 3, 3 x 12, 12 x 20. We need to compute M [</a:t>
            </a:r>
            <a:r>
              <a:rPr lang="en-US" dirty="0" err="1"/>
              <a:t>i,j</a:t>
            </a:r>
            <a:r>
              <a:rPr lang="en-US" dirty="0"/>
              <a:t>], 0 ≤ </a:t>
            </a:r>
            <a:r>
              <a:rPr lang="en-US" dirty="0" err="1"/>
              <a:t>i</a:t>
            </a:r>
            <a:r>
              <a:rPr lang="en-US" dirty="0"/>
              <a:t>, j≤ 5. We know M 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] = 0 for all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Matrix Chain Multiplication Example</a:t>
            </a:r>
            <a:endParaRPr lang="en-US" dirty="0"/>
          </a:p>
        </p:txBody>
      </p:sp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2362200" y="2844800"/>
          <a:ext cx="4040188" cy="76200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</a:t>
                      </a: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44</a:t>
                      </a: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0"/>
          <p:cNvGraphicFramePr>
            <a:graphicFrameLocks noGrp="1"/>
          </p:cNvGraphicFramePr>
          <p:nvPr/>
        </p:nvGraphicFramePr>
        <p:xfrm>
          <a:off x="2362200" y="3606800"/>
          <a:ext cx="3049588" cy="80962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34</a:t>
                      </a: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34"/>
          <p:cNvGraphicFramePr>
            <a:graphicFrameLocks noGrp="1"/>
          </p:cNvGraphicFramePr>
          <p:nvPr/>
        </p:nvGraphicFramePr>
        <p:xfrm>
          <a:off x="2362200" y="4394200"/>
          <a:ext cx="2058988" cy="809625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4"/>
          <p:cNvGraphicFramePr>
            <a:graphicFrameLocks noGrp="1"/>
          </p:cNvGraphicFramePr>
          <p:nvPr/>
        </p:nvGraphicFramePr>
        <p:xfrm>
          <a:off x="2362200" y="5183188"/>
          <a:ext cx="992188" cy="809625"/>
        </p:xfrm>
        <a:graphic>
          <a:graphicData uri="http://schemas.openxmlformats.org/drawingml/2006/table">
            <a:tbl>
              <a:tblPr/>
              <a:tblGrid>
                <a:gridCol w="99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1905000" y="30480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" name="Rectangle 51"/>
          <p:cNvSpPr>
            <a:spLocks noChangeArrowheads="1"/>
          </p:cNvSpPr>
          <p:nvPr/>
        </p:nvSpPr>
        <p:spPr bwMode="auto">
          <a:xfrm>
            <a:off x="1905000" y="38100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" name="Rectangle 52"/>
          <p:cNvSpPr>
            <a:spLocks noChangeArrowheads="1"/>
          </p:cNvSpPr>
          <p:nvPr/>
        </p:nvSpPr>
        <p:spPr bwMode="auto">
          <a:xfrm>
            <a:off x="1905000" y="45720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3 </a:t>
            </a:r>
          </a:p>
        </p:txBody>
      </p:sp>
      <p:sp>
        <p:nvSpPr>
          <p:cNvPr id="14" name="Rectangle 53"/>
          <p:cNvSpPr>
            <a:spLocks noChangeArrowheads="1"/>
          </p:cNvSpPr>
          <p:nvPr/>
        </p:nvSpPr>
        <p:spPr bwMode="auto">
          <a:xfrm>
            <a:off x="1828800" y="53340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  4 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2590800" y="24384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3657600" y="24384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4724400" y="24384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5715000" y="24384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Matrix Chain Multiplication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524000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M11=M22=M33=M44=0</a:t>
            </a:r>
          </a:p>
          <a:p>
            <a:r>
              <a:rPr lang="en-US" sz="2400" dirty="0"/>
              <a:t>M14=?</a:t>
            </a:r>
          </a:p>
          <a:p>
            <a:endParaRPr lang="en-US" sz="2400" dirty="0"/>
          </a:p>
          <a:p>
            <a:r>
              <a:rPr lang="en-US" sz="2400" dirty="0"/>
              <a:t>A1=4x10    A2=10x3    A3=3x12     A4=12x20</a:t>
            </a:r>
          </a:p>
          <a:p>
            <a:endParaRPr lang="en-US" sz="2400" dirty="0"/>
          </a:p>
          <a:p>
            <a:r>
              <a:rPr lang="en-US" sz="2400" dirty="0"/>
              <a:t>P0=4   P1=10   P2=3    P3=12    P4=20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Here P</a:t>
            </a:r>
            <a:r>
              <a:rPr lang="en-US" baseline="-25000" dirty="0"/>
              <a:t>0</a:t>
            </a:r>
            <a:r>
              <a:rPr lang="en-US" dirty="0"/>
              <a:t> to P</a:t>
            </a:r>
            <a:r>
              <a:rPr lang="en-US" baseline="-25000" dirty="0"/>
              <a:t>4</a:t>
            </a:r>
            <a:r>
              <a:rPr lang="en-US" dirty="0"/>
              <a:t> are Position and M</a:t>
            </a:r>
            <a:r>
              <a:rPr lang="en-US" baseline="-25000" dirty="0"/>
              <a:t>1</a:t>
            </a:r>
            <a:r>
              <a:rPr lang="en-US" dirty="0"/>
              <a:t> to M</a:t>
            </a:r>
            <a:r>
              <a:rPr lang="en-US" baseline="-25000" dirty="0"/>
              <a:t>4</a:t>
            </a:r>
            <a:r>
              <a:rPr lang="en-US" dirty="0"/>
              <a:t> are matrix of size (p</a:t>
            </a:r>
            <a:r>
              <a:rPr lang="en-US" baseline="-25000" dirty="0"/>
              <a:t>i</a:t>
            </a:r>
            <a:r>
              <a:rPr lang="en-US" dirty="0"/>
              <a:t> to p</a:t>
            </a:r>
            <a:r>
              <a:rPr lang="en-US" baseline="-25000" dirty="0"/>
              <a:t>i-1</a:t>
            </a:r>
            <a:r>
              <a:rPr lang="en-US" dirty="0"/>
              <a:t>)</a:t>
            </a:r>
          </a:p>
          <a:p>
            <a:r>
              <a:rPr lang="en-US" dirty="0"/>
              <a:t>On the basis of sequence, we make a formula</a:t>
            </a:r>
          </a:p>
          <a:p>
            <a:r>
              <a:rPr lang="en-US" dirty="0"/>
              <a:t>In Dynamic Programming, initialization of every method done by '0'.</a:t>
            </a:r>
          </a:p>
          <a:p>
            <a:r>
              <a:rPr lang="en-US" dirty="0"/>
              <a:t>So we initialize it by '0'.</a:t>
            </a:r>
          </a:p>
          <a:p>
            <a:r>
              <a:rPr lang="en-US" dirty="0"/>
              <a:t>It will sort out diagonally.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Matrix Chain Multiplication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"/>
          <p:cNvGraphicFramePr>
            <a:graphicFrameLocks noGrp="1"/>
          </p:cNvGraphicFramePr>
          <p:nvPr/>
        </p:nvGraphicFramePr>
        <p:xfrm>
          <a:off x="4876800" y="406400"/>
          <a:ext cx="4040188" cy="76200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</a:t>
                      </a: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44</a:t>
                      </a: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0"/>
          <p:cNvGraphicFramePr>
            <a:graphicFrameLocks noGrp="1"/>
          </p:cNvGraphicFramePr>
          <p:nvPr/>
        </p:nvGraphicFramePr>
        <p:xfrm>
          <a:off x="4876800" y="1168400"/>
          <a:ext cx="3049588" cy="80962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34</a:t>
                      </a: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34"/>
          <p:cNvGraphicFramePr>
            <a:graphicFrameLocks noGrp="1"/>
          </p:cNvGraphicFramePr>
          <p:nvPr/>
        </p:nvGraphicFramePr>
        <p:xfrm>
          <a:off x="4876800" y="1955800"/>
          <a:ext cx="2058988" cy="809625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44"/>
          <p:cNvGraphicFramePr>
            <a:graphicFrameLocks noGrp="1"/>
          </p:cNvGraphicFramePr>
          <p:nvPr/>
        </p:nvGraphicFramePr>
        <p:xfrm>
          <a:off x="4876800" y="2744788"/>
          <a:ext cx="992188" cy="809625"/>
        </p:xfrm>
        <a:graphic>
          <a:graphicData uri="http://schemas.openxmlformats.org/drawingml/2006/table">
            <a:tbl>
              <a:tblPr/>
              <a:tblGrid>
                <a:gridCol w="99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Rectangle 50"/>
          <p:cNvSpPr>
            <a:spLocks noChangeArrowheads="1"/>
          </p:cNvSpPr>
          <p:nvPr/>
        </p:nvSpPr>
        <p:spPr bwMode="auto">
          <a:xfrm>
            <a:off x="4419600" y="6096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" name="Rectangle 51"/>
          <p:cNvSpPr>
            <a:spLocks noChangeArrowheads="1"/>
          </p:cNvSpPr>
          <p:nvPr/>
        </p:nvSpPr>
        <p:spPr bwMode="auto">
          <a:xfrm>
            <a:off x="4419600" y="13716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3" name="Rectangle 52"/>
          <p:cNvSpPr>
            <a:spLocks noChangeArrowheads="1"/>
          </p:cNvSpPr>
          <p:nvPr/>
        </p:nvSpPr>
        <p:spPr bwMode="auto">
          <a:xfrm>
            <a:off x="4419600" y="21336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3 </a:t>
            </a:r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4343400" y="28956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  4 </a:t>
            </a:r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5105400" y="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6" name="Rectangle 56"/>
          <p:cNvSpPr>
            <a:spLocks noChangeArrowheads="1"/>
          </p:cNvSpPr>
          <p:nvPr/>
        </p:nvSpPr>
        <p:spPr bwMode="auto">
          <a:xfrm>
            <a:off x="6172200" y="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7239000" y="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8" name="Rectangle 58"/>
          <p:cNvSpPr>
            <a:spLocks noChangeArrowheads="1"/>
          </p:cNvSpPr>
          <p:nvPr/>
        </p:nvSpPr>
        <p:spPr bwMode="auto">
          <a:xfrm>
            <a:off x="8229600" y="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600" y="1447800"/>
            <a:ext cx="388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/>
              <a:t>=1,j=2, 1&lt;=k&lt;2(k=1)</a:t>
            </a:r>
          </a:p>
          <a:p>
            <a:r>
              <a:rPr lang="en-US" sz="2000" dirty="0"/>
              <a:t>M12=min{m[1,1]+m[2,2]+P0P1P2</a:t>
            </a:r>
          </a:p>
          <a:p>
            <a:r>
              <a:rPr lang="en-US" sz="2000" dirty="0"/>
              <a:t>        =min{0+0+4.10.3}</a:t>
            </a:r>
          </a:p>
          <a:p>
            <a:r>
              <a:rPr lang="en-US" sz="2000" dirty="0"/>
              <a:t>         =120</a:t>
            </a:r>
          </a:p>
          <a:p>
            <a:endParaRPr lang="en-US" sz="2000" dirty="0"/>
          </a:p>
          <a:p>
            <a:r>
              <a:rPr lang="en-US" sz="2000" dirty="0" err="1"/>
              <a:t>i</a:t>
            </a:r>
            <a:r>
              <a:rPr lang="en-US" sz="2000" dirty="0"/>
              <a:t>=2,j=3,2&lt;=k&lt;3(k=2)</a:t>
            </a:r>
          </a:p>
          <a:p>
            <a:r>
              <a:rPr lang="en-US" sz="2000" dirty="0"/>
              <a:t>M23=min{m[2,2]+m[3,3]+P1P2P3}</a:t>
            </a:r>
          </a:p>
          <a:p>
            <a:r>
              <a:rPr lang="en-US" sz="2000" dirty="0"/>
              <a:t>        =min{0+0+10.3.12}</a:t>
            </a:r>
          </a:p>
          <a:p>
            <a:r>
              <a:rPr lang="en-US" sz="2000" dirty="0"/>
              <a:t>         =360</a:t>
            </a:r>
          </a:p>
          <a:p>
            <a:endParaRPr lang="en-US" sz="2000" dirty="0"/>
          </a:p>
          <a:p>
            <a:r>
              <a:rPr lang="en-US" sz="2000" dirty="0" err="1"/>
              <a:t>i</a:t>
            </a:r>
            <a:r>
              <a:rPr lang="en-US" sz="2000" dirty="0"/>
              <a:t>=3,j=4,3&lt;=k&lt;4(k=3)</a:t>
            </a:r>
          </a:p>
          <a:p>
            <a:r>
              <a:rPr lang="en-US" sz="2000" dirty="0"/>
              <a:t>M34=min{m[3,3]+m[4,4]+P2P3P4}</a:t>
            </a:r>
          </a:p>
          <a:p>
            <a:r>
              <a:rPr lang="en-US" sz="2000" dirty="0"/>
              <a:t>        =min{0+0+3.12.20}</a:t>
            </a:r>
          </a:p>
          <a:p>
            <a:r>
              <a:rPr lang="en-US" sz="2000" dirty="0"/>
              <a:t>        =720                </a:t>
            </a:r>
          </a:p>
        </p:txBody>
      </p:sp>
      <p:pic>
        <p:nvPicPr>
          <p:cNvPr id="40" name="Picture 2" descr="DAA Dynamic Programming Approa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4114800" cy="663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/>
        </p:nvGraphicFramePr>
        <p:xfrm>
          <a:off x="4953000" y="406400"/>
          <a:ext cx="4040188" cy="76200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</a:t>
                      </a: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44</a:t>
                      </a: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Group 20"/>
          <p:cNvGraphicFramePr>
            <a:graphicFrameLocks noGrp="1"/>
          </p:cNvGraphicFramePr>
          <p:nvPr/>
        </p:nvGraphicFramePr>
        <p:xfrm>
          <a:off x="4953000" y="1168400"/>
          <a:ext cx="3049588" cy="80962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=120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K=1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=360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K=2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34</a:t>
                      </a: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=720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K=3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roup 34"/>
          <p:cNvGraphicFramePr>
            <a:graphicFrameLocks noGrp="1"/>
          </p:cNvGraphicFramePr>
          <p:nvPr/>
        </p:nvGraphicFramePr>
        <p:xfrm>
          <a:off x="4953000" y="1955800"/>
          <a:ext cx="2058988" cy="809625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44"/>
          <p:cNvGraphicFramePr>
            <a:graphicFrameLocks noGrp="1"/>
          </p:cNvGraphicFramePr>
          <p:nvPr/>
        </p:nvGraphicFramePr>
        <p:xfrm>
          <a:off x="4953000" y="2744788"/>
          <a:ext cx="992188" cy="809625"/>
        </p:xfrm>
        <a:graphic>
          <a:graphicData uri="http://schemas.openxmlformats.org/drawingml/2006/table">
            <a:tbl>
              <a:tblPr/>
              <a:tblGrid>
                <a:gridCol w="99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0"/>
          <p:cNvSpPr>
            <a:spLocks noChangeArrowheads="1"/>
          </p:cNvSpPr>
          <p:nvPr/>
        </p:nvSpPr>
        <p:spPr bwMode="auto">
          <a:xfrm>
            <a:off x="4495800" y="6096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Rectangle 51"/>
          <p:cNvSpPr>
            <a:spLocks noChangeArrowheads="1"/>
          </p:cNvSpPr>
          <p:nvPr/>
        </p:nvSpPr>
        <p:spPr bwMode="auto">
          <a:xfrm>
            <a:off x="4495800" y="13716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auto">
          <a:xfrm>
            <a:off x="4495800" y="21336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>
                <a:solidFill>
                  <a:srgbClr val="000000"/>
                </a:solidFill>
              </a:rPr>
              <a:t>3 </a:t>
            </a:r>
          </a:p>
        </p:txBody>
      </p:sp>
      <p:sp>
        <p:nvSpPr>
          <p:cNvPr id="9" name="Rectangle 53"/>
          <p:cNvSpPr>
            <a:spLocks noChangeArrowheads="1"/>
          </p:cNvSpPr>
          <p:nvPr/>
        </p:nvSpPr>
        <p:spPr bwMode="auto">
          <a:xfrm>
            <a:off x="4419600" y="28956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>
                <a:solidFill>
                  <a:srgbClr val="000000"/>
                </a:solidFill>
              </a:rPr>
              <a:t>  4 </a:t>
            </a:r>
          </a:p>
        </p:txBody>
      </p:sp>
      <p:sp>
        <p:nvSpPr>
          <p:cNvPr id="10" name="Rectangle 55"/>
          <p:cNvSpPr>
            <a:spLocks noChangeArrowheads="1"/>
          </p:cNvSpPr>
          <p:nvPr/>
        </p:nvSpPr>
        <p:spPr bwMode="auto">
          <a:xfrm>
            <a:off x="5181600" y="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6248400" y="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" name="Rectangle 57"/>
          <p:cNvSpPr>
            <a:spLocks noChangeArrowheads="1"/>
          </p:cNvSpPr>
          <p:nvPr/>
        </p:nvSpPr>
        <p:spPr bwMode="auto">
          <a:xfrm>
            <a:off x="7315200" y="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auto">
          <a:xfrm>
            <a:off x="8305800" y="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1295400"/>
            <a:ext cx="396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/>
              <a:t>=1,j=3,1&lt;=k&lt;3(K=1,2)</a:t>
            </a:r>
          </a:p>
          <a:p>
            <a:r>
              <a:rPr lang="en-US" sz="2000" dirty="0"/>
              <a:t>M13=min{(m[1,1]+m[2,3]+P0P1P3),      (m[1,2]+m[3,3]+P0P2P3)}</a:t>
            </a:r>
          </a:p>
          <a:p>
            <a:r>
              <a:rPr lang="en-US" sz="2000" dirty="0"/>
              <a:t>        =min{(0+360+4.10.12) , (120+0+4.3.12)}</a:t>
            </a:r>
          </a:p>
          <a:p>
            <a:r>
              <a:rPr lang="en-US" sz="2000" dirty="0"/>
              <a:t>       =min{840,264}</a:t>
            </a:r>
          </a:p>
          <a:p>
            <a:r>
              <a:rPr lang="en-US" sz="2000" dirty="0"/>
              <a:t>       =264</a:t>
            </a:r>
          </a:p>
          <a:p>
            <a:endParaRPr lang="en-US" sz="2000" dirty="0"/>
          </a:p>
          <a:p>
            <a:r>
              <a:rPr lang="en-US" sz="2000" dirty="0" err="1"/>
              <a:t>i</a:t>
            </a:r>
            <a:r>
              <a:rPr lang="en-US" sz="2000" dirty="0"/>
              <a:t>=2,j=4,2&lt;=k&lt;4(K=2,3)</a:t>
            </a:r>
          </a:p>
          <a:p>
            <a:r>
              <a:rPr lang="en-US" sz="2000" dirty="0"/>
              <a:t>M24=min{(m[2,2]+m[3,4]+P1P2P4), (m[2,3]+m[4,4]+P1P3P4)}</a:t>
            </a:r>
          </a:p>
          <a:p>
            <a:r>
              <a:rPr lang="en-US" sz="2000" dirty="0"/>
              <a:t>       =min{(0+720+10.3.20), (360+0+10.12.20)}</a:t>
            </a:r>
          </a:p>
          <a:p>
            <a:r>
              <a:rPr lang="en-US" sz="2000" dirty="0"/>
              <a:t>       =min{1320,2760}</a:t>
            </a:r>
          </a:p>
          <a:p>
            <a:r>
              <a:rPr lang="en-US" sz="2000" dirty="0"/>
              <a:t>       =1320</a:t>
            </a:r>
          </a:p>
          <a:p>
            <a:endParaRPr lang="en-US" sz="2000" dirty="0"/>
          </a:p>
        </p:txBody>
      </p:sp>
      <p:pic>
        <p:nvPicPr>
          <p:cNvPr id="15" name="Picture 2" descr="DAA Dynamic Programming Approa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114800" cy="663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/>
        </p:nvGraphicFramePr>
        <p:xfrm>
          <a:off x="4953000" y="406400"/>
          <a:ext cx="4040188" cy="76200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44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Group 20"/>
          <p:cNvGraphicFramePr>
            <a:graphicFrameLocks noGrp="1"/>
          </p:cNvGraphicFramePr>
          <p:nvPr/>
        </p:nvGraphicFramePr>
        <p:xfrm>
          <a:off x="4953000" y="1168400"/>
          <a:ext cx="3049588" cy="80962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=120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K=1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=360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K=2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34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=720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K=3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roup 34"/>
          <p:cNvGraphicFramePr>
            <a:graphicFrameLocks noGrp="1"/>
          </p:cNvGraphicFramePr>
          <p:nvPr/>
        </p:nvGraphicFramePr>
        <p:xfrm>
          <a:off x="4953000" y="1955800"/>
          <a:ext cx="2286000" cy="809625"/>
        </p:xfrm>
        <a:graphic>
          <a:graphicData uri="http://schemas.openxmlformats.org/drawingml/2006/table">
            <a:tbl>
              <a:tblPr/>
              <a:tblGrid>
                <a:gridCol w="1143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=264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K=2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=1320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K=2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44"/>
          <p:cNvGraphicFramePr>
            <a:graphicFrameLocks noGrp="1"/>
          </p:cNvGraphicFramePr>
          <p:nvPr/>
        </p:nvGraphicFramePr>
        <p:xfrm>
          <a:off x="4953000" y="2744788"/>
          <a:ext cx="992188" cy="809625"/>
        </p:xfrm>
        <a:graphic>
          <a:graphicData uri="http://schemas.openxmlformats.org/drawingml/2006/table">
            <a:tbl>
              <a:tblPr/>
              <a:tblGrid>
                <a:gridCol w="99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0"/>
          <p:cNvSpPr>
            <a:spLocks noChangeArrowheads="1"/>
          </p:cNvSpPr>
          <p:nvPr/>
        </p:nvSpPr>
        <p:spPr bwMode="auto">
          <a:xfrm>
            <a:off x="4495800" y="6096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Rectangle 51"/>
          <p:cNvSpPr>
            <a:spLocks noChangeArrowheads="1"/>
          </p:cNvSpPr>
          <p:nvPr/>
        </p:nvSpPr>
        <p:spPr bwMode="auto">
          <a:xfrm>
            <a:off x="4495800" y="13716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auto">
          <a:xfrm>
            <a:off x="4495800" y="21336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3 </a:t>
            </a:r>
          </a:p>
        </p:txBody>
      </p:sp>
      <p:sp>
        <p:nvSpPr>
          <p:cNvPr id="9" name="Rectangle 53"/>
          <p:cNvSpPr>
            <a:spLocks noChangeArrowheads="1"/>
          </p:cNvSpPr>
          <p:nvPr/>
        </p:nvSpPr>
        <p:spPr bwMode="auto">
          <a:xfrm>
            <a:off x="4419600" y="28956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  4 </a:t>
            </a:r>
          </a:p>
        </p:txBody>
      </p:sp>
      <p:sp>
        <p:nvSpPr>
          <p:cNvPr id="10" name="Rectangle 55"/>
          <p:cNvSpPr>
            <a:spLocks noChangeArrowheads="1"/>
          </p:cNvSpPr>
          <p:nvPr/>
        </p:nvSpPr>
        <p:spPr bwMode="auto">
          <a:xfrm>
            <a:off x="5181600" y="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6248400" y="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" name="Rectangle 57"/>
          <p:cNvSpPr>
            <a:spLocks noChangeArrowheads="1"/>
          </p:cNvSpPr>
          <p:nvPr/>
        </p:nvSpPr>
        <p:spPr bwMode="auto">
          <a:xfrm>
            <a:off x="7315200" y="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auto">
          <a:xfrm>
            <a:off x="8305800" y="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15" name="Picture 2" descr="DAA Dynamic Programming Approa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114800" cy="66398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28600" y="121920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=1,j=4,1&lt;=k&lt;4(k=1,2,3)</a:t>
            </a:r>
          </a:p>
          <a:p>
            <a:r>
              <a:rPr lang="en-US" dirty="0"/>
              <a:t>M14=min{(m[1,1]+m[2,4]+P0P1P4), (m[1,2]+m[3,4]+P0P2P4), (m[1,3]+m[4,4]+P0P3P4)}</a:t>
            </a:r>
          </a:p>
          <a:p>
            <a:endParaRPr lang="en-US" dirty="0"/>
          </a:p>
          <a:p>
            <a:r>
              <a:rPr lang="en-US" dirty="0"/>
              <a:t>       =min{(0+1320+4.10.20), (120+720+4.3.20), (264+0+4.12.20)}</a:t>
            </a:r>
          </a:p>
          <a:p>
            <a:endParaRPr lang="en-US" dirty="0"/>
          </a:p>
          <a:p>
            <a:r>
              <a:rPr lang="en-US" dirty="0"/>
              <a:t>      =min{2120,1080,1224}</a:t>
            </a:r>
          </a:p>
          <a:p>
            <a:r>
              <a:rPr lang="en-US" dirty="0"/>
              <a:t>      =1080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/>
        </p:nvGraphicFramePr>
        <p:xfrm>
          <a:off x="4953000" y="406400"/>
          <a:ext cx="4040188" cy="76200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44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=0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Group 20"/>
          <p:cNvGraphicFramePr>
            <a:graphicFrameLocks noGrp="1"/>
          </p:cNvGraphicFramePr>
          <p:nvPr/>
        </p:nvGraphicFramePr>
        <p:xfrm>
          <a:off x="4953000" y="1168400"/>
          <a:ext cx="3049588" cy="80962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=120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K=1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23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=360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K=2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34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=720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K=3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roup 34"/>
          <p:cNvGraphicFramePr>
            <a:graphicFrameLocks noGrp="1"/>
          </p:cNvGraphicFramePr>
          <p:nvPr/>
        </p:nvGraphicFramePr>
        <p:xfrm>
          <a:off x="4953000" y="1955800"/>
          <a:ext cx="2286000" cy="809625"/>
        </p:xfrm>
        <a:graphic>
          <a:graphicData uri="http://schemas.openxmlformats.org/drawingml/2006/table">
            <a:tbl>
              <a:tblPr/>
              <a:tblGrid>
                <a:gridCol w="1143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=264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K=2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=1320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K=2</a:t>
                      </a:r>
                    </a:p>
                  </a:txBody>
                  <a:tcPr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44"/>
          <p:cNvGraphicFramePr>
            <a:graphicFrameLocks noGrp="1"/>
          </p:cNvGraphicFramePr>
          <p:nvPr/>
        </p:nvGraphicFramePr>
        <p:xfrm>
          <a:off x="4953000" y="2744788"/>
          <a:ext cx="1219200" cy="80962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I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=1080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K=2</a:t>
                      </a:r>
                    </a:p>
                  </a:txBody>
                  <a:tcPr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0"/>
          <p:cNvSpPr>
            <a:spLocks noChangeArrowheads="1"/>
          </p:cNvSpPr>
          <p:nvPr/>
        </p:nvSpPr>
        <p:spPr bwMode="auto">
          <a:xfrm>
            <a:off x="4495800" y="6096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Rectangle 51"/>
          <p:cNvSpPr>
            <a:spLocks noChangeArrowheads="1"/>
          </p:cNvSpPr>
          <p:nvPr/>
        </p:nvSpPr>
        <p:spPr bwMode="auto">
          <a:xfrm>
            <a:off x="4495800" y="13716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auto">
          <a:xfrm>
            <a:off x="4495800" y="21336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3 </a:t>
            </a:r>
          </a:p>
        </p:txBody>
      </p:sp>
      <p:sp>
        <p:nvSpPr>
          <p:cNvPr id="9" name="Rectangle 53"/>
          <p:cNvSpPr>
            <a:spLocks noChangeArrowheads="1"/>
          </p:cNvSpPr>
          <p:nvPr/>
        </p:nvSpPr>
        <p:spPr bwMode="auto">
          <a:xfrm>
            <a:off x="4419600" y="289560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  4 </a:t>
            </a:r>
          </a:p>
        </p:txBody>
      </p:sp>
      <p:sp>
        <p:nvSpPr>
          <p:cNvPr id="10" name="Rectangle 55"/>
          <p:cNvSpPr>
            <a:spLocks noChangeArrowheads="1"/>
          </p:cNvSpPr>
          <p:nvPr/>
        </p:nvSpPr>
        <p:spPr bwMode="auto">
          <a:xfrm>
            <a:off x="5181600" y="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6248400" y="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" name="Rectangle 57"/>
          <p:cNvSpPr>
            <a:spLocks noChangeArrowheads="1"/>
          </p:cNvSpPr>
          <p:nvPr/>
        </p:nvSpPr>
        <p:spPr bwMode="auto">
          <a:xfrm>
            <a:off x="7315200" y="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auto">
          <a:xfrm>
            <a:off x="8305800" y="0"/>
            <a:ext cx="3048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0200" y="5334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A14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447800" y="1066800"/>
            <a:ext cx="457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81200" y="1066800"/>
            <a:ext cx="457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9800" y="7620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0600" y="1828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62200" y="182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A34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62000" y="2286000"/>
            <a:ext cx="457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71600" y="2286000"/>
            <a:ext cx="228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2057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1000" y="3048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95400" y="3048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A22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438400" y="2286000"/>
            <a:ext cx="228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43200" y="2286000"/>
            <a:ext cx="457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71800" y="2133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09800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1800" y="2895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800" y="4191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A14=((A1A2)(A3A4))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allAtOnce"/>
      <p:bldP spid="19" grpId="0" build="allAtOnce"/>
      <p:bldP spid="20" grpId="0" build="allAtOnce"/>
      <p:bldP spid="21" grpId="0" build="allAtOnce"/>
      <p:bldP spid="26" grpId="0" build="allAtOnce"/>
      <p:bldP spid="27" grpId="0" build="allAtOnce"/>
      <p:bldP spid="28" grpId="0" build="allAtOnce"/>
      <p:bldP spid="33" grpId="0" build="allAtOnce"/>
      <p:bldP spid="34" grpId="0" build="allAtOnce"/>
      <p:bldP spid="35" grpId="0" build="p"/>
      <p:bldP spid="4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Examples:</a:t>
            </a:r>
          </a:p>
          <a:p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A1=5x4   A2=4x6   A3=6x2 . Find the optimal solution to perform the multiplication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A1=4x5    A2=5x3   A3=3x2    A4=2x7     A5=7x2. Find the optimal solution to perform the multiplication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152400" y="457200"/>
            <a:ext cx="4648200" cy="594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: Array </a:t>
            </a:r>
            <a:r>
              <a:rPr lang="en-US" i="1" dirty="0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[0…</a:t>
            </a:r>
            <a:r>
              <a:rPr lang="en-US" i="1" dirty="0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containing matrix dimensions and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: Minimum-cost table </a:t>
            </a:r>
            <a:r>
              <a:rPr lang="en-US" i="1" dirty="0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and split table </a:t>
            </a:r>
            <a:r>
              <a:rPr lang="en-US" i="1" dirty="0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s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en-US" dirty="0">
              <a:solidFill>
                <a:srgbClr val="FF0066"/>
              </a:solidFill>
              <a:latin typeface="Times New Roman" pitchFamily="18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b="1" dirty="0">
                <a:solidFill>
                  <a:srgbClr val="3333FF"/>
                </a:solidFill>
                <a:latin typeface="Times New Roman" pitchFamily="18" charset="0"/>
                <a:cs typeface="Arial" charset="0"/>
              </a:rPr>
              <a:t>1.Algorithm  </a:t>
            </a:r>
            <a:r>
              <a:rPr lang="en-US" b="1" dirty="0" err="1">
                <a:solidFill>
                  <a:srgbClr val="3333FF"/>
                </a:solidFill>
                <a:latin typeface="Times New Roman" pitchFamily="18" charset="0"/>
                <a:cs typeface="Arial" charset="0"/>
              </a:rPr>
              <a:t>Matrix_Chain_Mul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p[]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2.{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3.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US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:=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n  do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4.    m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]:= 0 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5.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US" i="1" dirty="0" err="1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:=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2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n  do         // for lengths   2,3 and so on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6.{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7.    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US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:=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1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(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n-len+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1 ) do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8.   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9.      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j:=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-1;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10.  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, j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]:=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</a:t>
            </a:r>
            <a:r>
              <a:rPr lang="en-US" b="1" dirty="0">
                <a:solidFill>
                  <a:srgbClr val="000000"/>
                </a:solidFill>
              </a:rPr>
              <a:t> ;</a:t>
            </a:r>
          </a:p>
          <a:p>
            <a:pPr marL="342900" indent="-342900" eaLnBrk="1" hangingPunct="1">
              <a:lnSpc>
                <a:spcPct val="80000"/>
              </a:lnSpc>
              <a:spcBef>
                <a:spcPts val="350"/>
              </a:spcBef>
              <a:buAutoNum type="arabicPeriod" startAt="11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k:=</a:t>
            </a:r>
            <a:r>
              <a:rPr lang="en-US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j-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1  do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12.   {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13.     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q:=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, k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 + m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+1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, j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 + p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-1]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]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];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1600" y="381000"/>
            <a:ext cx="365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14.     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&lt;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, j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15.    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16.        m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, j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]:=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q;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17.      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, j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]:=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k;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18.      }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19.   }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20. }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21.}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22.return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23.}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5791200"/>
            <a:ext cx="401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dirty="0">
                <a:solidFill>
                  <a:srgbClr val="000000"/>
                </a:solidFill>
              </a:rPr>
              <a:t>Time complexity of above algorithm is </a:t>
            </a:r>
            <a:r>
              <a:rPr lang="en-IN" b="1" i="1" dirty="0">
                <a:solidFill>
                  <a:srgbClr val="FF0066"/>
                </a:solidFill>
              </a:rPr>
              <a:t>O</a:t>
            </a:r>
            <a:r>
              <a:rPr lang="en-IN" b="1" dirty="0">
                <a:solidFill>
                  <a:srgbClr val="FF0066"/>
                </a:solidFill>
              </a:rPr>
              <a:t>(</a:t>
            </a:r>
            <a:r>
              <a:rPr lang="en-IN" b="1" i="1" dirty="0">
                <a:solidFill>
                  <a:srgbClr val="FF0066"/>
                </a:solidFill>
              </a:rPr>
              <a:t>n</a:t>
            </a:r>
            <a:r>
              <a:rPr lang="en-IN" b="1" baseline="30000" dirty="0">
                <a:solidFill>
                  <a:srgbClr val="FF0066"/>
                </a:solidFill>
              </a:rPr>
              <a:t>3</a:t>
            </a:r>
            <a:r>
              <a:rPr lang="en-IN" b="1" dirty="0">
                <a:solidFill>
                  <a:srgbClr val="FF0066"/>
                </a:solidFill>
              </a:rPr>
              <a:t>)</a:t>
            </a:r>
            <a:r>
              <a:rPr lang="en-IN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0/1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72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 0/1 Knapsack, items cannot be broken which means that  the item should consider as a whole or should leave it. This is called it as 0/1 Knapsack</a:t>
            </a:r>
          </a:p>
          <a:p>
            <a:pPr>
              <a:lnSpc>
                <a:spcPct val="120000"/>
              </a:lnSpc>
            </a:pPr>
            <a:r>
              <a:rPr lang="en-US" dirty="0"/>
              <a:t>In 0/1 Knapsack, the value of 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en-US" dirty="0"/>
              <a:t> can be either </a:t>
            </a:r>
            <a:r>
              <a:rPr lang="en-US" b="1" i="1" dirty="0"/>
              <a:t>0</a:t>
            </a:r>
            <a:r>
              <a:rPr lang="en-US" dirty="0"/>
              <a:t> or </a:t>
            </a:r>
            <a:r>
              <a:rPr lang="en-US" b="1" i="1" dirty="0"/>
              <a:t>1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1"/>
                </a:solidFill>
              </a:rPr>
              <a:t>Dynamic-Programming Approach</a:t>
            </a:r>
          </a:p>
          <a:p>
            <a:pPr>
              <a:lnSpc>
                <a:spcPct val="120000"/>
              </a:lnSpc>
            </a:pPr>
            <a:r>
              <a:rPr lang="en-US" dirty="0"/>
              <a:t>There are </a:t>
            </a:r>
            <a:r>
              <a:rPr lang="en-US" b="1" i="1" dirty="0"/>
              <a:t>n</a:t>
            </a:r>
            <a:r>
              <a:rPr lang="en-US" dirty="0"/>
              <a:t> items and weight of </a:t>
            </a:r>
            <a:r>
              <a:rPr lang="en-US" b="1" dirty="0" err="1"/>
              <a:t>i</a:t>
            </a:r>
            <a:r>
              <a:rPr lang="en-US" b="1" baseline="30000" dirty="0" err="1"/>
              <a:t>th</a:t>
            </a:r>
            <a:r>
              <a:rPr lang="en-US" dirty="0"/>
              <a:t> item is </a:t>
            </a:r>
            <a:r>
              <a:rPr lang="en-US" b="1" i="1" dirty="0" err="1"/>
              <a:t>w</a:t>
            </a:r>
            <a:r>
              <a:rPr lang="en-US" b="1" i="1" baseline="-25000" dirty="0" err="1"/>
              <a:t>i</a:t>
            </a:r>
            <a:r>
              <a:rPr lang="en-US" dirty="0"/>
              <a:t> and the profit of selecting this item is </a:t>
            </a:r>
            <a:r>
              <a:rPr lang="en-US" b="1" i="1" dirty="0"/>
              <a:t>p</a:t>
            </a:r>
            <a:r>
              <a:rPr lang="en-US" b="1" i="1" baseline="-25000" dirty="0"/>
              <a:t>i</a:t>
            </a:r>
          </a:p>
          <a:p>
            <a:pPr>
              <a:lnSpc>
                <a:spcPct val="120000"/>
              </a:lnSpc>
            </a:pPr>
            <a:r>
              <a:rPr lang="en-US" dirty="0"/>
              <a:t>Place items in the knapsack such that  it should not cross the limit of the capacity and it has to give more profit. 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Dynamic Programming is used in optimization problems</a:t>
            </a:r>
          </a:p>
          <a:p>
            <a:pPr>
              <a:lnSpc>
                <a:spcPct val="150000"/>
              </a:lnSpc>
            </a:pPr>
            <a:r>
              <a:rPr lang="en-US" dirty="0"/>
              <a:t>Dynamic Programming algorithm solves each sub-problem just once and then saves its answer in a table, thereby avoiding the work of re-computing the answer every time</a:t>
            </a:r>
          </a:p>
          <a:p>
            <a:pPr>
              <a:lnSpc>
                <a:spcPct val="150000"/>
              </a:lnSpc>
            </a:pPr>
            <a:r>
              <a:rPr lang="en-US" dirty="0"/>
              <a:t>Two main properties of a problem suggest that the given problem can be solved using Dynamic Programming. </a:t>
            </a:r>
          </a:p>
          <a:p>
            <a:pPr>
              <a:lnSpc>
                <a:spcPct val="150000"/>
              </a:lnSpc>
            </a:pPr>
            <a:r>
              <a:rPr lang="en-US" dirty="0"/>
              <a:t>These properties are </a:t>
            </a:r>
            <a:r>
              <a:rPr lang="en-US" b="1" dirty="0"/>
              <a:t>overlapping sub-problems and optimal substructure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0/1 Knapsack Problem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200" y="1371600"/>
            <a:ext cx="7620000" cy="1066800"/>
          </a:xfrm>
          <a:prstGeom prst="rect">
            <a:avLst/>
          </a:prstGeom>
        </p:spPr>
        <p:txBody>
          <a:bodyPr vert="horz" lIns="92160" tIns="46080" rIns="92160" bIns="46080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x</a:t>
            </a:r>
            <a:r>
              <a:rPr kumimoji="0" lang="en-I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1 when item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selected and let x</a:t>
            </a:r>
            <a:r>
              <a:rPr kumimoji="0" lang="en-I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0 when item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not selected.</a:t>
            </a: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Times New Roman" pitchFamily="18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3429000"/>
            <a:ext cx="1219200" cy="585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>
            <a:spAutoFit/>
          </a:bodyPr>
          <a:lstStyle/>
          <a:p>
            <a:pPr>
              <a:spcBef>
                <a:spcPts val="2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IN" sz="3200" dirty="0">
                <a:solidFill>
                  <a:schemeClr val="tx1"/>
                </a:solidFill>
                <a:latin typeface="Times New Roman" pitchFamily="18" charset="0"/>
              </a:rPr>
              <a:t> =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57600" y="2667000"/>
            <a:ext cx="609600" cy="585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>
            <a:spAutoFit/>
          </a:bodyPr>
          <a:lstStyle/>
          <a:p>
            <a:pPr>
              <a:spcBef>
                <a:spcPts val="2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dirty="0">
                <a:solidFill>
                  <a:schemeClr val="tx1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5800" y="2971800"/>
            <a:ext cx="1676400" cy="585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>
            <a:spAutoFit/>
          </a:bodyPr>
          <a:lstStyle/>
          <a:p>
            <a:pPr>
              <a:spcBef>
                <a:spcPts val="2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dirty="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IN" sz="3200" baseline="-25000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IN" sz="3200" dirty="0">
                <a:solidFill>
                  <a:schemeClr val="tx1"/>
                </a:solidFill>
                <a:latin typeface="Times New Roman" pitchFamily="18" charset="0"/>
              </a:rPr>
              <a:t> x</a:t>
            </a:r>
            <a:r>
              <a:rPr lang="en-IN" sz="3200" baseline="-25000" dirty="0">
                <a:solidFill>
                  <a:schemeClr val="tx1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6400" y="3124200"/>
            <a:ext cx="1981200" cy="585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>
            <a:spAutoFit/>
          </a:bodyPr>
          <a:lstStyle/>
          <a:p>
            <a:pPr>
              <a:spcBef>
                <a:spcPts val="2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dirty="0">
                <a:solidFill>
                  <a:schemeClr val="tx1"/>
                </a:solidFill>
                <a:latin typeface="Times New Roman" pitchFamily="18" charset="0"/>
              </a:rPr>
              <a:t>maximize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29000" y="4724400"/>
            <a:ext cx="1219200" cy="585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2160" tIns="46080" rIns="92160" bIns="46080">
            <a:spAutoFit/>
          </a:bodyPr>
          <a:lstStyle/>
          <a:p>
            <a:pPr>
              <a:spcBef>
                <a:spcPts val="2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dirty="0" err="1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IN" sz="3200" dirty="0">
                <a:solidFill>
                  <a:schemeClr val="tx1"/>
                </a:solidFill>
                <a:latin typeface="Times New Roman" pitchFamily="18" charset="0"/>
              </a:rPr>
              <a:t> = 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581400" y="3962400"/>
            <a:ext cx="609600" cy="585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>
            <a:spAutoFit/>
          </a:bodyPr>
          <a:lstStyle/>
          <a:p>
            <a:pPr>
              <a:spcBef>
                <a:spcPts val="2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>
                <a:solidFill>
                  <a:schemeClr val="tx1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419600" y="4267200"/>
            <a:ext cx="2438400" cy="585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>
            <a:spAutoFit/>
          </a:bodyPr>
          <a:lstStyle/>
          <a:p>
            <a:pPr>
              <a:spcBef>
                <a:spcPts val="2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chemeClr val="tx1"/>
                </a:solidFill>
                <a:latin typeface="Times New Roman" pitchFamily="18" charset="0"/>
              </a:rPr>
              <a:t>w</a:t>
            </a:r>
            <a:r>
              <a:rPr lang="en-US" sz="3200" baseline="-2500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en-US" sz="3200">
                <a:solidFill>
                  <a:schemeClr val="tx1"/>
                </a:solidFill>
                <a:latin typeface="Times New Roman" pitchFamily="18" charset="0"/>
              </a:rPr>
              <a:t> x</a:t>
            </a:r>
            <a:r>
              <a:rPr lang="en-US" sz="3200" baseline="-25000">
                <a:solidFill>
                  <a:schemeClr val="tx1"/>
                </a:solidFill>
                <a:latin typeface="Times New Roman" pitchFamily="18" charset="0"/>
              </a:rPr>
              <a:t>i </a:t>
            </a:r>
            <a:r>
              <a:rPr lang="en-US" sz="3200">
                <a:solidFill>
                  <a:schemeClr val="tx1"/>
                </a:solidFill>
                <a:latin typeface="Times New Roman" pitchFamily="18" charset="0"/>
              </a:rPr>
              <a:t>&lt;= c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752600" y="4419600"/>
            <a:ext cx="1828800" cy="585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>
            <a:spAutoFit/>
          </a:bodyPr>
          <a:lstStyle/>
          <a:p>
            <a:pPr>
              <a:spcBef>
                <a:spcPts val="2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>
                <a:solidFill>
                  <a:schemeClr val="tx1"/>
                </a:solidFill>
                <a:latin typeface="Times New Roman" pitchFamily="18" charset="0"/>
              </a:rPr>
              <a:t>subject to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981200" y="5334000"/>
            <a:ext cx="4876800" cy="585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>
            <a:spAutoFit/>
          </a:bodyPr>
          <a:lstStyle/>
          <a:p>
            <a:pPr>
              <a:spcBef>
                <a:spcPts val="2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>
                <a:solidFill>
                  <a:schemeClr val="tx1"/>
                </a:solidFill>
                <a:latin typeface="Times New Roman" pitchFamily="18" charset="0"/>
              </a:rPr>
              <a:t>and x</a:t>
            </a:r>
            <a:r>
              <a:rPr lang="en-IN" sz="3200" baseline="-25000">
                <a:solidFill>
                  <a:schemeClr val="tx1"/>
                </a:solidFill>
                <a:latin typeface="Times New Roman" pitchFamily="18" charset="0"/>
              </a:rPr>
              <a:t>i </a:t>
            </a:r>
            <a:r>
              <a:rPr lang="en-IN" sz="3200">
                <a:solidFill>
                  <a:schemeClr val="tx1"/>
                </a:solidFill>
                <a:latin typeface="Times New Roman" pitchFamily="18" charset="0"/>
              </a:rPr>
              <a:t>= 0 or 1 for all i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33400" y="6019800"/>
            <a:ext cx="6781800" cy="585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160" tIns="46080" rIns="92160" bIns="46080">
            <a:spAutoFit/>
          </a:bodyPr>
          <a:lstStyle/>
          <a:p>
            <a:pPr>
              <a:spcBef>
                <a:spcPts val="2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>
                <a:solidFill>
                  <a:schemeClr val="tx1"/>
                </a:solidFill>
                <a:latin typeface="Times New Roman" pitchFamily="18" charset="0"/>
              </a:rPr>
              <a:t>All profits and weights are positive.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685800"/>
            <a:ext cx="8229600" cy="5562600"/>
          </a:xfrm>
        </p:spPr>
        <p:txBody>
          <a:bodyPr anchor="t"/>
          <a:lstStyle/>
          <a:p>
            <a:pPr marL="341313" indent="-341313" algn="l" eaLnBrk="1" hangingPunct="1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/>
              <a:t>We use set </a:t>
            </a:r>
            <a:r>
              <a:rPr lang="en-US" sz="3200" dirty="0" err="1">
                <a:solidFill>
                  <a:srgbClr val="FF0066"/>
                </a:solidFill>
              </a:rPr>
              <a:t>s</a:t>
            </a:r>
            <a:r>
              <a:rPr lang="en-US" sz="3200" baseline="30000" dirty="0" err="1">
                <a:solidFill>
                  <a:srgbClr val="FF0066"/>
                </a:solidFill>
              </a:rPr>
              <a:t>i</a:t>
            </a:r>
            <a:r>
              <a:rPr lang="en-US" sz="3200" dirty="0"/>
              <a:t> is a pair </a:t>
            </a:r>
            <a:r>
              <a:rPr lang="en-US" sz="3200" dirty="0">
                <a:solidFill>
                  <a:srgbClr val="FF0066"/>
                </a:solidFill>
              </a:rPr>
              <a:t>( P, W )</a:t>
            </a:r>
          </a:p>
          <a:p>
            <a:pPr marL="341313" indent="-341313" algn="l" eaLnBrk="1" hangingPunct="1">
              <a:spcBef>
                <a:spcPts val="8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FF0066"/>
                </a:solidFill>
              </a:rPr>
              <a:t>    where P= </a:t>
            </a:r>
            <a:r>
              <a:rPr lang="en-US" sz="3200" dirty="0" err="1">
                <a:solidFill>
                  <a:srgbClr val="FF0066"/>
                </a:solidFill>
              </a:rPr>
              <a:t>f</a:t>
            </a:r>
            <a:r>
              <a:rPr lang="en-US" sz="3200" baseline="-25000" dirty="0" err="1">
                <a:solidFill>
                  <a:srgbClr val="FF0066"/>
                </a:solidFill>
              </a:rPr>
              <a:t>i</a:t>
            </a:r>
            <a:r>
              <a:rPr lang="en-US" sz="3200" dirty="0">
                <a:solidFill>
                  <a:srgbClr val="FF0066"/>
                </a:solidFill>
              </a:rPr>
              <a:t>(y), W=y</a:t>
            </a:r>
          </a:p>
          <a:p>
            <a:pPr marL="341313" indent="-341313" algn="l" eaLnBrk="1" hangingPunct="1">
              <a:spcBef>
                <a:spcPts val="8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dirty="0">
              <a:solidFill>
                <a:srgbClr val="FF0066"/>
              </a:solidFill>
            </a:endParaRPr>
          </a:p>
          <a:p>
            <a:pPr marL="341313" indent="-341313" algn="l" eaLnBrk="1" hangingPunct="1">
              <a:spcBef>
                <a:spcPts val="800"/>
              </a:spcBef>
              <a:buClr>
                <a:srgbClr val="FF0066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FF0066"/>
                </a:solidFill>
              </a:rPr>
              <a:t>Note That s</a:t>
            </a:r>
            <a:r>
              <a:rPr lang="en-US" sz="3200" baseline="30000" dirty="0">
                <a:solidFill>
                  <a:srgbClr val="FF0066"/>
                </a:solidFill>
              </a:rPr>
              <a:t>0 </a:t>
            </a:r>
            <a:r>
              <a:rPr lang="en-US" sz="3200" dirty="0">
                <a:solidFill>
                  <a:srgbClr val="FF0066"/>
                </a:solidFill>
              </a:rPr>
              <a:t>=( 0, 0 )</a:t>
            </a:r>
          </a:p>
          <a:p>
            <a:pPr marL="341313" indent="-341313" algn="l" eaLnBrk="1" hangingPunct="1">
              <a:spcBef>
                <a:spcPts val="800"/>
              </a:spcBef>
              <a:buClr>
                <a:srgbClr val="FF0066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dirty="0">
              <a:solidFill>
                <a:srgbClr val="FF0066"/>
              </a:solidFill>
            </a:endParaRPr>
          </a:p>
          <a:p>
            <a:pPr marL="341313" indent="-341313" algn="l" eaLnBrk="1" hangingPunct="1">
              <a:spcBef>
                <a:spcPts val="800"/>
              </a:spcBef>
              <a:buClr>
                <a:srgbClr val="FF0066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FF0066"/>
                </a:solidFill>
              </a:rPr>
              <a:t>We can compute s</a:t>
            </a:r>
            <a:r>
              <a:rPr lang="en-US" sz="3200" baseline="30000" dirty="0">
                <a:solidFill>
                  <a:srgbClr val="FF0066"/>
                </a:solidFill>
              </a:rPr>
              <a:t>i+1</a:t>
            </a:r>
            <a:r>
              <a:rPr lang="en-US" sz="3200" dirty="0">
                <a:solidFill>
                  <a:srgbClr val="FF0066"/>
                </a:solidFill>
              </a:rPr>
              <a:t> from </a:t>
            </a:r>
            <a:r>
              <a:rPr lang="en-US" sz="3200" dirty="0" err="1">
                <a:solidFill>
                  <a:srgbClr val="FF0066"/>
                </a:solidFill>
              </a:rPr>
              <a:t>s</a:t>
            </a:r>
            <a:r>
              <a:rPr lang="en-US" sz="3200" baseline="30000" dirty="0" err="1">
                <a:solidFill>
                  <a:srgbClr val="FF0066"/>
                </a:solidFill>
              </a:rPr>
              <a:t>i</a:t>
            </a:r>
            <a:r>
              <a:rPr lang="en-US" sz="3200" dirty="0">
                <a:solidFill>
                  <a:srgbClr val="FF0066"/>
                </a:solidFill>
              </a:rPr>
              <a:t>  by first computing </a:t>
            </a:r>
          </a:p>
          <a:p>
            <a:pPr marL="341313" indent="-341313" algn="l" eaLnBrk="1" hangingPunct="1">
              <a:spcBef>
                <a:spcPts val="8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FF0066"/>
                </a:solidFill>
              </a:rPr>
              <a:t>		</a:t>
            </a:r>
          </a:p>
          <a:p>
            <a:pPr marL="341313" indent="-341313" algn="l" eaLnBrk="1" hangingPunct="1">
              <a:spcBef>
                <a:spcPts val="8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FF0066"/>
                </a:solidFill>
              </a:rPr>
              <a:t>		</a:t>
            </a:r>
            <a:r>
              <a:rPr lang="en-US" sz="3200" dirty="0" err="1">
                <a:solidFill>
                  <a:srgbClr val="FF0066"/>
                </a:solidFill>
              </a:rPr>
              <a:t>s</a:t>
            </a:r>
            <a:r>
              <a:rPr lang="en-US" sz="3200" baseline="30000" dirty="0" err="1">
                <a:solidFill>
                  <a:srgbClr val="FF0066"/>
                </a:solidFill>
              </a:rPr>
              <a:t>i</a:t>
            </a:r>
            <a:r>
              <a:rPr lang="en-US" sz="3200" baseline="30000" dirty="0">
                <a:solidFill>
                  <a:srgbClr val="FF0066"/>
                </a:solidFill>
              </a:rPr>
              <a:t> </a:t>
            </a:r>
            <a:r>
              <a:rPr lang="en-US" sz="3200" dirty="0">
                <a:solidFill>
                  <a:srgbClr val="FF0066"/>
                </a:solidFill>
              </a:rPr>
              <a:t>={ ( P, W ) ( P- p</a:t>
            </a:r>
            <a:r>
              <a:rPr lang="en-US" sz="3200" baseline="-25000" dirty="0">
                <a:solidFill>
                  <a:srgbClr val="FF0066"/>
                </a:solidFill>
              </a:rPr>
              <a:t>i+1</a:t>
            </a:r>
            <a:r>
              <a:rPr lang="en-US" sz="3200" dirty="0">
                <a:solidFill>
                  <a:srgbClr val="FF0066"/>
                </a:solidFill>
              </a:rPr>
              <a:t>, W- w</a:t>
            </a:r>
            <a:r>
              <a:rPr lang="en-US" sz="3200" baseline="-25000" dirty="0">
                <a:solidFill>
                  <a:srgbClr val="FF0066"/>
                </a:solidFill>
              </a:rPr>
              <a:t>i+1</a:t>
            </a:r>
            <a:r>
              <a:rPr lang="en-US" sz="3200" dirty="0">
                <a:solidFill>
                  <a:srgbClr val="FF0066"/>
                </a:solidFill>
              </a:rPr>
              <a:t>)</a:t>
            </a:r>
            <a:r>
              <a:rPr lang="en-US" sz="3200" dirty="0">
                <a:solidFill>
                  <a:srgbClr val="FF0066"/>
                </a:solidFill>
                <a:cs typeface="Arial" charset="0"/>
              </a:rPr>
              <a:t>€ s </a:t>
            </a:r>
            <a:r>
              <a:rPr lang="en-US" sz="3200" baseline="30000" dirty="0" err="1">
                <a:solidFill>
                  <a:srgbClr val="FF0066"/>
                </a:solidFill>
                <a:cs typeface="Arial" charset="0"/>
              </a:rPr>
              <a:t>i</a:t>
            </a:r>
            <a:r>
              <a:rPr lang="en-US" sz="3200" dirty="0">
                <a:solidFill>
                  <a:srgbClr val="FF0066"/>
                </a:solidFill>
                <a:cs typeface="Arial" charset="0"/>
              </a:rPr>
              <a:t> }</a:t>
            </a: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1600200" y="5715000"/>
            <a:ext cx="152400" cy="152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61444" name="Line 3"/>
          <p:cNvSpPr>
            <a:spLocks noChangeShapeType="1"/>
          </p:cNvSpPr>
          <p:nvPr/>
        </p:nvSpPr>
        <p:spPr bwMode="auto">
          <a:xfrm flipH="1">
            <a:off x="3429000" y="5105400"/>
            <a:ext cx="155575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2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2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2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2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24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body"/>
          </p:nvPr>
        </p:nvSpPr>
        <p:spPr>
          <a:xfrm>
            <a:off x="304800" y="457200"/>
            <a:ext cx="8610600" cy="5943600"/>
          </a:xfrm>
        </p:spPr>
        <p:txBody>
          <a:bodyPr anchor="t"/>
          <a:lstStyle/>
          <a:p>
            <a:pPr marL="341313" indent="-341313" algn="l" eaLnBrk="1" hangingPunct="1">
              <a:lnSpc>
                <a:spcPct val="90000"/>
              </a:lnSpc>
              <a:spcBef>
                <a:spcPts val="700"/>
              </a:spcBef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>
                <a:solidFill>
                  <a:srgbClr val="FF0066"/>
                </a:solidFill>
              </a:rPr>
              <a:t>				OR</a:t>
            </a:r>
          </a:p>
          <a:p>
            <a:pPr marL="341313" indent="-341313" algn="l" eaLnBrk="1" hangingPunct="1">
              <a:lnSpc>
                <a:spcPct val="90000"/>
              </a:lnSpc>
              <a:spcBef>
                <a:spcPts val="800"/>
              </a:spcBef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>
                <a:solidFill>
                  <a:srgbClr val="FF0066"/>
                </a:solidFill>
              </a:rPr>
              <a:t>	S</a:t>
            </a:r>
            <a:r>
              <a:rPr lang="en-US" sz="3200" baseline="30000" dirty="0">
                <a:solidFill>
                  <a:srgbClr val="FF0066"/>
                </a:solidFill>
              </a:rPr>
              <a:t>i </a:t>
            </a:r>
            <a:r>
              <a:rPr lang="en-US" sz="3200" dirty="0">
                <a:solidFill>
                  <a:srgbClr val="FF0066"/>
                </a:solidFill>
              </a:rPr>
              <a:t>=</a:t>
            </a:r>
            <a:r>
              <a:rPr lang="en-US" sz="3200" baseline="30000" dirty="0">
                <a:solidFill>
                  <a:srgbClr val="FF0066"/>
                </a:solidFill>
              </a:rPr>
              <a:t> </a:t>
            </a:r>
            <a:r>
              <a:rPr lang="en-US" sz="3200" dirty="0">
                <a:solidFill>
                  <a:srgbClr val="FF0066"/>
                </a:solidFill>
              </a:rPr>
              <a:t> S</a:t>
            </a:r>
            <a:r>
              <a:rPr lang="en-US" sz="3200" baseline="30000" dirty="0">
                <a:solidFill>
                  <a:srgbClr val="FF0066"/>
                </a:solidFill>
              </a:rPr>
              <a:t>i-1</a:t>
            </a:r>
            <a:r>
              <a:rPr lang="en-US" sz="3200" dirty="0">
                <a:solidFill>
                  <a:srgbClr val="FF0066"/>
                </a:solidFill>
              </a:rPr>
              <a:t> + (p</a:t>
            </a:r>
            <a:r>
              <a:rPr lang="en-US" sz="3200" baseline="-25000" dirty="0">
                <a:solidFill>
                  <a:srgbClr val="FF0066"/>
                </a:solidFill>
              </a:rPr>
              <a:t>i</a:t>
            </a:r>
            <a:r>
              <a:rPr lang="en-US" sz="3200" dirty="0">
                <a:solidFill>
                  <a:srgbClr val="FF0066"/>
                </a:solidFill>
              </a:rPr>
              <a:t>, </a:t>
            </a:r>
            <a:r>
              <a:rPr lang="en-US" sz="3200" dirty="0" err="1">
                <a:solidFill>
                  <a:srgbClr val="FF0066"/>
                </a:solidFill>
              </a:rPr>
              <a:t>w</a:t>
            </a:r>
            <a:r>
              <a:rPr lang="en-US" sz="3200" baseline="-25000" dirty="0" err="1">
                <a:solidFill>
                  <a:srgbClr val="FF0066"/>
                </a:solidFill>
              </a:rPr>
              <a:t>i</a:t>
            </a:r>
            <a:r>
              <a:rPr lang="en-US" sz="3200" dirty="0">
                <a:solidFill>
                  <a:srgbClr val="FF0066"/>
                </a:solidFill>
              </a:rPr>
              <a:t>)</a:t>
            </a:r>
          </a:p>
          <a:p>
            <a:pPr marL="341313" indent="-341313" algn="l" eaLnBrk="1" hangingPunct="1">
              <a:lnSpc>
                <a:spcPct val="90000"/>
              </a:lnSpc>
              <a:spcBef>
                <a:spcPts val="800"/>
              </a:spcBef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3200" dirty="0">
              <a:solidFill>
                <a:srgbClr val="FF0066"/>
              </a:solidFill>
            </a:endParaRPr>
          </a:p>
          <a:p>
            <a:pPr marL="341313" indent="-341313" algn="l" eaLnBrk="1" hangingPunct="1">
              <a:lnSpc>
                <a:spcPct val="90000"/>
              </a:lnSpc>
              <a:spcBef>
                <a:spcPts val="700"/>
              </a:spcBef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>
                <a:solidFill>
                  <a:srgbClr val="FF0066"/>
                </a:solidFill>
              </a:rPr>
              <a:t>Merging </a:t>
            </a:r>
            <a:r>
              <a:rPr lang="en-US" sz="3200" dirty="0"/>
              <a:t>:- </a:t>
            </a:r>
            <a:r>
              <a:rPr lang="en-US" sz="2800" dirty="0">
                <a:solidFill>
                  <a:srgbClr val="FF0066"/>
                </a:solidFill>
              </a:rPr>
              <a:t>s</a:t>
            </a:r>
            <a:r>
              <a:rPr lang="en-US" sz="2800" baseline="30000" dirty="0">
                <a:solidFill>
                  <a:srgbClr val="FF0066"/>
                </a:solidFill>
              </a:rPr>
              <a:t>i+1</a:t>
            </a:r>
            <a:r>
              <a:rPr lang="en-US" sz="2800" baseline="30000" dirty="0"/>
              <a:t> </a:t>
            </a:r>
            <a:r>
              <a:rPr lang="en-US" sz="2800" dirty="0"/>
              <a:t>can be computed by merging the</a:t>
            </a:r>
          </a:p>
          <a:p>
            <a:pPr marL="341313" indent="-341313" algn="l" eaLnBrk="1" hangingPunct="1">
              <a:lnSpc>
                <a:spcPct val="90000"/>
              </a:lnSpc>
              <a:spcBef>
                <a:spcPts val="700"/>
              </a:spcBef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dirty="0"/>
              <a:t>			 pairs in  </a:t>
            </a:r>
            <a:r>
              <a:rPr lang="en-US" sz="2800" dirty="0">
                <a:solidFill>
                  <a:srgbClr val="FF0066"/>
                </a:solidFill>
              </a:rPr>
              <a:t>s </a:t>
            </a:r>
            <a:r>
              <a:rPr lang="en-US" sz="2800" baseline="30000" dirty="0" err="1">
                <a:solidFill>
                  <a:srgbClr val="FF0066"/>
                </a:solidFill>
              </a:rPr>
              <a:t>i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66"/>
                </a:solidFill>
              </a:rPr>
              <a:t>s </a:t>
            </a:r>
            <a:r>
              <a:rPr lang="en-US" sz="2800" baseline="30000" dirty="0" err="1">
                <a:solidFill>
                  <a:srgbClr val="FF0066"/>
                </a:solidFill>
              </a:rPr>
              <a:t>i</a:t>
            </a:r>
            <a:endParaRPr lang="en-US" sz="2800" baseline="30000" dirty="0">
              <a:solidFill>
                <a:srgbClr val="FF0066"/>
              </a:solidFill>
            </a:endParaRPr>
          </a:p>
          <a:p>
            <a:pPr marL="341313" indent="-341313" algn="l" eaLnBrk="1" hangingPunct="1">
              <a:lnSpc>
                <a:spcPct val="90000"/>
              </a:lnSpc>
              <a:spcBef>
                <a:spcPts val="600"/>
              </a:spcBef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dirty="0">
                <a:solidFill>
                  <a:srgbClr val="FF0066"/>
                </a:solidFill>
              </a:rPr>
              <a:t>Purging </a:t>
            </a:r>
            <a:r>
              <a:rPr lang="en-US" sz="3200" dirty="0"/>
              <a:t>:-  </a:t>
            </a:r>
            <a:r>
              <a:rPr lang="en-US" sz="2400" dirty="0"/>
              <a:t>if</a:t>
            </a:r>
            <a:r>
              <a:rPr lang="en-US" sz="2400" dirty="0">
                <a:solidFill>
                  <a:srgbClr val="FF0066"/>
                </a:solidFill>
              </a:rPr>
              <a:t> s</a:t>
            </a:r>
            <a:r>
              <a:rPr lang="en-US" sz="2400" baseline="30000" dirty="0">
                <a:solidFill>
                  <a:srgbClr val="FF0066"/>
                </a:solidFill>
              </a:rPr>
              <a:t>i+1 </a:t>
            </a:r>
            <a:r>
              <a:rPr lang="en-US" sz="2400" dirty="0"/>
              <a:t>contains two pairs </a:t>
            </a:r>
            <a:r>
              <a:rPr lang="en-US" sz="2400" dirty="0">
                <a:solidFill>
                  <a:srgbClr val="FF0066"/>
                </a:solidFill>
              </a:rPr>
              <a:t>( p </a:t>
            </a:r>
            <a:r>
              <a:rPr lang="en-US" sz="2400" baseline="-25000" dirty="0">
                <a:solidFill>
                  <a:srgbClr val="FF0066"/>
                </a:solidFill>
              </a:rPr>
              <a:t>j</a:t>
            </a:r>
            <a:r>
              <a:rPr lang="en-US" sz="2400" dirty="0">
                <a:solidFill>
                  <a:srgbClr val="FF0066"/>
                </a:solidFill>
              </a:rPr>
              <a:t>, w</a:t>
            </a:r>
            <a:r>
              <a:rPr lang="en-US" sz="2400" baseline="-25000" dirty="0">
                <a:solidFill>
                  <a:srgbClr val="FF0066"/>
                </a:solidFill>
              </a:rPr>
              <a:t> j </a:t>
            </a:r>
            <a:r>
              <a:rPr lang="en-US" sz="2400" dirty="0">
                <a:solidFill>
                  <a:srgbClr val="FF0066"/>
                </a:solidFill>
              </a:rPr>
              <a:t>)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66"/>
                </a:solidFill>
              </a:rPr>
              <a:t>( p </a:t>
            </a:r>
            <a:r>
              <a:rPr lang="en-US" sz="2400" baseline="-25000" dirty="0">
                <a:solidFill>
                  <a:srgbClr val="FF0066"/>
                </a:solidFill>
              </a:rPr>
              <a:t>k</a:t>
            </a:r>
            <a:r>
              <a:rPr lang="en-US" sz="2400" dirty="0">
                <a:solidFill>
                  <a:srgbClr val="FF0066"/>
                </a:solidFill>
              </a:rPr>
              <a:t>, w</a:t>
            </a:r>
            <a:r>
              <a:rPr lang="en-US" sz="2400" baseline="-25000" dirty="0">
                <a:solidFill>
                  <a:srgbClr val="FF0066"/>
                </a:solidFill>
              </a:rPr>
              <a:t> k </a:t>
            </a:r>
            <a:r>
              <a:rPr lang="en-US" sz="2400" dirty="0">
                <a:solidFill>
                  <a:srgbClr val="FF0066"/>
                </a:solidFill>
              </a:rPr>
              <a:t>)</a:t>
            </a:r>
          </a:p>
          <a:p>
            <a:pPr marL="341313" indent="-341313" algn="l" eaLnBrk="1" hangingPunct="1">
              <a:lnSpc>
                <a:spcPct val="90000"/>
              </a:lnSpc>
              <a:spcBef>
                <a:spcPts val="600"/>
              </a:spcBef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dirty="0"/>
              <a:t>                     with the property that  </a:t>
            </a:r>
            <a:r>
              <a:rPr lang="en-US" sz="2400" dirty="0">
                <a:solidFill>
                  <a:srgbClr val="FF0066"/>
                </a:solidFill>
              </a:rPr>
              <a:t>p </a:t>
            </a:r>
            <a:r>
              <a:rPr lang="en-US" sz="2400" baseline="-25000" dirty="0">
                <a:solidFill>
                  <a:srgbClr val="FF0066"/>
                </a:solidFill>
              </a:rPr>
              <a:t>j</a:t>
            </a:r>
            <a:r>
              <a:rPr lang="en-US" sz="2400" dirty="0">
                <a:solidFill>
                  <a:srgbClr val="FF0066"/>
                </a:solidFill>
              </a:rPr>
              <a:t> </a:t>
            </a:r>
            <a:r>
              <a:rPr lang="en-US" sz="2400" dirty="0">
                <a:solidFill>
                  <a:srgbClr val="FF0066"/>
                </a:solidFill>
                <a:cs typeface="Arial" charset="0"/>
              </a:rPr>
              <a:t>≤ </a:t>
            </a:r>
            <a:r>
              <a:rPr lang="en-US" sz="2400" dirty="0">
                <a:solidFill>
                  <a:srgbClr val="FF0066"/>
                </a:solidFill>
              </a:rPr>
              <a:t>p </a:t>
            </a:r>
            <a:r>
              <a:rPr lang="en-US" sz="2400" baseline="-25000" dirty="0">
                <a:solidFill>
                  <a:srgbClr val="FF0066"/>
                </a:solidFill>
              </a:rPr>
              <a:t>k</a:t>
            </a:r>
            <a:r>
              <a:rPr lang="en-US" sz="2400" baseline="-25000" dirty="0"/>
              <a:t>   </a:t>
            </a:r>
            <a:r>
              <a:rPr lang="en-US" sz="2400" dirty="0"/>
              <a:t>and </a:t>
            </a:r>
            <a:r>
              <a:rPr lang="en-US" sz="2400" baseline="-25000" dirty="0"/>
              <a:t> </a:t>
            </a:r>
            <a:r>
              <a:rPr lang="en-US" sz="2400" dirty="0">
                <a:solidFill>
                  <a:srgbClr val="FF0066"/>
                </a:solidFill>
              </a:rPr>
              <a:t>w</a:t>
            </a:r>
            <a:r>
              <a:rPr lang="en-US" sz="2400" baseline="-25000" dirty="0">
                <a:solidFill>
                  <a:srgbClr val="FF0066"/>
                </a:solidFill>
              </a:rPr>
              <a:t> j</a:t>
            </a:r>
            <a:r>
              <a:rPr lang="en-US" sz="2400" dirty="0">
                <a:solidFill>
                  <a:srgbClr val="FF0066"/>
                </a:solidFill>
                <a:cs typeface="Arial" charset="0"/>
              </a:rPr>
              <a:t> ≥ </a:t>
            </a:r>
            <a:r>
              <a:rPr lang="en-US" sz="2400" dirty="0">
                <a:solidFill>
                  <a:srgbClr val="FF0066"/>
                </a:solidFill>
              </a:rPr>
              <a:t>w</a:t>
            </a:r>
            <a:r>
              <a:rPr lang="en-US" sz="2400" baseline="-25000" dirty="0">
                <a:solidFill>
                  <a:srgbClr val="FF0066"/>
                </a:solidFill>
              </a:rPr>
              <a:t> k</a:t>
            </a:r>
            <a:r>
              <a:rPr lang="en-US" sz="2400" baseline="-25000" dirty="0"/>
              <a:t> </a:t>
            </a:r>
          </a:p>
          <a:p>
            <a:pPr marL="341313" indent="-341313" algn="l" eaLnBrk="1" hangingPunct="1">
              <a:lnSpc>
                <a:spcPct val="90000"/>
              </a:lnSpc>
              <a:spcBef>
                <a:spcPts val="600"/>
              </a:spcBef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dirty="0">
              <a:cs typeface="Arial" charset="0"/>
            </a:endParaRPr>
          </a:p>
          <a:p>
            <a:pPr marL="341313" indent="-341313" algn="l" eaLnBrk="1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dirty="0"/>
              <a:t>When generating </a:t>
            </a:r>
            <a:r>
              <a:rPr lang="en-US" sz="2400" dirty="0">
                <a:solidFill>
                  <a:srgbClr val="FF0066"/>
                </a:solidFill>
              </a:rPr>
              <a:t>s</a:t>
            </a:r>
            <a:r>
              <a:rPr lang="en-US" sz="2400" baseline="30000" dirty="0">
                <a:solidFill>
                  <a:srgbClr val="FF0066"/>
                </a:solidFill>
              </a:rPr>
              <a:t> </a:t>
            </a:r>
            <a:r>
              <a:rPr lang="en-US" sz="2400" baseline="30000" dirty="0" err="1">
                <a:solidFill>
                  <a:srgbClr val="FF0066"/>
                </a:solidFill>
              </a:rPr>
              <a:t>i</a:t>
            </a:r>
            <a:r>
              <a:rPr lang="en-US" sz="2400" dirty="0" err="1">
                <a:solidFill>
                  <a:srgbClr val="FF0066"/>
                </a:solidFill>
              </a:rPr>
              <a:t>’</a:t>
            </a:r>
            <a:r>
              <a:rPr lang="en-US" sz="1800" dirty="0" err="1">
                <a:solidFill>
                  <a:srgbClr val="FF0066"/>
                </a:solidFill>
              </a:rPr>
              <a:t>s</a:t>
            </a:r>
            <a:r>
              <a:rPr lang="en-US" sz="2400" dirty="0"/>
              <a:t>, we can also purge all pairs </a:t>
            </a:r>
            <a:r>
              <a:rPr lang="en-US" sz="2400" i="1" dirty="0">
                <a:solidFill>
                  <a:srgbClr val="FF0066"/>
                </a:solidFill>
              </a:rPr>
              <a:t>( p, w )</a:t>
            </a:r>
            <a:r>
              <a:rPr lang="en-US" sz="2400" dirty="0"/>
              <a:t> with </a:t>
            </a:r>
            <a:r>
              <a:rPr lang="en-US" sz="2400" i="1" dirty="0">
                <a:solidFill>
                  <a:srgbClr val="FF0066"/>
                </a:solidFill>
              </a:rPr>
              <a:t>w &gt; m</a:t>
            </a:r>
            <a:r>
              <a:rPr lang="en-US" sz="2400" dirty="0"/>
              <a:t> as these pairs determine the value of </a:t>
            </a:r>
            <a:r>
              <a:rPr lang="en-US" sz="2400" i="1" dirty="0">
                <a:solidFill>
                  <a:srgbClr val="FF0066"/>
                </a:solidFill>
              </a:rPr>
              <a:t>f </a:t>
            </a:r>
            <a:r>
              <a:rPr lang="en-US" sz="2400" i="1" baseline="-25000" dirty="0">
                <a:solidFill>
                  <a:srgbClr val="FF0066"/>
                </a:solidFill>
              </a:rPr>
              <a:t>n </a:t>
            </a:r>
            <a:r>
              <a:rPr lang="en-US" sz="2400" i="1" dirty="0">
                <a:solidFill>
                  <a:srgbClr val="FF0066"/>
                </a:solidFill>
              </a:rPr>
              <a:t>(x)</a:t>
            </a:r>
            <a:r>
              <a:rPr lang="en-US" sz="2400" dirty="0"/>
              <a:t> only for </a:t>
            </a:r>
            <a:r>
              <a:rPr lang="en-US" sz="2400" i="1" dirty="0">
                <a:solidFill>
                  <a:srgbClr val="FF0066"/>
                </a:solidFill>
              </a:rPr>
              <a:t>x &gt; m.</a:t>
            </a:r>
          </a:p>
          <a:p>
            <a:pPr marL="341313" indent="-341313" algn="l" eaLnBrk="1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742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dirty="0"/>
              <a:t>The optimal solution </a:t>
            </a:r>
            <a:r>
              <a:rPr lang="en-US" sz="2400" i="1" dirty="0">
                <a:solidFill>
                  <a:srgbClr val="FF0066"/>
                </a:solidFill>
              </a:rPr>
              <a:t>f </a:t>
            </a:r>
            <a:r>
              <a:rPr lang="en-US" sz="2400" i="1" baseline="-25000" dirty="0">
                <a:solidFill>
                  <a:srgbClr val="FF0066"/>
                </a:solidFill>
              </a:rPr>
              <a:t>n </a:t>
            </a:r>
            <a:r>
              <a:rPr lang="en-US" sz="2400" i="1" dirty="0">
                <a:solidFill>
                  <a:srgbClr val="FF0066"/>
                </a:solidFill>
              </a:rPr>
              <a:t>(m)</a:t>
            </a:r>
            <a:r>
              <a:rPr lang="en-US" sz="2400" dirty="0"/>
              <a:t> is given by the  </a:t>
            </a:r>
            <a:r>
              <a:rPr lang="en-US" sz="2400" i="1" dirty="0">
                <a:solidFill>
                  <a:srgbClr val="FF0066"/>
                </a:solidFill>
              </a:rPr>
              <a:t>highest profit </a:t>
            </a:r>
            <a:r>
              <a:rPr lang="en-US" sz="2400" i="1" dirty="0"/>
              <a:t>pair.</a:t>
            </a:r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1143000" y="1371600"/>
            <a:ext cx="152400" cy="152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3810000" y="2971800"/>
            <a:ext cx="228600" cy="152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FF0066"/>
                </a:solid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3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3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3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3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34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body"/>
          </p:nvPr>
        </p:nvSpPr>
        <p:spPr>
          <a:xfrm>
            <a:off x="457200" y="457200"/>
            <a:ext cx="8229600" cy="5668963"/>
          </a:xfrm>
        </p:spPr>
        <p:txBody>
          <a:bodyPr anchor="t"/>
          <a:lstStyle/>
          <a:p>
            <a:pPr marL="341313" indent="-341313" algn="l" eaLnBrk="1" hangingPunct="1">
              <a:lnSpc>
                <a:spcPct val="90000"/>
              </a:lnSpc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i="1" u="sng" dirty="0"/>
              <a:t>Set of 0/1 values for the </a:t>
            </a:r>
            <a:r>
              <a:rPr lang="en-US" sz="3200" i="1" dirty="0">
                <a:solidFill>
                  <a:srgbClr val="FF0066"/>
                </a:solidFill>
              </a:rPr>
              <a:t>x </a:t>
            </a:r>
            <a:r>
              <a:rPr lang="en-US" sz="3200" i="1" baseline="-25000" dirty="0" err="1">
                <a:solidFill>
                  <a:srgbClr val="FF0066"/>
                </a:solidFill>
              </a:rPr>
              <a:t>i</a:t>
            </a:r>
            <a:r>
              <a:rPr lang="en-US" sz="3200" i="1" baseline="-25000" dirty="0">
                <a:solidFill>
                  <a:srgbClr val="FF0066"/>
                </a:solidFill>
              </a:rPr>
              <a:t> </a:t>
            </a:r>
            <a:r>
              <a:rPr lang="en-US" sz="3200" i="1" baseline="30000" dirty="0">
                <a:solidFill>
                  <a:srgbClr val="FF0066"/>
                </a:solidFill>
              </a:rPr>
              <a:t>’ </a:t>
            </a:r>
            <a:r>
              <a:rPr lang="en-US" sz="3200" i="1" dirty="0">
                <a:solidFill>
                  <a:srgbClr val="FF0066"/>
                </a:solidFill>
              </a:rPr>
              <a:t>s</a:t>
            </a:r>
          </a:p>
          <a:p>
            <a:pPr marL="341313" indent="-341313" algn="l" eaLnBrk="1" hangingPunct="1">
              <a:lnSpc>
                <a:spcPct val="90000"/>
              </a:lnSpc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3200" i="1" dirty="0">
              <a:solidFill>
                <a:srgbClr val="FF0066"/>
              </a:solidFill>
            </a:endParaRPr>
          </a:p>
          <a:p>
            <a:pPr marL="341313" indent="-341313" algn="l" eaLnBrk="1" hangingPunct="1">
              <a:lnSpc>
                <a:spcPct val="90000"/>
              </a:lnSpc>
              <a:spcBef>
                <a:spcPts val="450"/>
              </a:spcBef>
              <a:buFont typeface="Arial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i="1" dirty="0"/>
              <a:t>Set of 0/1 values for </a:t>
            </a:r>
            <a:r>
              <a:rPr lang="en-US" sz="2800" i="1" dirty="0">
                <a:solidFill>
                  <a:srgbClr val="FF0066"/>
                </a:solidFill>
              </a:rPr>
              <a:t>x </a:t>
            </a:r>
            <a:r>
              <a:rPr lang="en-US" sz="2800" i="1" baseline="-25000" dirty="0" err="1">
                <a:solidFill>
                  <a:srgbClr val="FF0066"/>
                </a:solidFill>
              </a:rPr>
              <a:t>i</a:t>
            </a:r>
            <a:r>
              <a:rPr lang="en-US" sz="2800" i="1" baseline="-25000" dirty="0">
                <a:solidFill>
                  <a:srgbClr val="FF0066"/>
                </a:solidFill>
              </a:rPr>
              <a:t> </a:t>
            </a:r>
            <a:r>
              <a:rPr lang="en-US" sz="2800" i="1" baseline="30000" dirty="0">
                <a:solidFill>
                  <a:srgbClr val="FF0066"/>
                </a:solidFill>
              </a:rPr>
              <a:t>’ </a:t>
            </a:r>
            <a:r>
              <a:rPr lang="en-US" sz="2800" i="1" dirty="0">
                <a:solidFill>
                  <a:srgbClr val="FF0066"/>
                </a:solidFill>
              </a:rPr>
              <a:t>s</a:t>
            </a:r>
            <a:r>
              <a:rPr lang="en-US" sz="2800" i="1" dirty="0"/>
              <a:t>  can be determined by a search through the </a:t>
            </a:r>
            <a:r>
              <a:rPr lang="en-US" sz="2800" i="1" dirty="0" err="1">
                <a:solidFill>
                  <a:srgbClr val="FF0066"/>
                </a:solidFill>
              </a:rPr>
              <a:t>s</a:t>
            </a:r>
            <a:r>
              <a:rPr lang="en-US" sz="2800" i="1" baseline="30000" dirty="0" err="1">
                <a:solidFill>
                  <a:srgbClr val="FF0066"/>
                </a:solidFill>
              </a:rPr>
              <a:t>i</a:t>
            </a:r>
            <a:r>
              <a:rPr lang="en-US" sz="2800" i="1" baseline="30000" dirty="0">
                <a:solidFill>
                  <a:srgbClr val="FF0066"/>
                </a:solidFill>
              </a:rPr>
              <a:t> </a:t>
            </a:r>
            <a:r>
              <a:rPr lang="en-US" sz="1800" i="1" dirty="0">
                <a:solidFill>
                  <a:srgbClr val="FF0066"/>
                </a:solidFill>
              </a:rPr>
              <a:t>s </a:t>
            </a:r>
          </a:p>
          <a:p>
            <a:pPr marL="741363" lvl="1" indent="-284163" algn="l" eaLnBrk="1" hangingPunct="1">
              <a:lnSpc>
                <a:spcPct val="90000"/>
              </a:lnSpc>
              <a:spcBef>
                <a:spcPts val="400"/>
              </a:spcBef>
              <a:buClr>
                <a:srgbClr val="FF0066"/>
              </a:buClr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1600" i="1" dirty="0">
              <a:solidFill>
                <a:srgbClr val="FF0066"/>
              </a:solidFill>
            </a:endParaRPr>
          </a:p>
          <a:p>
            <a:pPr marL="741363" lvl="1" indent="-284163" algn="l" eaLnBrk="1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 dirty="0"/>
              <a:t>Let  </a:t>
            </a:r>
            <a:r>
              <a:rPr lang="en-US" sz="2400" i="1" dirty="0">
                <a:solidFill>
                  <a:srgbClr val="FF0066"/>
                </a:solidFill>
              </a:rPr>
              <a:t>( p, w )</a:t>
            </a:r>
            <a:r>
              <a:rPr lang="en-US" sz="2400" dirty="0"/>
              <a:t>  be  the highest profit </a:t>
            </a:r>
            <a:r>
              <a:rPr lang="en-US" sz="2400" dirty="0" err="1"/>
              <a:t>tuple</a:t>
            </a:r>
            <a:r>
              <a:rPr lang="en-US" sz="2400" dirty="0"/>
              <a:t>  in   </a:t>
            </a:r>
            <a:r>
              <a:rPr lang="en-US" sz="2400" i="1" dirty="0">
                <a:solidFill>
                  <a:srgbClr val="FF0066"/>
                </a:solidFill>
              </a:rPr>
              <a:t>s </a:t>
            </a:r>
            <a:r>
              <a:rPr lang="en-US" sz="2400" i="1" baseline="30000" dirty="0">
                <a:solidFill>
                  <a:srgbClr val="FF0066"/>
                </a:solidFill>
              </a:rPr>
              <a:t>n</a:t>
            </a:r>
          </a:p>
          <a:p>
            <a:pPr marL="341313" indent="-341313" algn="l" eaLnBrk="1" hangingPunct="1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600" i="1" dirty="0"/>
              <a:t> </a:t>
            </a:r>
            <a:r>
              <a:rPr lang="en-US" sz="3200" i="1" dirty="0"/>
              <a:t>Step1:</a:t>
            </a:r>
            <a:r>
              <a:rPr lang="en-US" sz="3600" i="1" dirty="0"/>
              <a:t> </a:t>
            </a:r>
            <a:r>
              <a:rPr lang="en-US" sz="3200" i="1" dirty="0"/>
              <a:t>if  </a:t>
            </a:r>
            <a:r>
              <a:rPr lang="en-US" sz="3200" i="1" dirty="0">
                <a:solidFill>
                  <a:srgbClr val="FF0066"/>
                </a:solidFill>
              </a:rPr>
              <a:t>( p, w ) </a:t>
            </a:r>
            <a:r>
              <a:rPr lang="en-US" sz="3200" i="1" dirty="0">
                <a:solidFill>
                  <a:srgbClr val="FF0066"/>
                </a:solidFill>
                <a:cs typeface="Arial" charset="0"/>
              </a:rPr>
              <a:t>€  s </a:t>
            </a:r>
            <a:r>
              <a:rPr lang="en-US" sz="3200" i="1" baseline="30000" dirty="0">
                <a:solidFill>
                  <a:srgbClr val="FF0066"/>
                </a:solidFill>
                <a:cs typeface="Arial" charset="0"/>
              </a:rPr>
              <a:t>n</a:t>
            </a:r>
            <a:r>
              <a:rPr lang="en-US" sz="3200" i="1" baseline="30000" dirty="0">
                <a:cs typeface="Arial" charset="0"/>
              </a:rPr>
              <a:t>  </a:t>
            </a:r>
            <a:r>
              <a:rPr lang="en-US" sz="3200" i="1" dirty="0">
                <a:cs typeface="Arial" charset="0"/>
              </a:rPr>
              <a:t>  and  </a:t>
            </a:r>
            <a:r>
              <a:rPr lang="en-US" sz="3200" i="1" dirty="0">
                <a:solidFill>
                  <a:srgbClr val="FF0066"/>
                </a:solidFill>
              </a:rPr>
              <a:t>( p, w ) </a:t>
            </a:r>
            <a:r>
              <a:rPr lang="en-US" sz="3200" i="1" dirty="0">
                <a:solidFill>
                  <a:srgbClr val="FF0066"/>
                </a:solidFill>
                <a:cs typeface="Arial" charset="0"/>
              </a:rPr>
              <a:t>€  s </a:t>
            </a:r>
            <a:r>
              <a:rPr lang="en-US" sz="3200" i="1" baseline="30000" dirty="0">
                <a:solidFill>
                  <a:srgbClr val="FF0066"/>
                </a:solidFill>
                <a:cs typeface="Arial" charset="0"/>
              </a:rPr>
              <a:t>n -1</a:t>
            </a:r>
            <a:r>
              <a:rPr lang="en-US" sz="3200" i="1" baseline="30000" dirty="0">
                <a:cs typeface="Arial" charset="0"/>
              </a:rPr>
              <a:t>    </a:t>
            </a:r>
          </a:p>
          <a:p>
            <a:pPr marL="341313" indent="-341313" algn="l" eaLnBrk="1" hangingPunct="1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dirty="0"/>
              <a:t>			</a:t>
            </a:r>
            <a:r>
              <a:rPr lang="en-US" sz="2800" dirty="0"/>
              <a:t>x </a:t>
            </a:r>
            <a:r>
              <a:rPr lang="en-US" sz="2800" baseline="-25000" dirty="0"/>
              <a:t>n</a:t>
            </a:r>
            <a:r>
              <a:rPr lang="en-US" sz="2800" dirty="0"/>
              <a:t> = 1</a:t>
            </a:r>
          </a:p>
          <a:p>
            <a:pPr marL="341313" indent="-341313" algn="l" eaLnBrk="1" hangingPunct="1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/>
              <a:t>		     otherwise   x </a:t>
            </a:r>
            <a:r>
              <a:rPr lang="en-US" sz="2800" baseline="-25000" dirty="0"/>
              <a:t>n</a:t>
            </a:r>
            <a:r>
              <a:rPr lang="en-US" sz="2800" dirty="0"/>
              <a:t> = 0</a:t>
            </a:r>
          </a:p>
          <a:p>
            <a:pPr marL="341313" indent="-341313" algn="l"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dirty="0"/>
              <a:t>          </a:t>
            </a:r>
            <a:r>
              <a:rPr lang="en-US" sz="2400" dirty="0"/>
              <a:t>This leaves us to determine how either </a:t>
            </a:r>
            <a:r>
              <a:rPr lang="en-US" sz="2400" i="1" dirty="0">
                <a:solidFill>
                  <a:srgbClr val="FF0066"/>
                </a:solidFill>
              </a:rPr>
              <a:t> ( p, w )</a:t>
            </a:r>
            <a:r>
              <a:rPr lang="en-US" sz="2400" dirty="0"/>
              <a:t> or </a:t>
            </a:r>
          </a:p>
          <a:p>
            <a:pPr marL="341313" indent="-341313" algn="l"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 i="1" dirty="0">
                <a:solidFill>
                  <a:srgbClr val="FF0066"/>
                </a:solidFill>
              </a:rPr>
              <a:t>		  ( p – </a:t>
            </a:r>
            <a:r>
              <a:rPr lang="en-US" sz="2400" i="1" dirty="0" err="1">
                <a:solidFill>
                  <a:srgbClr val="FF0066"/>
                </a:solidFill>
              </a:rPr>
              <a:t>p</a:t>
            </a:r>
            <a:r>
              <a:rPr lang="en-US" sz="2400" i="1" baseline="-25000" dirty="0" err="1">
                <a:solidFill>
                  <a:srgbClr val="FF0066"/>
                </a:solidFill>
              </a:rPr>
              <a:t>n</a:t>
            </a:r>
            <a:r>
              <a:rPr lang="en-US" sz="2400" i="1" dirty="0">
                <a:solidFill>
                  <a:srgbClr val="FF0066"/>
                </a:solidFill>
              </a:rPr>
              <a:t>, w- </a:t>
            </a:r>
            <a:r>
              <a:rPr lang="en-US" sz="2400" i="1" dirty="0" err="1">
                <a:solidFill>
                  <a:srgbClr val="FF0066"/>
                </a:solidFill>
              </a:rPr>
              <a:t>w</a:t>
            </a:r>
            <a:r>
              <a:rPr lang="en-US" sz="2400" i="1" baseline="-25000" dirty="0" err="1">
                <a:solidFill>
                  <a:srgbClr val="FF0066"/>
                </a:solidFill>
              </a:rPr>
              <a:t>n</a:t>
            </a:r>
            <a:r>
              <a:rPr lang="en-US" sz="2400" i="1" dirty="0">
                <a:solidFill>
                  <a:srgbClr val="FF0066"/>
                </a:solidFill>
              </a:rPr>
              <a:t> ) </a:t>
            </a:r>
            <a:r>
              <a:rPr lang="en-US" sz="2400" i="1" dirty="0"/>
              <a:t>was obtained in  </a:t>
            </a:r>
            <a:r>
              <a:rPr lang="en-US" sz="2400" i="1" dirty="0">
                <a:solidFill>
                  <a:srgbClr val="FF0066"/>
                </a:solidFill>
              </a:rPr>
              <a:t>S</a:t>
            </a:r>
            <a:r>
              <a:rPr lang="en-US" sz="2400" i="1" baseline="30000" dirty="0">
                <a:solidFill>
                  <a:srgbClr val="FF0066"/>
                </a:solidFill>
              </a:rPr>
              <a:t>n-1</a:t>
            </a:r>
            <a:r>
              <a:rPr lang="en-US" sz="2400" i="1" dirty="0"/>
              <a:t> . </a:t>
            </a:r>
          </a:p>
          <a:p>
            <a:pPr marL="341313" indent="-341313" algn="l" eaLnBrk="1" hangingPunct="1">
              <a:lnSpc>
                <a:spcPct val="9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 i="1" dirty="0"/>
              <a:t>             This can be done recursively ( Repeat  Step1 ).</a:t>
            </a:r>
          </a:p>
        </p:txBody>
      </p:sp>
      <p:sp>
        <p:nvSpPr>
          <p:cNvPr id="63491" name="Line 2"/>
          <p:cNvSpPr>
            <a:spLocks noChangeShapeType="1"/>
          </p:cNvSpPr>
          <p:nvPr/>
        </p:nvSpPr>
        <p:spPr bwMode="auto">
          <a:xfrm flipH="1">
            <a:off x="7389813" y="3429000"/>
            <a:ext cx="155575" cy="4572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4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4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45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45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45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45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45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0/1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the optimal solution such that W(1,2,3)=(2,3,4) and P(1,2,3)=(1,2,5) and the capacity of knapsack is 6</a:t>
            </a:r>
          </a:p>
          <a:p>
            <a:pPr>
              <a:buNone/>
            </a:pPr>
            <a:r>
              <a:rPr lang="en-US" dirty="0"/>
              <a:t>Initially S</a:t>
            </a:r>
            <a:r>
              <a:rPr lang="en-US" baseline="30000" dirty="0"/>
              <a:t>0</a:t>
            </a:r>
            <a:r>
              <a:rPr lang="en-US" dirty="0"/>
              <a:t>={(0,0)}</a:t>
            </a:r>
          </a:p>
          <a:p>
            <a:pPr>
              <a:buNone/>
            </a:pPr>
            <a:r>
              <a:rPr lang="en-US" dirty="0"/>
              <a:t> Find S</a:t>
            </a:r>
            <a:r>
              <a:rPr lang="en-US" baseline="30000" dirty="0"/>
              <a:t>1</a:t>
            </a:r>
            <a:endParaRPr lang="en-US" dirty="0"/>
          </a:p>
          <a:p>
            <a:pPr>
              <a:buNone/>
            </a:pPr>
            <a:r>
              <a:rPr lang="en-US" dirty="0"/>
              <a:t>S</a:t>
            </a:r>
            <a:r>
              <a:rPr lang="en-US" baseline="30000" dirty="0"/>
              <a:t>0</a:t>
            </a:r>
            <a:r>
              <a:rPr lang="en-US" baseline="-25000" dirty="0"/>
              <a:t>1  </a:t>
            </a:r>
            <a:r>
              <a:rPr lang="en-US" dirty="0"/>
              <a:t>={(0+1,0+2)}={(1,2)}    (S={(</a:t>
            </a:r>
            <a:r>
              <a:rPr lang="en-US" dirty="0" err="1"/>
              <a:t>p,w</a:t>
            </a:r>
            <a:r>
              <a:rPr lang="en-US" dirty="0"/>
              <a:t>)}</a:t>
            </a:r>
          </a:p>
          <a:p>
            <a:pPr>
              <a:buNone/>
            </a:pPr>
            <a:r>
              <a:rPr lang="en-US" dirty="0"/>
              <a:t>S</a:t>
            </a:r>
            <a:r>
              <a:rPr lang="en-US" baseline="30000" dirty="0"/>
              <a:t>1</a:t>
            </a:r>
            <a:r>
              <a:rPr lang="en-US" dirty="0"/>
              <a:t>={Merge S</a:t>
            </a:r>
            <a:r>
              <a:rPr lang="en-US" baseline="30000" dirty="0"/>
              <a:t>0   </a:t>
            </a:r>
            <a:r>
              <a:rPr lang="en-US" dirty="0"/>
              <a:t>&amp;</a:t>
            </a:r>
            <a:r>
              <a:rPr lang="en-US" baseline="30000" dirty="0"/>
              <a:t> </a:t>
            </a:r>
            <a:r>
              <a:rPr lang="en-US" dirty="0"/>
              <a:t>S</a:t>
            </a:r>
            <a:r>
              <a:rPr lang="en-US" baseline="30000" dirty="0"/>
              <a:t>0</a:t>
            </a:r>
            <a:r>
              <a:rPr lang="en-US" baseline="-25000" dirty="0"/>
              <a:t>1 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 S</a:t>
            </a:r>
            <a:r>
              <a:rPr lang="en-US" baseline="30000" dirty="0"/>
              <a:t>1</a:t>
            </a:r>
            <a:r>
              <a:rPr lang="en-US" dirty="0"/>
              <a:t> ={(0,0)(1,2)}</a:t>
            </a:r>
          </a:p>
          <a:p>
            <a:pPr>
              <a:buNone/>
            </a:pPr>
            <a:r>
              <a:rPr lang="en-US" dirty="0"/>
              <a:t>Find S</a:t>
            </a:r>
            <a:r>
              <a:rPr lang="en-US" baseline="30000" dirty="0"/>
              <a:t>2</a:t>
            </a:r>
          </a:p>
          <a:p>
            <a:pPr>
              <a:buNone/>
            </a:pPr>
            <a:r>
              <a:rPr lang="en-US" dirty="0"/>
              <a:t>S</a:t>
            </a:r>
            <a:r>
              <a:rPr lang="en-US" baseline="30000" dirty="0"/>
              <a:t>1</a:t>
            </a:r>
            <a:r>
              <a:rPr lang="en-US" baseline="-25000" dirty="0"/>
              <a:t>1</a:t>
            </a:r>
            <a:r>
              <a:rPr lang="en-US" dirty="0"/>
              <a:t> ={(0+2,0+3)(1+2,2+3)}</a:t>
            </a:r>
          </a:p>
          <a:p>
            <a:pPr>
              <a:buNone/>
            </a:pPr>
            <a:r>
              <a:rPr lang="en-US" dirty="0"/>
              <a:t>      ={(2,3)(3,5)}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={Merge S</a:t>
            </a:r>
            <a:r>
              <a:rPr lang="en-US" baseline="30000" dirty="0"/>
              <a:t>1 </a:t>
            </a:r>
            <a:r>
              <a:rPr lang="en-US" dirty="0"/>
              <a:t>&amp; S</a:t>
            </a:r>
            <a:r>
              <a:rPr lang="en-US" baseline="30000" dirty="0"/>
              <a:t>1</a:t>
            </a:r>
            <a:r>
              <a:rPr lang="en-US" baseline="-25000" dirty="0"/>
              <a:t>1</a:t>
            </a:r>
            <a:r>
              <a:rPr lang="en-US" baseline="30000" dirty="0"/>
              <a:t> </a:t>
            </a:r>
            <a:r>
              <a:rPr lang="en-US" dirty="0"/>
              <a:t> }</a:t>
            </a:r>
          </a:p>
          <a:p>
            <a:pPr>
              <a:buNone/>
            </a:pPr>
            <a:r>
              <a:rPr lang="en-US" dirty="0"/>
              <a:t>    ={(0,0)(1,2)(2,3)(3,5)}</a:t>
            </a:r>
          </a:p>
          <a:p>
            <a:pPr>
              <a:buNone/>
            </a:pPr>
            <a:r>
              <a:rPr lang="en-US" dirty="0"/>
              <a:t>Find S</a:t>
            </a:r>
            <a:r>
              <a:rPr lang="en-US" baseline="30000" dirty="0"/>
              <a:t>3</a:t>
            </a:r>
          </a:p>
          <a:p>
            <a:pPr>
              <a:buNone/>
            </a:pPr>
            <a:r>
              <a:rPr lang="en-US" dirty="0"/>
              <a:t> S</a:t>
            </a:r>
            <a:r>
              <a:rPr lang="en-US" baseline="30000" dirty="0"/>
              <a:t>2 </a:t>
            </a:r>
            <a:r>
              <a:rPr lang="en-US" baseline="-25000" dirty="0"/>
              <a:t>1</a:t>
            </a:r>
            <a:r>
              <a:rPr lang="en-US" dirty="0"/>
              <a:t>= {(0+5,0+4)(1+5,2+4)(2+5,3+4)(3+5,5+4)}</a:t>
            </a:r>
          </a:p>
          <a:p>
            <a:pPr>
              <a:buNone/>
            </a:pPr>
            <a:r>
              <a:rPr lang="en-US" dirty="0"/>
              <a:t>      ={(5,4)(6,6)(7,7)(8,9)}</a:t>
            </a:r>
          </a:p>
          <a:p>
            <a:pPr>
              <a:buNone/>
            </a:pPr>
            <a:r>
              <a:rPr lang="en-US" dirty="0"/>
              <a:t>As (7,7)and(8,9) are crossed the limit of knapsack capacity remove these two pairs</a:t>
            </a:r>
          </a:p>
          <a:p>
            <a:pPr>
              <a:buNone/>
            </a:pPr>
            <a:r>
              <a:rPr lang="en-US" dirty="0"/>
              <a:t>S</a:t>
            </a:r>
            <a:r>
              <a:rPr lang="en-US" baseline="30000" dirty="0"/>
              <a:t>2 </a:t>
            </a:r>
            <a:r>
              <a:rPr lang="en-US" baseline="-25000" dirty="0"/>
              <a:t>1</a:t>
            </a:r>
            <a:r>
              <a:rPr lang="en-US" dirty="0"/>
              <a:t>={(5,4)(6,6)}</a:t>
            </a:r>
          </a:p>
          <a:p>
            <a:pPr>
              <a:buNone/>
            </a:pPr>
            <a:r>
              <a:rPr lang="en-US" dirty="0"/>
              <a:t>S</a:t>
            </a:r>
            <a:r>
              <a:rPr lang="en-US" baseline="30000" dirty="0"/>
              <a:t>3</a:t>
            </a:r>
            <a:r>
              <a:rPr lang="en-US" dirty="0"/>
              <a:t>={Merge S</a:t>
            </a:r>
            <a:r>
              <a:rPr lang="en-US" baseline="30000" dirty="0"/>
              <a:t>2 </a:t>
            </a:r>
            <a:r>
              <a:rPr lang="en-US" dirty="0"/>
              <a:t>&amp;</a:t>
            </a:r>
            <a:r>
              <a:rPr lang="en-US" baseline="30000" dirty="0"/>
              <a:t> </a:t>
            </a:r>
            <a:r>
              <a:rPr lang="en-US" dirty="0"/>
              <a:t>S</a:t>
            </a:r>
            <a:r>
              <a:rPr lang="en-US" baseline="30000" dirty="0"/>
              <a:t>2 </a:t>
            </a:r>
            <a:r>
              <a:rPr lang="en-US" baseline="-25000" dirty="0"/>
              <a:t>1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 S</a:t>
            </a:r>
            <a:r>
              <a:rPr lang="en-US" baseline="30000" dirty="0"/>
              <a:t>3</a:t>
            </a:r>
            <a:r>
              <a:rPr lang="en-US" dirty="0"/>
              <a:t> ={(0,0)(1,2)(2,3)(3,5)(5,4)(6,6)}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0/1 Knapsack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0/1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371600"/>
            <a:ext cx="7848600" cy="4648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S</a:t>
            </a:r>
            <a:r>
              <a:rPr lang="en-US" baseline="30000" dirty="0"/>
              <a:t>3</a:t>
            </a:r>
            <a:r>
              <a:rPr lang="en-US" dirty="0"/>
              <a:t> ={(0,0)(1,2)(2,3)(3,5)(5,4)(6,6)}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Observe the pairs (3,5)(5,4) for the wt 5 the profit is 3 and for the wt 4 the profit is 5.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According to purging rule more wt with less profit is removed.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So remove(3,5)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So  S</a:t>
            </a:r>
            <a:r>
              <a:rPr lang="en-US" baseline="30000" dirty="0"/>
              <a:t>3</a:t>
            </a:r>
            <a:r>
              <a:rPr lang="en-US" dirty="0"/>
              <a:t> ={(0,0)(1,2)(2,3)(5,4)(6,6)}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Process is stopped here as we have 3 objects.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Optimal Profit is 6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(6,6) belongs to set S</a:t>
            </a:r>
            <a:r>
              <a:rPr lang="en-US" baseline="30000" dirty="0"/>
              <a:t>3</a:t>
            </a:r>
            <a:r>
              <a:rPr lang="en-US" dirty="0"/>
              <a:t>,  so object 3 is included in the knapsack</a:t>
            </a:r>
          </a:p>
          <a:p>
            <a:r>
              <a:rPr lang="en-US" dirty="0"/>
              <a:t>To search for next item remove 3</a:t>
            </a:r>
            <a:r>
              <a:rPr lang="en-US" baseline="30000" dirty="0"/>
              <a:t>rd</a:t>
            </a:r>
            <a:r>
              <a:rPr lang="en-US" dirty="0"/>
              <a:t> object wt and profit</a:t>
            </a:r>
          </a:p>
          <a:p>
            <a:r>
              <a:rPr lang="en-US" dirty="0"/>
              <a:t>(6-5,6-4)=(1,2)</a:t>
            </a:r>
          </a:p>
          <a:p>
            <a:r>
              <a:rPr lang="en-US" dirty="0"/>
              <a:t>(1,2) belongs to S</a:t>
            </a:r>
            <a:r>
              <a:rPr lang="en-US" baseline="30000" dirty="0"/>
              <a:t>1</a:t>
            </a:r>
            <a:r>
              <a:rPr lang="en-US" dirty="0"/>
              <a:t> ,  so object 1 is included</a:t>
            </a:r>
          </a:p>
          <a:p>
            <a:r>
              <a:rPr lang="en-US" dirty="0"/>
              <a:t>To search for next item remove 1st object wt and profit</a:t>
            </a:r>
          </a:p>
          <a:p>
            <a:r>
              <a:rPr lang="en-US" dirty="0"/>
              <a:t>(1-1,2-2)=(0,0)</a:t>
            </a:r>
          </a:p>
          <a:p>
            <a:r>
              <a:rPr lang="en-US" dirty="0"/>
              <a:t>The objects and optimal solution is</a:t>
            </a:r>
          </a:p>
          <a:p>
            <a:r>
              <a:rPr lang="en-US" dirty="0"/>
              <a:t>(x1,x2,x3)=(1,0,1) with max profit=6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0/1 Knapsack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the optimal solution such that W(1,2,3)=(2,3,3) and P(1,2,3)=(1,2,4) and the capacity of knapsack is 6</a:t>
            </a:r>
          </a:p>
          <a:p>
            <a:endParaRPr lang="en-US" dirty="0"/>
          </a:p>
          <a:p>
            <a:r>
              <a:rPr lang="en-US" dirty="0"/>
              <a:t>Find the optimal solution such that W(1,2,3,4)=(24,10,10,7) and P(1,2,3,4)=(24,18,18,10) and the capacity of knapsack is 25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0/1 Knapsack Problem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Find the optimal solution such that W(1,2,3,4)=(24,10,10,7) and P(1,2,3,4)=(24,18,18,10) and the capacity of knapsack is 25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Overlapping Sub-Problems: </a:t>
            </a:r>
          </a:p>
          <a:p>
            <a:r>
              <a:rPr lang="en-US" dirty="0"/>
              <a:t>Dynamic Programming also combines solutions to sub-problems. </a:t>
            </a:r>
          </a:p>
          <a:p>
            <a:r>
              <a:rPr lang="en-US" dirty="0"/>
              <a:t>It is mainly used where the solution of one sub-problem is needed repeatedly. </a:t>
            </a:r>
          </a:p>
          <a:p>
            <a:r>
              <a:rPr lang="en-US" dirty="0"/>
              <a:t>The computed solutions are stored in a table, so that these don’t have to be re-computed. </a:t>
            </a:r>
          </a:p>
          <a:p>
            <a:r>
              <a:rPr lang="en-US" dirty="0"/>
              <a:t>Hence, this technique is needed where overlapping sub-problem exists.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Travelling Salesman Problem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traveler needs to visit all the cities from a list, where distances between all the cities are known and each city should be visited just once. </a:t>
            </a:r>
          </a:p>
          <a:p>
            <a:pPr>
              <a:lnSpc>
                <a:spcPct val="150000"/>
              </a:lnSpc>
            </a:pPr>
            <a:r>
              <a:rPr lang="en-US" dirty="0"/>
              <a:t>Find the shortest possible route that he visits each city exactly once and returns to the origin city</a:t>
            </a:r>
          </a:p>
          <a:p>
            <a:pPr>
              <a:lnSpc>
                <a:spcPct val="150000"/>
              </a:lnSpc>
            </a:pPr>
            <a:r>
              <a:rPr lang="en-US" dirty="0"/>
              <a:t>Let us consider a graph </a:t>
            </a:r>
            <a:r>
              <a:rPr lang="en-US" b="1" i="1" dirty="0"/>
              <a:t>G = (V, E)</a:t>
            </a:r>
            <a:r>
              <a:rPr lang="en-US" dirty="0"/>
              <a:t>, where </a:t>
            </a:r>
            <a:r>
              <a:rPr lang="en-US" b="1" i="1" dirty="0"/>
              <a:t>V</a:t>
            </a:r>
            <a:r>
              <a:rPr lang="en-US" dirty="0"/>
              <a:t> is a set of cities and </a:t>
            </a:r>
            <a:r>
              <a:rPr lang="en-US" b="1" i="1" dirty="0"/>
              <a:t>E</a:t>
            </a:r>
            <a:r>
              <a:rPr lang="en-US" dirty="0"/>
              <a:t> is a set of weighted edges. </a:t>
            </a:r>
          </a:p>
          <a:p>
            <a:pPr>
              <a:lnSpc>
                <a:spcPct val="150000"/>
              </a:lnSpc>
            </a:pPr>
            <a:r>
              <a:rPr lang="en-US" dirty="0"/>
              <a:t>An edge </a:t>
            </a:r>
            <a:r>
              <a:rPr lang="en-US" b="1" i="1" dirty="0"/>
              <a:t>e(u, v)</a:t>
            </a:r>
            <a:r>
              <a:rPr lang="en-US" dirty="0"/>
              <a:t> represents that vertices </a:t>
            </a:r>
            <a:r>
              <a:rPr lang="en-US" b="1" i="1" dirty="0"/>
              <a:t>u</a:t>
            </a:r>
            <a:r>
              <a:rPr lang="en-US" dirty="0"/>
              <a:t> and </a:t>
            </a:r>
            <a:r>
              <a:rPr lang="en-US" b="1" i="1" dirty="0"/>
              <a:t>v</a:t>
            </a:r>
            <a:r>
              <a:rPr lang="en-US" dirty="0"/>
              <a:t> are connected. </a:t>
            </a:r>
          </a:p>
          <a:p>
            <a:pPr>
              <a:lnSpc>
                <a:spcPct val="150000"/>
              </a:lnSpc>
            </a:pPr>
            <a:r>
              <a:rPr lang="en-US" dirty="0"/>
              <a:t>Distance between vertex </a:t>
            </a:r>
            <a:r>
              <a:rPr lang="en-US" b="1" i="1" dirty="0"/>
              <a:t>u</a:t>
            </a:r>
            <a:r>
              <a:rPr lang="en-US" dirty="0"/>
              <a:t> and </a:t>
            </a:r>
            <a:r>
              <a:rPr lang="en-US" b="1" i="1" dirty="0"/>
              <a:t>v</a:t>
            </a:r>
            <a:r>
              <a:rPr lang="en-US" dirty="0"/>
              <a:t> is </a:t>
            </a:r>
            <a:r>
              <a:rPr lang="en-US" b="1" i="1" dirty="0"/>
              <a:t>d(u, v)</a:t>
            </a:r>
            <a:r>
              <a:rPr lang="en-US" dirty="0"/>
              <a:t>, which should be non-negative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Suppose we have started at city </a:t>
            </a:r>
            <a:r>
              <a:rPr lang="en-US" b="1" i="1" dirty="0"/>
              <a:t>1</a:t>
            </a:r>
            <a:r>
              <a:rPr lang="en-US" dirty="0"/>
              <a:t> and after visiting some cities now we are in city </a:t>
            </a:r>
            <a:r>
              <a:rPr lang="en-US" b="1" i="1" dirty="0" err="1"/>
              <a:t>j</a:t>
            </a:r>
            <a:r>
              <a:rPr lang="en-US" dirty="0" err="1"/>
              <a:t>.Hence</a:t>
            </a:r>
            <a:r>
              <a:rPr lang="en-US" dirty="0"/>
              <a:t>, this is a partial tour. </a:t>
            </a:r>
          </a:p>
          <a:p>
            <a:pPr>
              <a:lnSpc>
                <a:spcPct val="150000"/>
              </a:lnSpc>
            </a:pPr>
            <a:r>
              <a:rPr lang="en-US" dirty="0"/>
              <a:t>We certainly need to know </a:t>
            </a:r>
            <a:r>
              <a:rPr lang="en-US" b="1" i="1" dirty="0"/>
              <a:t>j</a:t>
            </a:r>
            <a:r>
              <a:rPr lang="en-US" dirty="0"/>
              <a:t>, since this will determine which cities are most convenient to visit next. </a:t>
            </a:r>
          </a:p>
          <a:p>
            <a:pPr>
              <a:lnSpc>
                <a:spcPct val="150000"/>
              </a:lnSpc>
            </a:pPr>
            <a:r>
              <a:rPr lang="en-US" dirty="0"/>
              <a:t>We also need to know all the cities visited so far, so that we don't repeat any of them. </a:t>
            </a:r>
          </a:p>
          <a:p>
            <a:pPr>
              <a:lnSpc>
                <a:spcPct val="150000"/>
              </a:lnSpc>
            </a:pPr>
            <a:r>
              <a:rPr lang="en-US" dirty="0"/>
              <a:t>Hence, this is an appropriate sub-problem.</a:t>
            </a:r>
          </a:p>
          <a:p>
            <a:pPr>
              <a:lnSpc>
                <a:spcPct val="150000"/>
              </a:lnSpc>
            </a:pPr>
            <a:r>
              <a:rPr lang="en-US" dirty="0"/>
              <a:t>For a subset of cities </a:t>
            </a:r>
            <a:r>
              <a:rPr lang="en-US" b="1" i="1" dirty="0"/>
              <a:t>S Є {1, 2, 3, ... , n}</a:t>
            </a:r>
            <a:r>
              <a:rPr lang="en-US" dirty="0"/>
              <a:t> that includes </a:t>
            </a:r>
            <a:r>
              <a:rPr lang="en-US" b="1" i="1" dirty="0"/>
              <a:t>1</a:t>
            </a:r>
            <a:r>
              <a:rPr lang="en-US" dirty="0"/>
              <a:t>, and </a:t>
            </a:r>
            <a:r>
              <a:rPr lang="en-US" b="1" i="1" dirty="0"/>
              <a:t>j Є S</a:t>
            </a:r>
            <a:r>
              <a:rPr lang="en-US" dirty="0"/>
              <a:t>, let </a:t>
            </a:r>
            <a:r>
              <a:rPr lang="en-US" b="1" i="1" dirty="0"/>
              <a:t>C(S, j)</a:t>
            </a:r>
            <a:r>
              <a:rPr lang="en-US" dirty="0"/>
              <a:t> be the length of the shortest path visiting each node in </a:t>
            </a:r>
            <a:r>
              <a:rPr lang="en-US" b="1" dirty="0"/>
              <a:t>S</a:t>
            </a:r>
            <a:r>
              <a:rPr lang="en-US" dirty="0"/>
              <a:t> exactly once, starting at </a:t>
            </a:r>
            <a:r>
              <a:rPr lang="en-US" b="1" i="1" dirty="0"/>
              <a:t>1</a:t>
            </a:r>
            <a:r>
              <a:rPr lang="en-US" dirty="0"/>
              <a:t> and ending at </a:t>
            </a:r>
            <a:r>
              <a:rPr lang="en-US" b="1" i="1" dirty="0"/>
              <a:t>j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Travelling Salesman Problem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|</a:t>
            </a:r>
            <a:r>
              <a:rPr lang="en-US" b="1" i="1" dirty="0"/>
              <a:t>S</a:t>
            </a:r>
            <a:r>
              <a:rPr lang="en-US" dirty="0"/>
              <a:t>| &gt; 1, we define </a:t>
            </a:r>
            <a:r>
              <a:rPr lang="en-US" b="1" i="1" dirty="0"/>
              <a:t>C(S, 1)</a:t>
            </a:r>
            <a:r>
              <a:rPr lang="en-US" dirty="0"/>
              <a:t> = ∝ since the path cannot start and end at </a:t>
            </a:r>
            <a:r>
              <a:rPr lang="en-US" b="1" dirty="0"/>
              <a:t>1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Now, let express </a:t>
            </a:r>
            <a:r>
              <a:rPr lang="en-US" b="1" dirty="0"/>
              <a:t>C(S, j)</a:t>
            </a:r>
            <a:r>
              <a:rPr lang="en-US" dirty="0"/>
              <a:t> in terms of smaller sub-problems. We need to start at </a:t>
            </a:r>
            <a:r>
              <a:rPr lang="en-US" b="1" i="1" dirty="0"/>
              <a:t>1</a:t>
            </a:r>
            <a:r>
              <a:rPr lang="en-US" dirty="0"/>
              <a:t> and end at </a:t>
            </a:r>
            <a:r>
              <a:rPr lang="en-US" b="1" dirty="0"/>
              <a:t>j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We should select the next city in such a way that</a:t>
            </a:r>
          </a:p>
          <a:p>
            <a:pPr>
              <a:lnSpc>
                <a:spcPct val="150000"/>
              </a:lnSpc>
            </a:pPr>
            <a:r>
              <a:rPr lang="en-US" dirty="0"/>
              <a:t>C(</a:t>
            </a:r>
            <a:r>
              <a:rPr lang="en-US" dirty="0" err="1"/>
              <a:t>S,j</a:t>
            </a:r>
            <a:r>
              <a:rPr lang="en-US" dirty="0"/>
              <a:t>)=min C(S−{j},</a:t>
            </a:r>
            <a:r>
              <a:rPr lang="en-US" dirty="0" err="1"/>
              <a:t>i</a:t>
            </a:r>
            <a:r>
              <a:rPr lang="en-US" dirty="0"/>
              <a:t>)+d(</a:t>
            </a:r>
            <a:r>
              <a:rPr lang="en-US" dirty="0" err="1"/>
              <a:t>i,j</a:t>
            </a:r>
            <a:r>
              <a:rPr lang="en-US" dirty="0"/>
              <a:t>) where </a:t>
            </a:r>
            <a:r>
              <a:rPr lang="en-US" dirty="0" err="1"/>
              <a:t>i∈S</a:t>
            </a:r>
            <a:r>
              <a:rPr lang="en-US" dirty="0"/>
              <a:t> and </a:t>
            </a:r>
            <a:r>
              <a:rPr lang="en-US" dirty="0" err="1"/>
              <a:t>i≠j</a:t>
            </a:r>
            <a:r>
              <a:rPr lang="en-US" dirty="0"/>
              <a:t> c(</a:t>
            </a:r>
            <a:r>
              <a:rPr lang="en-US" dirty="0" err="1"/>
              <a:t>S,j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               =min C(s−{j},</a:t>
            </a:r>
            <a:r>
              <a:rPr lang="en-US" dirty="0" err="1"/>
              <a:t>i</a:t>
            </a:r>
            <a:r>
              <a:rPr lang="en-US" dirty="0"/>
              <a:t>)+d(</a:t>
            </a:r>
            <a:r>
              <a:rPr lang="en-US" dirty="0" err="1"/>
              <a:t>i,j</a:t>
            </a:r>
            <a:r>
              <a:rPr lang="en-US" dirty="0"/>
              <a:t>) where </a:t>
            </a:r>
            <a:r>
              <a:rPr lang="en-US" dirty="0" err="1"/>
              <a:t>i∈S</a:t>
            </a:r>
            <a:r>
              <a:rPr lang="en-US" dirty="0"/>
              <a:t> and </a:t>
            </a:r>
            <a:r>
              <a:rPr lang="en-US" dirty="0" err="1"/>
              <a:t>i≠j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Travelling Salesman Problem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following example, we will illustrate the steps to solve the travelling salesman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/>
              <a:t>Step 1</a:t>
            </a:r>
            <a:r>
              <a:rPr lang="en-US" b="1" dirty="0">
                <a:solidFill>
                  <a:schemeClr val="accent1"/>
                </a:solidFill>
              </a:rPr>
              <a:t>: S = </a:t>
            </a:r>
            <a:r>
              <a:rPr lang="el-GR" b="1" dirty="0">
                <a:solidFill>
                  <a:schemeClr val="accent1"/>
                </a:solidFill>
              </a:rPr>
              <a:t>Φ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Cost(2,Φ,1)=d(2,1)=5</a:t>
            </a:r>
          </a:p>
          <a:p>
            <a:r>
              <a:rPr lang="en-US" dirty="0"/>
              <a:t>Cost(3,Φ,1)=d(3,1)=6</a:t>
            </a:r>
          </a:p>
          <a:p>
            <a:r>
              <a:rPr lang="en-US" dirty="0"/>
              <a:t>Cost(4,Φ,1)=d(4,1)=8</a:t>
            </a:r>
            <a:br>
              <a:rPr lang="en-US" dirty="0"/>
            </a:br>
            <a:endParaRPr lang="el-GR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Travelling Salesman Problem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Analy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3822" y="1828800"/>
            <a:ext cx="3379103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4478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066800"/>
            <a:ext cx="7772400" cy="5029200"/>
          </a:xfrm>
        </p:spPr>
        <p:txBody>
          <a:bodyPr>
            <a:noAutofit/>
          </a:bodyPr>
          <a:lstStyle/>
          <a:p>
            <a:r>
              <a:rPr lang="en-US" sz="2400" dirty="0"/>
              <a:t>Step 2: </a:t>
            </a:r>
            <a:r>
              <a:rPr lang="en-US" sz="2400" b="1" dirty="0">
                <a:solidFill>
                  <a:schemeClr val="accent1"/>
                </a:solidFill>
              </a:rPr>
              <a:t>S = 1</a:t>
            </a:r>
          </a:p>
          <a:p>
            <a:r>
              <a:rPr lang="en-US" sz="2400" dirty="0"/>
              <a:t>Cost(</a:t>
            </a:r>
            <a:r>
              <a:rPr lang="en-US" sz="2400" dirty="0" err="1"/>
              <a:t>i,s</a:t>
            </a:r>
            <a:r>
              <a:rPr lang="en-US" sz="2400" dirty="0"/>
              <a:t>)=min{Cost(</a:t>
            </a:r>
            <a:r>
              <a:rPr lang="en-US" sz="2400" dirty="0" err="1"/>
              <a:t>j,s</a:t>
            </a:r>
            <a:r>
              <a:rPr lang="en-US" sz="2400" dirty="0"/>
              <a:t>–(j))+d[</a:t>
            </a:r>
            <a:r>
              <a:rPr lang="en-US" sz="2400" dirty="0" err="1"/>
              <a:t>i,j</a:t>
            </a:r>
            <a:r>
              <a:rPr lang="en-US" sz="2400" dirty="0"/>
              <a:t>]}</a:t>
            </a:r>
          </a:p>
          <a:p>
            <a:r>
              <a:rPr lang="en-US" sz="2400" dirty="0"/>
              <a:t>Cost(2,{3},1)=d[2,3]+Cost(3,</a:t>
            </a:r>
            <a:r>
              <a:rPr lang="el-GR" sz="2400" dirty="0"/>
              <a:t>Φ,1)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                        </a:t>
            </a:r>
            <a:r>
              <a:rPr lang="el-GR" sz="2400" dirty="0"/>
              <a:t>=9+6=15</a:t>
            </a:r>
            <a:endParaRPr lang="en-US" sz="2400" dirty="0"/>
          </a:p>
          <a:p>
            <a:pPr>
              <a:buNone/>
            </a:pPr>
            <a:endParaRPr lang="el-GR" sz="2400" dirty="0"/>
          </a:p>
          <a:p>
            <a:r>
              <a:rPr lang="en-US" sz="2400" dirty="0"/>
              <a:t>Cost(2,{4},1)=d[2,4]+Cost(4,Φ,1)</a:t>
            </a:r>
          </a:p>
          <a:p>
            <a:pPr>
              <a:buNone/>
            </a:pPr>
            <a:r>
              <a:rPr lang="en-US" sz="2400" dirty="0"/>
              <a:t>			=10+8=18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Cost(3,{2},1)=d[3,2]+Cost(2,Φ,1)</a:t>
            </a:r>
          </a:p>
          <a:p>
            <a:pPr>
              <a:buNone/>
            </a:pPr>
            <a:r>
              <a:rPr lang="en-US" sz="2400" dirty="0"/>
              <a:t>                            =13+5=18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Cost(3,{4},1)=d[3,4]+Cost(4,Φ,1)</a:t>
            </a:r>
          </a:p>
          <a:p>
            <a:pPr>
              <a:buNone/>
            </a:pPr>
            <a:r>
              <a:rPr lang="en-US" sz="2400" dirty="0"/>
              <a:t>                            =12+8=20</a:t>
            </a:r>
            <a:br>
              <a:rPr lang="el-GR" sz="2400" dirty="0"/>
            </a:b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2" descr="Analy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28600"/>
            <a:ext cx="2447925" cy="1766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Cost(4,{2},1)=d[4,2]+Cost(2,Φ,1)</a:t>
            </a:r>
          </a:p>
          <a:p>
            <a:pPr>
              <a:buNone/>
            </a:pPr>
            <a:r>
              <a:rPr lang="en-US" dirty="0"/>
              <a:t>                            =8+5=13</a:t>
            </a:r>
          </a:p>
          <a:p>
            <a:r>
              <a:rPr lang="en-US" dirty="0"/>
              <a:t>Cost(4,{3},1)=d[4,3]+Cost(3,Φ,1)</a:t>
            </a:r>
          </a:p>
          <a:p>
            <a:pPr>
              <a:buNone/>
            </a:pPr>
            <a:r>
              <a:rPr lang="en-US" dirty="0"/>
              <a:t>			   =9+6=15</a:t>
            </a:r>
          </a:p>
          <a:p>
            <a:r>
              <a:rPr lang="en-US" dirty="0"/>
              <a:t>Step 3: </a:t>
            </a:r>
            <a:r>
              <a:rPr lang="en-US" b="1" dirty="0">
                <a:solidFill>
                  <a:schemeClr val="accent1"/>
                </a:solidFill>
              </a:rPr>
              <a:t>S = 2 </a:t>
            </a:r>
          </a:p>
          <a:p>
            <a:r>
              <a:rPr lang="en-US" dirty="0"/>
              <a:t>Cost(2,{3,4},1)={d[2,3]+Cost(3,{4},1),</a:t>
            </a:r>
          </a:p>
          <a:p>
            <a:pPr>
              <a:buNone/>
            </a:pPr>
            <a:r>
              <a:rPr lang="en-US" dirty="0"/>
              <a:t>                                     d[2,4]+Cost(4,{3},1)}</a:t>
            </a:r>
          </a:p>
          <a:p>
            <a:pPr>
              <a:buNone/>
            </a:pPr>
            <a:r>
              <a:rPr lang="en-US" dirty="0"/>
              <a:t>			      =min{9+20, 0+15}</a:t>
            </a:r>
          </a:p>
          <a:p>
            <a:pPr>
              <a:buNone/>
            </a:pPr>
            <a:r>
              <a:rPr lang="en-US" dirty="0"/>
              <a:t>			      =min{29,25}=25</a:t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4478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TSP</a:t>
            </a:r>
          </a:p>
        </p:txBody>
      </p:sp>
      <p:pic>
        <p:nvPicPr>
          <p:cNvPr id="6" name="Picture 2" descr="Analy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28600"/>
            <a:ext cx="2066925" cy="14915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772400" cy="4572000"/>
          </a:xfrm>
        </p:spPr>
        <p:txBody>
          <a:bodyPr/>
          <a:lstStyle/>
          <a:p>
            <a:r>
              <a:rPr lang="en-US" dirty="0"/>
              <a:t>Cost(3,{2,4},1)=min{d[3,2]+Cost(2,{4},1),</a:t>
            </a:r>
          </a:p>
          <a:p>
            <a:pPr>
              <a:buNone/>
            </a:pPr>
            <a:r>
              <a:rPr lang="en-US" dirty="0"/>
              <a:t>                                        d[3,4]+Cost(4,{2},1)}</a:t>
            </a:r>
          </a:p>
          <a:p>
            <a:pPr>
              <a:buNone/>
            </a:pPr>
            <a:r>
              <a:rPr lang="en-US" dirty="0"/>
              <a:t>                                =min{13+18, 12+13}</a:t>
            </a:r>
          </a:p>
          <a:p>
            <a:pPr>
              <a:buNone/>
            </a:pPr>
            <a:r>
              <a:rPr lang="en-US" dirty="0"/>
              <a:t>                                  =min{31,25}=25</a:t>
            </a:r>
          </a:p>
          <a:p>
            <a:endParaRPr lang="en-US" dirty="0"/>
          </a:p>
          <a:p>
            <a:r>
              <a:rPr lang="en-US" dirty="0"/>
              <a:t>Cost(4,{2,3},1)=min{d[4,2]+Cost(2,{3},1),</a:t>
            </a:r>
          </a:p>
          <a:p>
            <a:pPr>
              <a:buNone/>
            </a:pPr>
            <a:r>
              <a:rPr lang="en-US" dirty="0"/>
              <a:t>                                              d[4,3]+Cost(3,{2},1)}</a:t>
            </a:r>
          </a:p>
          <a:p>
            <a:pPr>
              <a:buNone/>
            </a:pPr>
            <a:r>
              <a:rPr lang="en-US" dirty="0"/>
              <a:t>                                =min{8+15, 9+18}</a:t>
            </a:r>
          </a:p>
          <a:p>
            <a:pPr>
              <a:buNone/>
            </a:pPr>
            <a:r>
              <a:rPr lang="en-US" dirty="0"/>
              <a:t>                                 =min{23,27}=23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4478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TSP</a:t>
            </a:r>
          </a:p>
        </p:txBody>
      </p:sp>
      <p:pic>
        <p:nvPicPr>
          <p:cNvPr id="5" name="Picture 2" descr="Analy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28600"/>
            <a:ext cx="2066925" cy="14915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4: </a:t>
            </a:r>
            <a:r>
              <a:rPr lang="en-US" b="1" dirty="0">
                <a:solidFill>
                  <a:schemeClr val="accent1"/>
                </a:solidFill>
              </a:rPr>
              <a:t>S=3</a:t>
            </a:r>
          </a:p>
          <a:p>
            <a:endParaRPr lang="en-US" dirty="0"/>
          </a:p>
          <a:p>
            <a:r>
              <a:rPr lang="en-US" dirty="0"/>
              <a:t>Cost(1,{2,3,4},1)=min{d[1,2]+Cost(2,{3,4},1),</a:t>
            </a: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                                                </a:t>
            </a:r>
            <a:r>
              <a:rPr lang="en-US" dirty="0"/>
              <a:t>d[1,3]+Cost(3,{2,4},1),</a:t>
            </a: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                                                   </a:t>
            </a:r>
            <a:r>
              <a:rPr lang="en-US" dirty="0"/>
              <a:t>d[1,4]+Cost(4,{2,3},1)}</a:t>
            </a:r>
          </a:p>
          <a:p>
            <a:pPr>
              <a:buNone/>
            </a:pPr>
            <a:r>
              <a:rPr lang="en-US" dirty="0"/>
              <a:t>                                   =min{10+25, 15+25, 20+23}</a:t>
            </a:r>
          </a:p>
          <a:p>
            <a:pPr>
              <a:buNone/>
            </a:pPr>
            <a:r>
              <a:rPr lang="en-US" dirty="0"/>
              <a:t>                                   =min{35,40,43}</a:t>
            </a:r>
          </a:p>
          <a:p>
            <a:pPr>
              <a:buNone/>
            </a:pPr>
            <a:r>
              <a:rPr lang="en-US" dirty="0"/>
              <a:t>                                   =35</a:t>
            </a:r>
          </a:p>
          <a:p>
            <a:pPr>
              <a:buNone/>
            </a:pPr>
            <a:r>
              <a:rPr lang="en-US" dirty="0"/>
              <a:t>The minimum cost path is 35</a:t>
            </a: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                                                     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4478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TSP</a:t>
            </a:r>
          </a:p>
        </p:txBody>
      </p:sp>
      <p:pic>
        <p:nvPicPr>
          <p:cNvPr id="5" name="Picture 2" descr="Analy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28600"/>
            <a:ext cx="2066925" cy="14915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/>
              <a:t>To find the path:</a:t>
            </a:r>
          </a:p>
          <a:p>
            <a:r>
              <a:rPr lang="en-US" dirty="0"/>
              <a:t> Start from cost </a:t>
            </a:r>
            <a:r>
              <a:rPr lang="en-US" b="1" dirty="0"/>
              <a:t>{1, {2, 3, 4}, 1} </a:t>
            </a:r>
            <a:r>
              <a:rPr lang="en-US" dirty="0"/>
              <a:t>we get the minimum value for </a:t>
            </a:r>
            <a:r>
              <a:rPr lang="en-US" b="1" dirty="0"/>
              <a:t>d [1, 2]</a:t>
            </a:r>
          </a:p>
          <a:p>
            <a:r>
              <a:rPr lang="en-US" dirty="0"/>
              <a:t>When </a:t>
            </a:r>
            <a:r>
              <a:rPr lang="en-US" b="1" dirty="0"/>
              <a:t>s = 3</a:t>
            </a:r>
            <a:r>
              <a:rPr lang="en-US" dirty="0"/>
              <a:t>, select the path from 1 to 2 (cost is 10) then go backwards to search Cost(2,{3,4},1)</a:t>
            </a:r>
          </a:p>
          <a:p>
            <a:r>
              <a:rPr lang="en-US" dirty="0"/>
              <a:t>When </a:t>
            </a:r>
            <a:r>
              <a:rPr lang="en-US" b="1" dirty="0"/>
              <a:t>s = 2</a:t>
            </a:r>
            <a:r>
              <a:rPr lang="en-US" dirty="0"/>
              <a:t>, we get the minimum value for </a:t>
            </a:r>
            <a:r>
              <a:rPr lang="en-US" b="1" dirty="0"/>
              <a:t>d [4, 2]</a:t>
            </a:r>
            <a:r>
              <a:rPr lang="en-US" dirty="0"/>
              <a:t>. Select the path from 2 to 4 (cost is 10) then go backwards to search Cost(4,{3},1)</a:t>
            </a:r>
          </a:p>
          <a:p>
            <a:r>
              <a:rPr lang="en-US" dirty="0"/>
              <a:t>  When </a:t>
            </a:r>
            <a:r>
              <a:rPr lang="en-US" b="1" dirty="0"/>
              <a:t>s = 1</a:t>
            </a:r>
            <a:r>
              <a:rPr lang="en-US" dirty="0"/>
              <a:t>, we get the minimum value for </a:t>
            </a:r>
            <a:r>
              <a:rPr lang="en-US" b="1" dirty="0"/>
              <a:t>d [4, 3]</a:t>
            </a:r>
            <a:r>
              <a:rPr lang="en-US" dirty="0"/>
              <a:t>. Selecting path 4 to 3 (cost is 9), then we shall go to </a:t>
            </a:r>
          </a:p>
          <a:p>
            <a:r>
              <a:rPr lang="en-US" b="1" dirty="0"/>
              <a:t>s = Φ</a:t>
            </a:r>
            <a:r>
              <a:rPr lang="en-US" dirty="0"/>
              <a:t> step. We get the minimum value for </a:t>
            </a:r>
            <a:r>
              <a:rPr lang="en-US" b="1" dirty="0"/>
              <a:t>d [3, 1]</a:t>
            </a:r>
            <a:r>
              <a:rPr lang="en-US" dirty="0"/>
              <a:t> (cost is 6).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4478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TSP</a:t>
            </a:r>
          </a:p>
        </p:txBody>
      </p:sp>
      <p:pic>
        <p:nvPicPr>
          <p:cNvPr id="5" name="Picture 2" descr="Analy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28600"/>
            <a:ext cx="2066925" cy="1491517"/>
          </a:xfrm>
          <a:prstGeom prst="rect">
            <a:avLst/>
          </a:prstGeom>
          <a:noFill/>
        </p:spPr>
      </p:pic>
      <p:pic>
        <p:nvPicPr>
          <p:cNvPr id="53250" name="Picture 2" descr="Valu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943600"/>
            <a:ext cx="5153025" cy="514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Examples for TSP</a:t>
            </a:r>
          </a:p>
        </p:txBody>
      </p:sp>
      <p:pic>
        <p:nvPicPr>
          <p:cNvPr id="58370" name="Picture 2" descr="Travelling Salesman Problem | Branch &amp; Bound | Gate Vidyal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3067050" cy="2695576"/>
          </a:xfrm>
          <a:prstGeom prst="rect">
            <a:avLst/>
          </a:prstGeom>
          <a:noFill/>
        </p:spPr>
      </p:pic>
      <p:pic>
        <p:nvPicPr>
          <p:cNvPr id="58372" name="Picture 4" descr="Travelling Salesman Problem | Branch &amp; Bound | Gate Vidyal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447800"/>
            <a:ext cx="3676650" cy="2571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Optimal Sub-Structure:</a:t>
            </a:r>
          </a:p>
          <a:p>
            <a:r>
              <a:rPr lang="en-US" dirty="0"/>
              <a:t>A given problem has Optimal Substructure Property, if the optimal solution of the given problem can be obtained using optimal solutions of its sub-problems</a:t>
            </a:r>
          </a:p>
          <a:p>
            <a:r>
              <a:rPr lang="en-US" dirty="0"/>
              <a:t>This property is called </a:t>
            </a:r>
            <a:r>
              <a:rPr lang="en-US" b="1" dirty="0"/>
              <a:t>“Principle of Optimality”</a:t>
            </a:r>
          </a:p>
          <a:p>
            <a:pPr lvl="1"/>
            <a:r>
              <a:rPr lang="en-US" dirty="0"/>
              <a:t>In an optimal sequence of decisions or choices each sub sequence must also be optimal</a:t>
            </a:r>
          </a:p>
          <a:p>
            <a:r>
              <a:rPr lang="en-US" dirty="0"/>
              <a:t>If it is not possible to apply principle of optimality then it is almost impossible to solve the problem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11430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All-Pairs Shortest Paths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The all pair shortest path algorithm is also known as Floyd-</a:t>
            </a:r>
            <a:r>
              <a:rPr lang="en-US" dirty="0" err="1"/>
              <a:t>Warshall</a:t>
            </a:r>
            <a:r>
              <a:rPr lang="en-US" dirty="0"/>
              <a:t> algorithm is used to find all pair shortest path problem from a given weighted graph. </a:t>
            </a:r>
          </a:p>
          <a:p>
            <a:r>
              <a:rPr lang="en-US" dirty="0"/>
              <a:t>As a result of this algorithm, it will generate a matrix, which will represent the minimum distance from any node to all other nodes in the graph.</a:t>
            </a:r>
          </a:p>
          <a:p>
            <a:r>
              <a:rPr lang="en-US" dirty="0"/>
              <a:t>It means any sub path of shortest path is a shortest path between the end nodes.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All-Pairs Shortest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Steps:</a:t>
            </a:r>
            <a:endParaRPr lang="en-US" sz="2400" dirty="0"/>
          </a:p>
          <a:p>
            <a:r>
              <a:rPr lang="en-US" sz="2400" dirty="0"/>
              <a:t>1) Let A</a:t>
            </a:r>
            <a:r>
              <a:rPr lang="en-US" sz="2400" baseline="30000" dirty="0"/>
              <a:t>k</a:t>
            </a:r>
            <a:r>
              <a:rPr lang="en-US" sz="2400" baseline="-25000" dirty="0"/>
              <a:t>i,j</a:t>
            </a:r>
            <a:r>
              <a:rPr lang="en-US" sz="2400" dirty="0"/>
              <a:t> be the length of shortest path from node </a:t>
            </a:r>
            <a:r>
              <a:rPr lang="en-US" sz="2400" dirty="0" err="1"/>
              <a:t>i</a:t>
            </a:r>
            <a:r>
              <a:rPr lang="en-US" sz="2400" dirty="0"/>
              <a:t> to node j such that the label for every intermediate node will be ≤ k</a:t>
            </a:r>
          </a:p>
          <a:p>
            <a:r>
              <a:rPr lang="en-US" sz="2400" dirty="0"/>
              <a:t>2) Now, divide the path from </a:t>
            </a:r>
            <a:r>
              <a:rPr lang="en-US" sz="2400" dirty="0" err="1"/>
              <a:t>i</a:t>
            </a:r>
            <a:r>
              <a:rPr lang="en-US" sz="2400" dirty="0"/>
              <a:t> node to j node for every intermediate node, say ‘k’ then there arises two case.</a:t>
            </a:r>
          </a:p>
          <a:p>
            <a:r>
              <a:rPr lang="en-US" sz="2400" dirty="0"/>
              <a:t>a. Path going from </a:t>
            </a:r>
            <a:r>
              <a:rPr lang="en-US" sz="2400" dirty="0" err="1"/>
              <a:t>i</a:t>
            </a:r>
            <a:r>
              <a:rPr lang="en-US" sz="2400" dirty="0"/>
              <a:t> to j via k. b. Path which is not going via k.</a:t>
            </a:r>
          </a:p>
          <a:p>
            <a:r>
              <a:rPr lang="en-US" sz="2400" dirty="0"/>
              <a:t>3) Select only shortest path from two cases.</a:t>
            </a:r>
          </a:p>
          <a:p>
            <a:r>
              <a:rPr lang="en-US" sz="2400" dirty="0"/>
              <a:t>4) Using recursive method we compute shortest path.</a:t>
            </a:r>
          </a:p>
          <a:p>
            <a:r>
              <a:rPr lang="en-US" sz="2400" dirty="0"/>
              <a:t>5)Initially: A</a:t>
            </a:r>
            <a:r>
              <a:rPr lang="en-US" sz="2400" baseline="30000" dirty="0"/>
              <a:t>0</a:t>
            </a:r>
            <a:r>
              <a:rPr lang="en-US" sz="2400" dirty="0"/>
              <a:t>=W[</a:t>
            </a:r>
            <a:r>
              <a:rPr lang="en-US" sz="2400" dirty="0" err="1"/>
              <a:t>i,j</a:t>
            </a:r>
            <a:r>
              <a:rPr lang="en-US" sz="2400" dirty="0"/>
              <a:t>]</a:t>
            </a:r>
          </a:p>
          <a:p>
            <a:r>
              <a:rPr lang="en-US" sz="2400" dirty="0"/>
              <a:t>6) Next computations: </a:t>
            </a:r>
          </a:p>
          <a:p>
            <a:pPr>
              <a:buNone/>
            </a:pPr>
            <a:r>
              <a:rPr lang="en-US" sz="2400" dirty="0"/>
              <a:t>		A</a:t>
            </a:r>
            <a:r>
              <a:rPr lang="en-US" sz="2400" baseline="30000" dirty="0"/>
              <a:t>k</a:t>
            </a:r>
            <a:r>
              <a:rPr lang="en-US" sz="2400" baseline="-25000" dirty="0"/>
              <a:t>i,j</a:t>
            </a:r>
            <a:r>
              <a:rPr lang="en-US" sz="2400" dirty="0"/>
              <a:t>=min{A</a:t>
            </a:r>
            <a:r>
              <a:rPr lang="en-US" sz="2400" baseline="30000" dirty="0"/>
              <a:t>k−1</a:t>
            </a:r>
            <a:r>
              <a:rPr lang="en-US" sz="2400" baseline="-25000" dirty="0"/>
              <a:t>i,j</a:t>
            </a:r>
            <a:r>
              <a:rPr lang="en-US" sz="2400" dirty="0"/>
              <a:t>,A</a:t>
            </a:r>
            <a:r>
              <a:rPr lang="en-US" sz="2400" baseline="30000" dirty="0"/>
              <a:t>k−1</a:t>
            </a:r>
            <a:r>
              <a:rPr lang="en-US" sz="2400" baseline="-25000" dirty="0"/>
              <a:t>i,k</a:t>
            </a:r>
            <a:r>
              <a:rPr lang="en-US" sz="2400" dirty="0"/>
              <a:t>+A</a:t>
            </a:r>
            <a:r>
              <a:rPr lang="en-US" sz="2400" baseline="30000" dirty="0"/>
              <a:t>k−1</a:t>
            </a:r>
            <a:r>
              <a:rPr lang="en-US" sz="2400" baseline="-25000" dirty="0"/>
              <a:t>k,j</a:t>
            </a:r>
            <a:r>
              <a:rPr lang="en-US" sz="2400" dirty="0"/>
              <a:t>}</a:t>
            </a:r>
          </a:p>
          <a:p>
            <a:pPr>
              <a:buNone/>
            </a:pP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5181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All-Pairs Shortest Paths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5000" y="1905000"/>
            <a:ext cx="6858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205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7239000" y="1905000"/>
            <a:ext cx="762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3200" y="29718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2133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3124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1" name="Straight Arrow Connector 10"/>
          <p:cNvCxnSpPr>
            <a:stCxn id="4" idx="6"/>
            <a:endCxn id="6" idx="2"/>
          </p:cNvCxnSpPr>
          <p:nvPr/>
        </p:nvCxnSpPr>
        <p:spPr>
          <a:xfrm>
            <a:off x="6400800" y="2209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86600" y="2514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6172200" y="2514600"/>
            <a:ext cx="481433" cy="557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</p:cNvCxnSpPr>
          <p:nvPr/>
        </p:nvCxnSpPr>
        <p:spPr>
          <a:xfrm flipH="1">
            <a:off x="6172200" y="1905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791200" y="24384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3200" y="1905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1600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67400" y="2895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914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3400" y="1225689"/>
            <a:ext cx="457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0  4  11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0</a:t>
            </a:r>
            <a:r>
              <a:rPr lang="en-US" sz="2400" dirty="0"/>
              <a:t>=   6  0   2</a:t>
            </a:r>
          </a:p>
          <a:p>
            <a:r>
              <a:rPr lang="en-US" sz="2400" dirty="0"/>
              <a:t>          3   ∞  0</a:t>
            </a:r>
          </a:p>
          <a:p>
            <a:endParaRPr lang="en-US" sz="2400" dirty="0"/>
          </a:p>
          <a:p>
            <a:r>
              <a:rPr lang="en-US" sz="2400" dirty="0"/>
              <a:t>K=1 , compute A</a:t>
            </a:r>
            <a:r>
              <a:rPr lang="en-US" sz="2400" baseline="30000" dirty="0"/>
              <a:t>1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baseline="30000" dirty="0"/>
              <a:t>k</a:t>
            </a:r>
            <a:r>
              <a:rPr lang="en-US" sz="2400" baseline="-25000" dirty="0"/>
              <a:t>i,j</a:t>
            </a:r>
            <a:r>
              <a:rPr lang="en-US" sz="2400" dirty="0"/>
              <a:t>=min{A</a:t>
            </a:r>
            <a:r>
              <a:rPr lang="en-US" sz="2400" baseline="30000" dirty="0"/>
              <a:t>k−1</a:t>
            </a:r>
            <a:r>
              <a:rPr lang="en-US" sz="2400" baseline="-25000" dirty="0"/>
              <a:t>i,j</a:t>
            </a:r>
            <a:r>
              <a:rPr lang="en-US" sz="2400" dirty="0"/>
              <a:t>,A</a:t>
            </a:r>
            <a:r>
              <a:rPr lang="en-US" sz="2400" baseline="30000" dirty="0"/>
              <a:t>k−1</a:t>
            </a:r>
            <a:r>
              <a:rPr lang="en-US" sz="2400" baseline="-25000" dirty="0"/>
              <a:t>i,k</a:t>
            </a:r>
            <a:r>
              <a:rPr lang="en-US" sz="2400" dirty="0"/>
              <a:t>+A</a:t>
            </a:r>
            <a:r>
              <a:rPr lang="en-US" sz="2400" baseline="30000" dirty="0"/>
              <a:t>k−1</a:t>
            </a:r>
            <a:r>
              <a:rPr lang="en-US" sz="2400" baseline="-25000" dirty="0"/>
              <a:t>k,j</a:t>
            </a:r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A</a:t>
            </a:r>
            <a:r>
              <a:rPr lang="en-US" sz="2400" baseline="30000" dirty="0"/>
              <a:t>1</a:t>
            </a:r>
            <a:r>
              <a:rPr lang="en-US" sz="2400" baseline="-25000" dirty="0"/>
              <a:t>1,1</a:t>
            </a:r>
            <a:r>
              <a:rPr lang="en-US" sz="2400" dirty="0"/>
              <a:t>=min{A</a:t>
            </a:r>
            <a:r>
              <a:rPr lang="en-US" sz="2400" baseline="30000" dirty="0"/>
              <a:t>0</a:t>
            </a:r>
            <a:r>
              <a:rPr lang="en-US" sz="2400" baseline="-25000" dirty="0"/>
              <a:t>11</a:t>
            </a:r>
            <a:r>
              <a:rPr lang="en-US" sz="2400" dirty="0"/>
              <a:t>,A</a:t>
            </a:r>
            <a:r>
              <a:rPr lang="en-US" sz="2400" baseline="30000" dirty="0"/>
              <a:t>0</a:t>
            </a:r>
            <a:r>
              <a:rPr lang="en-US" sz="2400" baseline="-25000" dirty="0"/>
              <a:t>11</a:t>
            </a:r>
            <a:r>
              <a:rPr lang="en-US" sz="2400" dirty="0"/>
              <a:t>+A</a:t>
            </a:r>
            <a:r>
              <a:rPr lang="en-US" sz="2400" baseline="30000" dirty="0"/>
              <a:t>0</a:t>
            </a:r>
            <a:r>
              <a:rPr lang="en-US" sz="2400" baseline="-25000" dirty="0"/>
              <a:t>11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=min{0,0+0}=0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1</a:t>
            </a:r>
            <a:r>
              <a:rPr lang="en-US" sz="2400" baseline="-25000" dirty="0"/>
              <a:t>1,2</a:t>
            </a:r>
            <a:r>
              <a:rPr lang="en-US" sz="2400" dirty="0"/>
              <a:t>=min{A</a:t>
            </a:r>
            <a:r>
              <a:rPr lang="en-US" sz="2400" baseline="30000" dirty="0"/>
              <a:t>0</a:t>
            </a:r>
            <a:r>
              <a:rPr lang="en-US" sz="2400" baseline="-25000" dirty="0"/>
              <a:t>12</a:t>
            </a:r>
            <a:r>
              <a:rPr lang="en-US" sz="2400" dirty="0"/>
              <a:t>,A</a:t>
            </a:r>
            <a:r>
              <a:rPr lang="en-US" sz="2400" baseline="30000" dirty="0"/>
              <a:t>0</a:t>
            </a:r>
            <a:r>
              <a:rPr lang="en-US" sz="2400" baseline="-25000" dirty="0"/>
              <a:t>11</a:t>
            </a:r>
            <a:r>
              <a:rPr lang="en-US" sz="2400" dirty="0"/>
              <a:t>+A</a:t>
            </a:r>
            <a:r>
              <a:rPr lang="en-US" sz="2400" baseline="30000" dirty="0"/>
              <a:t>0</a:t>
            </a:r>
            <a:r>
              <a:rPr lang="en-US" sz="2400" baseline="-25000" dirty="0"/>
              <a:t>12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=min{4,0+4}=4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1</a:t>
            </a:r>
            <a:r>
              <a:rPr lang="en-US" sz="2400" baseline="-25000" dirty="0"/>
              <a:t>1,3</a:t>
            </a:r>
            <a:r>
              <a:rPr lang="en-US" sz="2400" dirty="0"/>
              <a:t>=min{A</a:t>
            </a:r>
            <a:r>
              <a:rPr lang="en-US" sz="2400" baseline="30000" dirty="0"/>
              <a:t>0</a:t>
            </a:r>
            <a:r>
              <a:rPr lang="en-US" sz="2400" baseline="-25000" dirty="0"/>
              <a:t>13</a:t>
            </a:r>
            <a:r>
              <a:rPr lang="en-US" sz="2400" dirty="0"/>
              <a:t>,A</a:t>
            </a:r>
            <a:r>
              <a:rPr lang="en-US" sz="2400" baseline="30000" dirty="0"/>
              <a:t>0</a:t>
            </a:r>
            <a:r>
              <a:rPr lang="en-US" sz="2400" baseline="-25000" dirty="0"/>
              <a:t>11</a:t>
            </a:r>
            <a:r>
              <a:rPr lang="en-US" sz="2400" dirty="0"/>
              <a:t>+A</a:t>
            </a:r>
            <a:r>
              <a:rPr lang="en-US" sz="2400" baseline="30000" dirty="0"/>
              <a:t>0</a:t>
            </a:r>
            <a:r>
              <a:rPr lang="en-US" sz="2400" baseline="-25000" dirty="0"/>
              <a:t>13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=min{11,0+11}=11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7" name="Left Bracket 26"/>
          <p:cNvSpPr/>
          <p:nvPr/>
        </p:nvSpPr>
        <p:spPr>
          <a:xfrm>
            <a:off x="1143000" y="1295400"/>
            <a:ext cx="45719" cy="1143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2133600" y="1295400"/>
            <a:ext cx="76200" cy="1066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96000" y="3886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0  4  11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1</a:t>
            </a:r>
            <a:r>
              <a:rPr lang="en-US" sz="2400" dirty="0"/>
              <a:t>=   </a:t>
            </a:r>
          </a:p>
          <a:p>
            <a:r>
              <a:rPr lang="en-US" sz="2400" dirty="0"/>
              <a:t>          </a:t>
            </a:r>
          </a:p>
        </p:txBody>
      </p:sp>
      <p:sp>
        <p:nvSpPr>
          <p:cNvPr id="30" name="Left Bracket 29"/>
          <p:cNvSpPr/>
          <p:nvPr/>
        </p:nvSpPr>
        <p:spPr>
          <a:xfrm>
            <a:off x="6781800" y="3962400"/>
            <a:ext cx="76200" cy="990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ket 30"/>
          <p:cNvSpPr/>
          <p:nvPr/>
        </p:nvSpPr>
        <p:spPr>
          <a:xfrm>
            <a:off x="7772400" y="3962400"/>
            <a:ext cx="76200" cy="990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 animBg="1"/>
      <p:bldP spid="7" grpId="0" animBg="1"/>
      <p:bldP spid="8" grpId="0"/>
      <p:bldP spid="9" grpId="0"/>
      <p:bldP spid="20" grpId="0"/>
      <p:bldP spid="21" grpId="0"/>
      <p:bldP spid="22" grpId="0"/>
      <p:bldP spid="23" grpId="0"/>
      <p:bldP spid="24" grpId="0"/>
      <p:bldP spid="26" grpId="0" build="p"/>
      <p:bldP spid="29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5181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All-Pairs Shortest Paths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5000" y="1905000"/>
            <a:ext cx="6858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205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7239000" y="1905000"/>
            <a:ext cx="762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3200" y="29718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2133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3124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1" name="Straight Arrow Connector 10"/>
          <p:cNvCxnSpPr>
            <a:stCxn id="4" idx="6"/>
            <a:endCxn id="6" idx="2"/>
          </p:cNvCxnSpPr>
          <p:nvPr/>
        </p:nvCxnSpPr>
        <p:spPr>
          <a:xfrm>
            <a:off x="6400800" y="2209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86600" y="2514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6172200" y="2514600"/>
            <a:ext cx="481433" cy="557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</p:cNvCxnSpPr>
          <p:nvPr/>
        </p:nvCxnSpPr>
        <p:spPr>
          <a:xfrm flipH="1">
            <a:off x="6172200" y="1905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791200" y="24384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3200" y="1905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1600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67400" y="2895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914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3400" y="990600"/>
            <a:ext cx="46482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baseline="30000" dirty="0"/>
              <a:t>k</a:t>
            </a:r>
            <a:r>
              <a:rPr lang="en-US" sz="2400" baseline="-25000" dirty="0"/>
              <a:t>i,j</a:t>
            </a:r>
            <a:r>
              <a:rPr lang="en-US" sz="2400" dirty="0"/>
              <a:t>=min{A</a:t>
            </a:r>
            <a:r>
              <a:rPr lang="en-US" sz="2400" baseline="30000" dirty="0"/>
              <a:t>k−1</a:t>
            </a:r>
            <a:r>
              <a:rPr lang="en-US" sz="2400" baseline="-25000" dirty="0"/>
              <a:t>i,j</a:t>
            </a:r>
            <a:r>
              <a:rPr lang="en-US" sz="2400" dirty="0"/>
              <a:t>,A</a:t>
            </a:r>
            <a:r>
              <a:rPr lang="en-US" sz="2400" baseline="30000" dirty="0"/>
              <a:t>k−1</a:t>
            </a:r>
            <a:r>
              <a:rPr lang="en-US" sz="2400" baseline="-25000" dirty="0"/>
              <a:t>i,k</a:t>
            </a:r>
            <a:r>
              <a:rPr lang="en-US" sz="2400" dirty="0"/>
              <a:t>+A</a:t>
            </a:r>
            <a:r>
              <a:rPr lang="en-US" sz="2400" baseline="30000" dirty="0"/>
              <a:t>k−1</a:t>
            </a:r>
            <a:r>
              <a:rPr lang="en-US" sz="2400" baseline="-25000" dirty="0"/>
              <a:t>k,j</a:t>
            </a:r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A</a:t>
            </a:r>
            <a:r>
              <a:rPr lang="en-US" sz="2400" baseline="30000" dirty="0"/>
              <a:t>1</a:t>
            </a:r>
            <a:r>
              <a:rPr lang="en-US" sz="2400" baseline="-25000" dirty="0"/>
              <a:t>2,1</a:t>
            </a:r>
            <a:r>
              <a:rPr lang="en-US" sz="2400" dirty="0"/>
              <a:t>=min{A</a:t>
            </a:r>
            <a:r>
              <a:rPr lang="en-US" sz="2400" baseline="30000" dirty="0"/>
              <a:t>0</a:t>
            </a:r>
            <a:r>
              <a:rPr lang="en-US" sz="2400" baseline="-25000" dirty="0"/>
              <a:t>21</a:t>
            </a:r>
            <a:r>
              <a:rPr lang="en-US" sz="2400" dirty="0"/>
              <a:t>,A</a:t>
            </a:r>
            <a:r>
              <a:rPr lang="en-US" sz="2400" baseline="30000" dirty="0"/>
              <a:t>0</a:t>
            </a:r>
            <a:r>
              <a:rPr lang="en-US" sz="2400" baseline="-25000" dirty="0"/>
              <a:t>21</a:t>
            </a:r>
            <a:r>
              <a:rPr lang="en-US" sz="2400" dirty="0"/>
              <a:t>+A</a:t>
            </a:r>
            <a:r>
              <a:rPr lang="en-US" sz="2400" baseline="30000" dirty="0"/>
              <a:t>0</a:t>
            </a:r>
            <a:r>
              <a:rPr lang="en-US" sz="2400" baseline="-25000" dirty="0"/>
              <a:t>11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=min{6,6+0}=6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1</a:t>
            </a:r>
            <a:r>
              <a:rPr lang="en-US" sz="2400" baseline="-25000" dirty="0"/>
              <a:t>2,2</a:t>
            </a:r>
            <a:r>
              <a:rPr lang="en-US" sz="2400" dirty="0"/>
              <a:t>=min{A</a:t>
            </a:r>
            <a:r>
              <a:rPr lang="en-US" sz="2400" baseline="30000" dirty="0"/>
              <a:t>0</a:t>
            </a:r>
            <a:r>
              <a:rPr lang="en-US" sz="2400" baseline="-25000" dirty="0"/>
              <a:t>22</a:t>
            </a:r>
            <a:r>
              <a:rPr lang="en-US" sz="2400" dirty="0"/>
              <a:t>,A</a:t>
            </a:r>
            <a:r>
              <a:rPr lang="en-US" sz="2400" baseline="30000" dirty="0"/>
              <a:t>0</a:t>
            </a:r>
            <a:r>
              <a:rPr lang="en-US" sz="2400" baseline="-25000" dirty="0"/>
              <a:t>21</a:t>
            </a:r>
            <a:r>
              <a:rPr lang="en-US" sz="2400" dirty="0"/>
              <a:t>+A</a:t>
            </a:r>
            <a:r>
              <a:rPr lang="en-US" sz="2400" baseline="30000" dirty="0"/>
              <a:t>0</a:t>
            </a:r>
            <a:r>
              <a:rPr lang="en-US" sz="2400" baseline="-25000" dirty="0"/>
              <a:t>12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=min{0,6+4}=min{0,10}=0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1</a:t>
            </a:r>
            <a:r>
              <a:rPr lang="en-US" sz="2400" baseline="-25000" dirty="0"/>
              <a:t>2,3</a:t>
            </a:r>
            <a:r>
              <a:rPr lang="en-US" sz="2400" dirty="0"/>
              <a:t>=min{A</a:t>
            </a:r>
            <a:r>
              <a:rPr lang="en-US" sz="2400" baseline="30000" dirty="0"/>
              <a:t>0</a:t>
            </a:r>
            <a:r>
              <a:rPr lang="en-US" sz="2400" baseline="-25000" dirty="0"/>
              <a:t>23</a:t>
            </a:r>
            <a:r>
              <a:rPr lang="en-US" sz="2400" dirty="0"/>
              <a:t>,A</a:t>
            </a:r>
            <a:r>
              <a:rPr lang="en-US" sz="2400" baseline="30000" dirty="0"/>
              <a:t>0</a:t>
            </a:r>
            <a:r>
              <a:rPr lang="en-US" sz="2400" baseline="-25000" dirty="0"/>
              <a:t>21</a:t>
            </a:r>
            <a:r>
              <a:rPr lang="en-US" sz="2400" dirty="0"/>
              <a:t>+A</a:t>
            </a:r>
            <a:r>
              <a:rPr lang="en-US" sz="2400" baseline="30000" dirty="0"/>
              <a:t>0</a:t>
            </a:r>
            <a:r>
              <a:rPr lang="en-US" sz="2400" baseline="-25000" dirty="0"/>
              <a:t>13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=min{2,6+11}=min{2,17}=2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1</a:t>
            </a:r>
            <a:r>
              <a:rPr lang="en-US" sz="2400" baseline="-25000" dirty="0"/>
              <a:t>3,1</a:t>
            </a:r>
            <a:r>
              <a:rPr lang="en-US" sz="2400" dirty="0"/>
              <a:t>=min{A</a:t>
            </a:r>
            <a:r>
              <a:rPr lang="en-US" sz="2400" baseline="30000" dirty="0"/>
              <a:t>0</a:t>
            </a:r>
            <a:r>
              <a:rPr lang="en-US" sz="2400" baseline="-25000" dirty="0"/>
              <a:t>31</a:t>
            </a:r>
            <a:r>
              <a:rPr lang="en-US" sz="2400" dirty="0"/>
              <a:t>,A</a:t>
            </a:r>
            <a:r>
              <a:rPr lang="en-US" sz="2400" baseline="30000" dirty="0"/>
              <a:t>0</a:t>
            </a:r>
            <a:r>
              <a:rPr lang="en-US" sz="2400" baseline="-25000" dirty="0"/>
              <a:t>31</a:t>
            </a:r>
            <a:r>
              <a:rPr lang="en-US" sz="2400" dirty="0"/>
              <a:t>+A</a:t>
            </a:r>
            <a:r>
              <a:rPr lang="en-US" sz="2400" baseline="30000" dirty="0"/>
              <a:t>0</a:t>
            </a:r>
            <a:r>
              <a:rPr lang="en-US" sz="2400" baseline="-25000" dirty="0"/>
              <a:t>11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=min{3,3+0}=3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1</a:t>
            </a:r>
            <a:r>
              <a:rPr lang="en-US" sz="2400" baseline="-25000" dirty="0"/>
              <a:t>3,2</a:t>
            </a:r>
            <a:r>
              <a:rPr lang="en-US" sz="2400" dirty="0"/>
              <a:t>=min{A</a:t>
            </a:r>
            <a:r>
              <a:rPr lang="en-US" sz="2400" baseline="30000" dirty="0"/>
              <a:t>0</a:t>
            </a:r>
            <a:r>
              <a:rPr lang="en-US" sz="2400" baseline="-25000" dirty="0"/>
              <a:t>32</a:t>
            </a:r>
            <a:r>
              <a:rPr lang="en-US" sz="2400" dirty="0"/>
              <a:t>,A</a:t>
            </a:r>
            <a:r>
              <a:rPr lang="en-US" sz="2400" baseline="30000" dirty="0"/>
              <a:t>0</a:t>
            </a:r>
            <a:r>
              <a:rPr lang="en-US" sz="2400" baseline="-25000" dirty="0"/>
              <a:t>31</a:t>
            </a:r>
            <a:r>
              <a:rPr lang="en-US" sz="2400" dirty="0"/>
              <a:t>+A</a:t>
            </a:r>
            <a:r>
              <a:rPr lang="en-US" sz="2400" baseline="30000" dirty="0"/>
              <a:t>0</a:t>
            </a:r>
            <a:r>
              <a:rPr lang="en-US" sz="2400" baseline="-25000" dirty="0"/>
              <a:t>12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=min{∞,3+4}=min{∞,7}=7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1</a:t>
            </a:r>
            <a:r>
              <a:rPr lang="en-US" sz="2400" baseline="-25000" dirty="0"/>
              <a:t>3,3</a:t>
            </a:r>
            <a:r>
              <a:rPr lang="en-US" sz="2400" dirty="0"/>
              <a:t>=min{A</a:t>
            </a:r>
            <a:r>
              <a:rPr lang="en-US" sz="2400" baseline="30000" dirty="0"/>
              <a:t>0</a:t>
            </a:r>
            <a:r>
              <a:rPr lang="en-US" sz="2400" baseline="-25000" dirty="0"/>
              <a:t>33</a:t>
            </a:r>
            <a:r>
              <a:rPr lang="en-US" sz="2400" dirty="0"/>
              <a:t>,A</a:t>
            </a:r>
            <a:r>
              <a:rPr lang="en-US" sz="2400" baseline="30000" dirty="0"/>
              <a:t>0</a:t>
            </a:r>
            <a:r>
              <a:rPr lang="en-US" sz="2400" baseline="-25000" dirty="0"/>
              <a:t>31</a:t>
            </a:r>
            <a:r>
              <a:rPr lang="en-US" sz="2400" dirty="0"/>
              <a:t>+A</a:t>
            </a:r>
            <a:r>
              <a:rPr lang="en-US" sz="2400" baseline="30000" dirty="0"/>
              <a:t>0</a:t>
            </a:r>
            <a:r>
              <a:rPr lang="en-US" sz="2400" baseline="-25000" dirty="0"/>
              <a:t>13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=min{0,3+11}=min{0,14}=0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3886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0  4  11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1</a:t>
            </a:r>
            <a:r>
              <a:rPr lang="en-US" sz="2400" dirty="0"/>
              <a:t>=   6   0   2</a:t>
            </a:r>
          </a:p>
          <a:p>
            <a:r>
              <a:rPr lang="en-US" sz="2400" dirty="0"/>
              <a:t>          3    7  0</a:t>
            </a:r>
          </a:p>
        </p:txBody>
      </p:sp>
      <p:sp>
        <p:nvSpPr>
          <p:cNvPr id="30" name="Left Bracket 29"/>
          <p:cNvSpPr/>
          <p:nvPr/>
        </p:nvSpPr>
        <p:spPr>
          <a:xfrm>
            <a:off x="6781800" y="3962400"/>
            <a:ext cx="76200" cy="990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ket 30"/>
          <p:cNvSpPr/>
          <p:nvPr/>
        </p:nvSpPr>
        <p:spPr>
          <a:xfrm>
            <a:off x="7772400" y="3962400"/>
            <a:ext cx="76200" cy="990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15000" y="381000"/>
            <a:ext cx="220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         0  4  11</a:t>
            </a:r>
          </a:p>
          <a:p>
            <a:r>
              <a:rPr lang="en-US" sz="2000" dirty="0"/>
              <a:t>A</a:t>
            </a:r>
            <a:r>
              <a:rPr lang="en-US" sz="2000" baseline="30000" dirty="0"/>
              <a:t>0</a:t>
            </a:r>
            <a:r>
              <a:rPr lang="en-US" sz="2000" dirty="0"/>
              <a:t>=   6  0   2</a:t>
            </a:r>
          </a:p>
          <a:p>
            <a:r>
              <a:rPr lang="en-US" sz="2000" dirty="0"/>
              <a:t>          3   ∞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 animBg="1"/>
      <p:bldP spid="7" grpId="0" animBg="1"/>
      <p:bldP spid="8" grpId="0"/>
      <p:bldP spid="9" grpId="0"/>
      <p:bldP spid="20" grpId="0"/>
      <p:bldP spid="21" grpId="0"/>
      <p:bldP spid="22" grpId="0"/>
      <p:bldP spid="23" grpId="0"/>
      <p:bldP spid="24" grpId="0"/>
      <p:bldP spid="26" grpId="0" uiExpand="1" build="p"/>
      <p:bldP spid="29" grpId="0" build="allAtOnce"/>
      <p:bldP spid="30" grpId="0" animBg="1"/>
      <p:bldP spid="31" grpId="0" animBg="1"/>
      <p:bldP spid="25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5181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All-Pairs Shortest Paths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5000" y="1905000"/>
            <a:ext cx="6858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205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7239000" y="1905000"/>
            <a:ext cx="762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3200" y="29718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2133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3124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1" name="Straight Arrow Connector 10"/>
          <p:cNvCxnSpPr>
            <a:stCxn id="4" idx="6"/>
            <a:endCxn id="6" idx="2"/>
          </p:cNvCxnSpPr>
          <p:nvPr/>
        </p:nvCxnSpPr>
        <p:spPr>
          <a:xfrm>
            <a:off x="6400800" y="2209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86600" y="2514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6172200" y="2514600"/>
            <a:ext cx="481433" cy="557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</p:cNvCxnSpPr>
          <p:nvPr/>
        </p:nvCxnSpPr>
        <p:spPr>
          <a:xfrm flipH="1">
            <a:off x="6172200" y="1905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791200" y="24384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3200" y="1905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1600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67400" y="2895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914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143000"/>
            <a:ext cx="457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K=2 , compute A</a:t>
            </a:r>
            <a:r>
              <a:rPr lang="en-US" sz="2400" baseline="30000" dirty="0"/>
              <a:t>2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baseline="30000" dirty="0"/>
              <a:t>k</a:t>
            </a:r>
            <a:r>
              <a:rPr lang="en-US" sz="2400" baseline="-25000" dirty="0"/>
              <a:t>i,j</a:t>
            </a:r>
            <a:r>
              <a:rPr lang="en-US" sz="2400" dirty="0"/>
              <a:t>=min{A</a:t>
            </a:r>
            <a:r>
              <a:rPr lang="en-US" sz="2400" baseline="30000" dirty="0"/>
              <a:t>k−1</a:t>
            </a:r>
            <a:r>
              <a:rPr lang="en-US" sz="2400" baseline="-25000" dirty="0"/>
              <a:t>i,j</a:t>
            </a:r>
            <a:r>
              <a:rPr lang="en-US" sz="2400" dirty="0"/>
              <a:t>,A</a:t>
            </a:r>
            <a:r>
              <a:rPr lang="en-US" sz="2400" baseline="30000" dirty="0"/>
              <a:t>k−1</a:t>
            </a:r>
            <a:r>
              <a:rPr lang="en-US" sz="2400" baseline="-25000" dirty="0"/>
              <a:t>i,k</a:t>
            </a:r>
            <a:r>
              <a:rPr lang="en-US" sz="2400" dirty="0"/>
              <a:t>+A</a:t>
            </a:r>
            <a:r>
              <a:rPr lang="en-US" sz="2400" baseline="30000" dirty="0"/>
              <a:t>k−1</a:t>
            </a:r>
            <a:r>
              <a:rPr lang="en-US" sz="2400" baseline="-25000" dirty="0"/>
              <a:t>k,j</a:t>
            </a:r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A</a:t>
            </a:r>
            <a:r>
              <a:rPr lang="en-US" sz="2400" baseline="30000" dirty="0"/>
              <a:t>2</a:t>
            </a:r>
            <a:r>
              <a:rPr lang="en-US" sz="2400" baseline="-25000" dirty="0"/>
              <a:t>1,1</a:t>
            </a:r>
            <a:r>
              <a:rPr lang="en-US" sz="2400" dirty="0"/>
              <a:t>=min{A</a:t>
            </a:r>
            <a:r>
              <a:rPr lang="en-US" sz="2400" baseline="30000" dirty="0"/>
              <a:t>1</a:t>
            </a:r>
            <a:r>
              <a:rPr lang="en-US" sz="2400" baseline="-25000" dirty="0"/>
              <a:t>11</a:t>
            </a:r>
            <a:r>
              <a:rPr lang="en-US" sz="2400" dirty="0"/>
              <a:t>,A</a:t>
            </a:r>
            <a:r>
              <a:rPr lang="en-US" sz="2400" baseline="30000" dirty="0"/>
              <a:t>1</a:t>
            </a:r>
            <a:r>
              <a:rPr lang="en-US" sz="2400" baseline="-25000" dirty="0"/>
              <a:t>12</a:t>
            </a:r>
            <a:r>
              <a:rPr lang="en-US" sz="2400" dirty="0"/>
              <a:t>+A</a:t>
            </a:r>
            <a:r>
              <a:rPr lang="en-US" sz="2400" baseline="30000" dirty="0"/>
              <a:t>1</a:t>
            </a:r>
            <a:r>
              <a:rPr lang="en-US" sz="2400" baseline="-25000" dirty="0"/>
              <a:t>21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=min{0,2+6}=min{0,10}=0</a:t>
            </a:r>
          </a:p>
          <a:p>
            <a:endParaRPr lang="en-US" sz="2400" dirty="0"/>
          </a:p>
          <a:p>
            <a:r>
              <a:rPr lang="en-US" sz="2400" dirty="0"/>
              <a:t>A</a:t>
            </a:r>
            <a:r>
              <a:rPr lang="en-US" sz="2400" baseline="30000" dirty="0"/>
              <a:t>2</a:t>
            </a:r>
            <a:r>
              <a:rPr lang="en-US" sz="2400" baseline="-25000" dirty="0"/>
              <a:t>1,2</a:t>
            </a:r>
            <a:r>
              <a:rPr lang="en-US" sz="2400" dirty="0"/>
              <a:t>=min{A</a:t>
            </a:r>
            <a:r>
              <a:rPr lang="en-US" sz="2400" baseline="30000" dirty="0"/>
              <a:t>1</a:t>
            </a:r>
            <a:r>
              <a:rPr lang="en-US" sz="2400" baseline="-25000" dirty="0"/>
              <a:t>12</a:t>
            </a:r>
            <a:r>
              <a:rPr lang="en-US" sz="2400" dirty="0"/>
              <a:t>,A</a:t>
            </a:r>
            <a:r>
              <a:rPr lang="en-US" sz="2400" baseline="30000" dirty="0"/>
              <a:t>1</a:t>
            </a:r>
            <a:r>
              <a:rPr lang="en-US" sz="2400" baseline="-25000" dirty="0"/>
              <a:t>12</a:t>
            </a:r>
            <a:r>
              <a:rPr lang="en-US" sz="2400" dirty="0"/>
              <a:t>+A</a:t>
            </a:r>
            <a:r>
              <a:rPr lang="en-US" sz="2400" baseline="30000" dirty="0"/>
              <a:t>1</a:t>
            </a:r>
            <a:r>
              <a:rPr lang="en-US" sz="2400" baseline="-25000" dirty="0"/>
              <a:t>22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=min{4,4+0}=4</a:t>
            </a:r>
          </a:p>
          <a:p>
            <a:endParaRPr lang="en-US" sz="2400" dirty="0"/>
          </a:p>
          <a:p>
            <a:r>
              <a:rPr lang="en-US" sz="2400" dirty="0"/>
              <a:t>A</a:t>
            </a:r>
            <a:r>
              <a:rPr lang="en-US" sz="2400" baseline="30000" dirty="0"/>
              <a:t>2</a:t>
            </a:r>
            <a:r>
              <a:rPr lang="en-US" sz="2400" baseline="-25000" dirty="0"/>
              <a:t>1,3</a:t>
            </a:r>
            <a:r>
              <a:rPr lang="en-US" sz="2400" dirty="0"/>
              <a:t>=min{A</a:t>
            </a:r>
            <a:r>
              <a:rPr lang="en-US" sz="2400" baseline="30000" dirty="0"/>
              <a:t>1</a:t>
            </a:r>
            <a:r>
              <a:rPr lang="en-US" sz="2400" baseline="-25000" dirty="0"/>
              <a:t>13</a:t>
            </a:r>
            <a:r>
              <a:rPr lang="en-US" sz="2400" dirty="0"/>
              <a:t>,A</a:t>
            </a:r>
            <a:r>
              <a:rPr lang="en-US" sz="2400" baseline="30000" dirty="0"/>
              <a:t>1</a:t>
            </a:r>
            <a:r>
              <a:rPr lang="en-US" sz="2400" baseline="-25000" dirty="0"/>
              <a:t>12</a:t>
            </a:r>
            <a:r>
              <a:rPr lang="en-US" sz="2400" dirty="0"/>
              <a:t>+A</a:t>
            </a:r>
            <a:r>
              <a:rPr lang="en-US" sz="2400" baseline="30000" dirty="0"/>
              <a:t>1</a:t>
            </a:r>
            <a:r>
              <a:rPr lang="en-US" sz="2400" baseline="-25000" dirty="0"/>
              <a:t>23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=min{11,4+2}=min{11,6}=6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3886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0   4   6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2</a:t>
            </a:r>
            <a:r>
              <a:rPr lang="en-US" sz="2400" dirty="0"/>
              <a:t>=   </a:t>
            </a:r>
          </a:p>
          <a:p>
            <a:r>
              <a:rPr lang="en-US" sz="2400" dirty="0"/>
              <a:t>          </a:t>
            </a:r>
          </a:p>
        </p:txBody>
      </p:sp>
      <p:sp>
        <p:nvSpPr>
          <p:cNvPr id="30" name="Left Bracket 29"/>
          <p:cNvSpPr/>
          <p:nvPr/>
        </p:nvSpPr>
        <p:spPr>
          <a:xfrm>
            <a:off x="6781800" y="3962400"/>
            <a:ext cx="76200" cy="990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ket 30"/>
          <p:cNvSpPr/>
          <p:nvPr/>
        </p:nvSpPr>
        <p:spPr>
          <a:xfrm>
            <a:off x="7772400" y="3962400"/>
            <a:ext cx="76200" cy="990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58000" y="2286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0  4  11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1</a:t>
            </a:r>
            <a:r>
              <a:rPr lang="en-US" sz="2400" dirty="0"/>
              <a:t>=   6   0   2</a:t>
            </a:r>
          </a:p>
          <a:p>
            <a:r>
              <a:rPr lang="en-US" sz="2400" dirty="0"/>
              <a:t>          3    7  0</a:t>
            </a:r>
          </a:p>
        </p:txBody>
      </p:sp>
      <p:sp>
        <p:nvSpPr>
          <p:cNvPr id="32" name="Left Bracket 31"/>
          <p:cNvSpPr/>
          <p:nvPr/>
        </p:nvSpPr>
        <p:spPr>
          <a:xfrm>
            <a:off x="7543800" y="304800"/>
            <a:ext cx="76200" cy="990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/>
          <p:cNvSpPr/>
          <p:nvPr/>
        </p:nvSpPr>
        <p:spPr>
          <a:xfrm>
            <a:off x="8534400" y="304800"/>
            <a:ext cx="76200" cy="990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 animBg="1"/>
      <p:bldP spid="7" grpId="0" animBg="1"/>
      <p:bldP spid="8" grpId="0"/>
      <p:bldP spid="9" grpId="0"/>
      <p:bldP spid="20" grpId="0"/>
      <p:bldP spid="21" grpId="0"/>
      <p:bldP spid="22" grpId="0"/>
      <p:bldP spid="23" grpId="0"/>
      <p:bldP spid="24" grpId="0"/>
      <p:bldP spid="26" grpId="0" build="p"/>
      <p:bldP spid="29" grpId="0" build="allAtOnce"/>
      <p:bldP spid="25" grpId="0" build="allAtOnce"/>
      <p:bldP spid="32" grpId="0" animBg="1"/>
      <p:bldP spid="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5181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All-Pairs Shortest Paths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5000" y="1905000"/>
            <a:ext cx="6858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205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7239000" y="1905000"/>
            <a:ext cx="762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3200" y="29718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2133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3124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1" name="Straight Arrow Connector 10"/>
          <p:cNvCxnSpPr>
            <a:stCxn id="4" idx="6"/>
            <a:endCxn id="6" idx="2"/>
          </p:cNvCxnSpPr>
          <p:nvPr/>
        </p:nvCxnSpPr>
        <p:spPr>
          <a:xfrm>
            <a:off x="6400800" y="2209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86600" y="2514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6172200" y="2514600"/>
            <a:ext cx="481433" cy="557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</p:cNvCxnSpPr>
          <p:nvPr/>
        </p:nvCxnSpPr>
        <p:spPr>
          <a:xfrm flipH="1">
            <a:off x="6172200" y="1905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791200" y="24384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3200" y="1905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1600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67400" y="2895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914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3400" y="990600"/>
            <a:ext cx="46482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baseline="30000" dirty="0"/>
              <a:t>k</a:t>
            </a:r>
            <a:r>
              <a:rPr lang="en-US" sz="2400" baseline="-25000" dirty="0"/>
              <a:t>i,j</a:t>
            </a:r>
            <a:r>
              <a:rPr lang="en-US" sz="2400" dirty="0"/>
              <a:t>=min{A</a:t>
            </a:r>
            <a:r>
              <a:rPr lang="en-US" sz="2400" baseline="30000" dirty="0"/>
              <a:t>k−1</a:t>
            </a:r>
            <a:r>
              <a:rPr lang="en-US" sz="2400" baseline="-25000" dirty="0"/>
              <a:t>i,j</a:t>
            </a:r>
            <a:r>
              <a:rPr lang="en-US" sz="2400" dirty="0"/>
              <a:t>,A</a:t>
            </a:r>
            <a:r>
              <a:rPr lang="en-US" sz="2400" baseline="30000" dirty="0"/>
              <a:t>k−1</a:t>
            </a:r>
            <a:r>
              <a:rPr lang="en-US" sz="2400" baseline="-25000" dirty="0"/>
              <a:t>i,k</a:t>
            </a:r>
            <a:r>
              <a:rPr lang="en-US" sz="2400" dirty="0"/>
              <a:t>+A</a:t>
            </a:r>
            <a:r>
              <a:rPr lang="en-US" sz="2400" baseline="30000" dirty="0"/>
              <a:t>k−1</a:t>
            </a:r>
            <a:r>
              <a:rPr lang="en-US" sz="2400" baseline="-25000" dirty="0"/>
              <a:t>k,j</a:t>
            </a:r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A</a:t>
            </a:r>
            <a:r>
              <a:rPr lang="en-US" sz="2400" baseline="30000" dirty="0"/>
              <a:t>2</a:t>
            </a:r>
            <a:r>
              <a:rPr lang="en-US" sz="2400" baseline="-25000" dirty="0"/>
              <a:t>2,1</a:t>
            </a:r>
            <a:r>
              <a:rPr lang="en-US" sz="2400" dirty="0"/>
              <a:t>=min{A</a:t>
            </a:r>
            <a:r>
              <a:rPr lang="en-US" sz="2400" baseline="30000" dirty="0"/>
              <a:t>1</a:t>
            </a:r>
            <a:r>
              <a:rPr lang="en-US" sz="2400" baseline="-25000" dirty="0"/>
              <a:t>21</a:t>
            </a:r>
            <a:r>
              <a:rPr lang="en-US" sz="2400" dirty="0"/>
              <a:t>,A</a:t>
            </a:r>
            <a:r>
              <a:rPr lang="en-US" sz="2400" baseline="30000" dirty="0"/>
              <a:t>1</a:t>
            </a:r>
            <a:r>
              <a:rPr lang="en-US" sz="2400" baseline="-25000" dirty="0"/>
              <a:t>21</a:t>
            </a:r>
            <a:r>
              <a:rPr lang="en-US" sz="2400" dirty="0"/>
              <a:t>+A</a:t>
            </a:r>
            <a:r>
              <a:rPr lang="en-US" sz="2400" baseline="30000" dirty="0"/>
              <a:t>1</a:t>
            </a:r>
            <a:r>
              <a:rPr lang="en-US" sz="2400" baseline="-25000" dirty="0"/>
              <a:t>11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=min{6,6+0}=6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2</a:t>
            </a:r>
            <a:r>
              <a:rPr lang="en-US" sz="2400" baseline="-25000" dirty="0"/>
              <a:t>2,2</a:t>
            </a:r>
            <a:r>
              <a:rPr lang="en-US" sz="2400" dirty="0"/>
              <a:t>=min{A</a:t>
            </a:r>
            <a:r>
              <a:rPr lang="en-US" sz="2400" baseline="30000" dirty="0"/>
              <a:t>1</a:t>
            </a:r>
            <a:r>
              <a:rPr lang="en-US" sz="2400" baseline="-25000" dirty="0"/>
              <a:t>22</a:t>
            </a:r>
            <a:r>
              <a:rPr lang="en-US" sz="2400" dirty="0"/>
              <a:t>,A</a:t>
            </a:r>
            <a:r>
              <a:rPr lang="en-US" sz="2400" baseline="30000" dirty="0"/>
              <a:t>1</a:t>
            </a:r>
            <a:r>
              <a:rPr lang="en-US" sz="2400" baseline="-25000" dirty="0"/>
              <a:t>22</a:t>
            </a:r>
            <a:r>
              <a:rPr lang="en-US" sz="2400" dirty="0"/>
              <a:t>+A</a:t>
            </a:r>
            <a:r>
              <a:rPr lang="en-US" sz="2400" baseline="30000" dirty="0"/>
              <a:t>1</a:t>
            </a:r>
            <a:r>
              <a:rPr lang="en-US" sz="2400" baseline="-25000" dirty="0"/>
              <a:t>22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=min{0,0+0}=0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2</a:t>
            </a:r>
            <a:r>
              <a:rPr lang="en-US" sz="2400" baseline="-25000" dirty="0"/>
              <a:t>2,3</a:t>
            </a:r>
            <a:r>
              <a:rPr lang="en-US" sz="2400" dirty="0"/>
              <a:t>=min{A</a:t>
            </a:r>
            <a:r>
              <a:rPr lang="en-US" sz="2400" baseline="30000" dirty="0"/>
              <a:t>1</a:t>
            </a:r>
            <a:r>
              <a:rPr lang="en-US" sz="2400" baseline="-25000" dirty="0"/>
              <a:t>23</a:t>
            </a:r>
            <a:r>
              <a:rPr lang="en-US" sz="2400" dirty="0"/>
              <a:t>,A</a:t>
            </a:r>
            <a:r>
              <a:rPr lang="en-US" sz="2400" baseline="30000" dirty="0"/>
              <a:t>1</a:t>
            </a:r>
            <a:r>
              <a:rPr lang="en-US" sz="2400" baseline="-25000" dirty="0"/>
              <a:t>22</a:t>
            </a:r>
            <a:r>
              <a:rPr lang="en-US" sz="2400" dirty="0"/>
              <a:t>+A</a:t>
            </a:r>
            <a:r>
              <a:rPr lang="en-US" sz="2400" baseline="30000" dirty="0"/>
              <a:t>1</a:t>
            </a:r>
            <a:r>
              <a:rPr lang="en-US" sz="2400" baseline="-25000" dirty="0"/>
              <a:t>23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=min{2,0+2}=2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2</a:t>
            </a:r>
            <a:r>
              <a:rPr lang="en-US" sz="2400" baseline="-25000" dirty="0"/>
              <a:t>3,1</a:t>
            </a:r>
            <a:r>
              <a:rPr lang="en-US" sz="2400" dirty="0"/>
              <a:t>=min{A</a:t>
            </a:r>
            <a:r>
              <a:rPr lang="en-US" sz="2400" baseline="30000" dirty="0"/>
              <a:t>1</a:t>
            </a:r>
            <a:r>
              <a:rPr lang="en-US" sz="2400" baseline="-25000" dirty="0"/>
              <a:t>31</a:t>
            </a:r>
            <a:r>
              <a:rPr lang="en-US" sz="2400" dirty="0"/>
              <a:t>,A</a:t>
            </a:r>
            <a:r>
              <a:rPr lang="en-US" sz="2400" baseline="30000" dirty="0"/>
              <a:t>1</a:t>
            </a:r>
            <a:r>
              <a:rPr lang="en-US" sz="2400" baseline="-25000" dirty="0"/>
              <a:t>32</a:t>
            </a:r>
            <a:r>
              <a:rPr lang="en-US" sz="2400" dirty="0"/>
              <a:t>+A</a:t>
            </a:r>
            <a:r>
              <a:rPr lang="en-US" sz="2400" baseline="30000" dirty="0"/>
              <a:t>1</a:t>
            </a:r>
            <a:r>
              <a:rPr lang="en-US" sz="2400" baseline="-25000" dirty="0"/>
              <a:t>21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=min{3,7+6}=min{3,13}=3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2</a:t>
            </a:r>
            <a:r>
              <a:rPr lang="en-US" sz="2400" baseline="-25000" dirty="0"/>
              <a:t>3,2</a:t>
            </a:r>
            <a:r>
              <a:rPr lang="en-US" sz="2400" dirty="0"/>
              <a:t>=min{A</a:t>
            </a:r>
            <a:r>
              <a:rPr lang="en-US" sz="2400" baseline="30000" dirty="0"/>
              <a:t>1</a:t>
            </a:r>
            <a:r>
              <a:rPr lang="en-US" sz="2400" baseline="-25000" dirty="0"/>
              <a:t>32</a:t>
            </a:r>
            <a:r>
              <a:rPr lang="en-US" sz="2400" dirty="0"/>
              <a:t>,A</a:t>
            </a:r>
            <a:r>
              <a:rPr lang="en-US" sz="2400" baseline="30000" dirty="0"/>
              <a:t>1</a:t>
            </a:r>
            <a:r>
              <a:rPr lang="en-US" sz="2400" baseline="-25000" dirty="0"/>
              <a:t>32</a:t>
            </a:r>
            <a:r>
              <a:rPr lang="en-US" sz="2400" dirty="0"/>
              <a:t>+A</a:t>
            </a:r>
            <a:r>
              <a:rPr lang="en-US" sz="2400" baseline="30000" dirty="0"/>
              <a:t>1</a:t>
            </a:r>
            <a:r>
              <a:rPr lang="en-US" sz="2400" baseline="-25000" dirty="0"/>
              <a:t>22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=min{7,7+0}=7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2</a:t>
            </a:r>
            <a:r>
              <a:rPr lang="en-US" sz="2400" baseline="-25000" dirty="0"/>
              <a:t>3,3</a:t>
            </a:r>
            <a:r>
              <a:rPr lang="en-US" sz="2400" dirty="0"/>
              <a:t>=min{A</a:t>
            </a:r>
            <a:r>
              <a:rPr lang="en-US" sz="2400" baseline="30000" dirty="0"/>
              <a:t>1</a:t>
            </a:r>
            <a:r>
              <a:rPr lang="en-US" sz="2400" baseline="-25000" dirty="0"/>
              <a:t>33</a:t>
            </a:r>
            <a:r>
              <a:rPr lang="en-US" sz="2400" dirty="0"/>
              <a:t>,A</a:t>
            </a:r>
            <a:r>
              <a:rPr lang="en-US" sz="2400" baseline="30000" dirty="0"/>
              <a:t>1</a:t>
            </a:r>
            <a:r>
              <a:rPr lang="en-US" sz="2400" baseline="-25000" dirty="0"/>
              <a:t>32</a:t>
            </a:r>
            <a:r>
              <a:rPr lang="en-US" sz="2400" dirty="0"/>
              <a:t>+A</a:t>
            </a:r>
            <a:r>
              <a:rPr lang="en-US" sz="2400" baseline="30000" dirty="0"/>
              <a:t>1</a:t>
            </a:r>
            <a:r>
              <a:rPr lang="en-US" sz="2400" baseline="-25000" dirty="0"/>
              <a:t>23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=min{0,7+2}=min{0,9}=0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3886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0  4    6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2</a:t>
            </a:r>
            <a:r>
              <a:rPr lang="en-US" sz="2400" dirty="0"/>
              <a:t>=   6   0   2</a:t>
            </a:r>
          </a:p>
          <a:p>
            <a:r>
              <a:rPr lang="en-US" sz="2400" dirty="0"/>
              <a:t>          3    7  0</a:t>
            </a:r>
          </a:p>
        </p:txBody>
      </p:sp>
      <p:sp>
        <p:nvSpPr>
          <p:cNvPr id="30" name="Left Bracket 29"/>
          <p:cNvSpPr/>
          <p:nvPr/>
        </p:nvSpPr>
        <p:spPr>
          <a:xfrm>
            <a:off x="6781800" y="3962400"/>
            <a:ext cx="76200" cy="990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ket 30"/>
          <p:cNvSpPr/>
          <p:nvPr/>
        </p:nvSpPr>
        <p:spPr>
          <a:xfrm>
            <a:off x="7772400" y="3962400"/>
            <a:ext cx="76200" cy="990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858000" y="2286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0  4  11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1</a:t>
            </a:r>
            <a:r>
              <a:rPr lang="en-US" sz="2400" dirty="0"/>
              <a:t>=   6   0   2</a:t>
            </a:r>
          </a:p>
          <a:p>
            <a:r>
              <a:rPr lang="en-US" sz="2400" dirty="0"/>
              <a:t>          3    7  0</a:t>
            </a:r>
          </a:p>
        </p:txBody>
      </p:sp>
      <p:sp>
        <p:nvSpPr>
          <p:cNvPr id="33" name="Left Bracket 32"/>
          <p:cNvSpPr/>
          <p:nvPr/>
        </p:nvSpPr>
        <p:spPr>
          <a:xfrm>
            <a:off x="7543800" y="304800"/>
            <a:ext cx="76200" cy="990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/>
          <p:cNvSpPr/>
          <p:nvPr/>
        </p:nvSpPr>
        <p:spPr>
          <a:xfrm>
            <a:off x="8534400" y="304800"/>
            <a:ext cx="76200" cy="990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 animBg="1"/>
      <p:bldP spid="7" grpId="0" animBg="1"/>
      <p:bldP spid="8" grpId="0"/>
      <p:bldP spid="9" grpId="0"/>
      <p:bldP spid="20" grpId="0"/>
      <p:bldP spid="21" grpId="0"/>
      <p:bldP spid="22" grpId="0"/>
      <p:bldP spid="23" grpId="0"/>
      <p:bldP spid="24" grpId="0"/>
      <p:bldP spid="26" grpId="0" uiExpand="1" build="p"/>
      <p:bldP spid="29" grpId="0"/>
      <p:bldP spid="30" grpId="0" animBg="1"/>
      <p:bldP spid="31" grpId="0" animBg="1"/>
      <p:bldP spid="32" grpId="0" build="allAtOnce"/>
      <p:bldP spid="33" grpId="0" animBg="1"/>
      <p:bldP spid="3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5181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All-Pairs Shortest Paths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5000" y="1905000"/>
            <a:ext cx="6858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205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7239000" y="1905000"/>
            <a:ext cx="762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3200" y="29718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2133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3124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1" name="Straight Arrow Connector 10"/>
          <p:cNvCxnSpPr>
            <a:stCxn id="4" idx="6"/>
            <a:endCxn id="6" idx="2"/>
          </p:cNvCxnSpPr>
          <p:nvPr/>
        </p:nvCxnSpPr>
        <p:spPr>
          <a:xfrm>
            <a:off x="6400800" y="2209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86600" y="2514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6172200" y="2514600"/>
            <a:ext cx="481433" cy="557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</p:cNvCxnSpPr>
          <p:nvPr/>
        </p:nvCxnSpPr>
        <p:spPr>
          <a:xfrm flipH="1">
            <a:off x="6172200" y="1905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791200" y="24384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3200" y="1905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1600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67400" y="2895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914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143000"/>
            <a:ext cx="457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K=3 , compute A</a:t>
            </a:r>
            <a:r>
              <a:rPr lang="en-US" sz="2400" baseline="30000" dirty="0"/>
              <a:t>3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baseline="30000" dirty="0"/>
              <a:t>k</a:t>
            </a:r>
            <a:r>
              <a:rPr lang="en-US" sz="2400" baseline="-25000" dirty="0"/>
              <a:t>i,j</a:t>
            </a:r>
            <a:r>
              <a:rPr lang="en-US" sz="2400" dirty="0"/>
              <a:t>=min{A</a:t>
            </a:r>
            <a:r>
              <a:rPr lang="en-US" sz="2400" baseline="30000" dirty="0"/>
              <a:t>k−1</a:t>
            </a:r>
            <a:r>
              <a:rPr lang="en-US" sz="2400" baseline="-25000" dirty="0"/>
              <a:t>i,j</a:t>
            </a:r>
            <a:r>
              <a:rPr lang="en-US" sz="2400" dirty="0"/>
              <a:t>,A</a:t>
            </a:r>
            <a:r>
              <a:rPr lang="en-US" sz="2400" baseline="30000" dirty="0"/>
              <a:t>k−1</a:t>
            </a:r>
            <a:r>
              <a:rPr lang="en-US" sz="2400" baseline="-25000" dirty="0"/>
              <a:t>i,k</a:t>
            </a:r>
            <a:r>
              <a:rPr lang="en-US" sz="2400" dirty="0"/>
              <a:t>+A</a:t>
            </a:r>
            <a:r>
              <a:rPr lang="en-US" sz="2400" baseline="30000" dirty="0"/>
              <a:t>k−1</a:t>
            </a:r>
            <a:r>
              <a:rPr lang="en-US" sz="2400" baseline="-25000" dirty="0"/>
              <a:t>k,j</a:t>
            </a:r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A</a:t>
            </a:r>
            <a:r>
              <a:rPr lang="en-US" sz="2400" baseline="30000" dirty="0"/>
              <a:t>3</a:t>
            </a:r>
            <a:r>
              <a:rPr lang="en-US" sz="2400" baseline="-25000" dirty="0"/>
              <a:t>1,1</a:t>
            </a:r>
            <a:r>
              <a:rPr lang="en-US" sz="2400" dirty="0"/>
              <a:t>=min{A</a:t>
            </a:r>
            <a:r>
              <a:rPr lang="en-US" sz="2400" baseline="30000" dirty="0"/>
              <a:t>2</a:t>
            </a:r>
            <a:r>
              <a:rPr lang="en-US" sz="2400" baseline="-25000" dirty="0"/>
              <a:t>11</a:t>
            </a:r>
            <a:r>
              <a:rPr lang="en-US" sz="2400" dirty="0"/>
              <a:t>,A</a:t>
            </a:r>
            <a:r>
              <a:rPr lang="en-US" sz="2400" baseline="30000" dirty="0"/>
              <a:t>2</a:t>
            </a:r>
            <a:r>
              <a:rPr lang="en-US" sz="2400" baseline="-25000" dirty="0"/>
              <a:t>13</a:t>
            </a:r>
            <a:r>
              <a:rPr lang="en-US" sz="2400" dirty="0"/>
              <a:t>+A</a:t>
            </a:r>
            <a:r>
              <a:rPr lang="en-US" sz="2400" baseline="30000" dirty="0"/>
              <a:t>2</a:t>
            </a:r>
            <a:r>
              <a:rPr lang="en-US" sz="2400" baseline="-25000" dirty="0"/>
              <a:t>31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=min{0,6+3}=min{0,9}=0</a:t>
            </a:r>
          </a:p>
          <a:p>
            <a:endParaRPr lang="en-US" sz="2400" dirty="0"/>
          </a:p>
          <a:p>
            <a:r>
              <a:rPr lang="en-US" sz="2400" dirty="0"/>
              <a:t>A</a:t>
            </a:r>
            <a:r>
              <a:rPr lang="en-US" sz="2400" baseline="30000" dirty="0"/>
              <a:t>3</a:t>
            </a:r>
            <a:r>
              <a:rPr lang="en-US" sz="2400" baseline="-25000" dirty="0"/>
              <a:t>1,2</a:t>
            </a:r>
            <a:r>
              <a:rPr lang="en-US" sz="2400" dirty="0"/>
              <a:t>=min{A</a:t>
            </a:r>
            <a:r>
              <a:rPr lang="en-US" sz="2400" baseline="30000" dirty="0"/>
              <a:t>2</a:t>
            </a:r>
            <a:r>
              <a:rPr lang="en-US" sz="2400" baseline="-25000" dirty="0"/>
              <a:t>12</a:t>
            </a:r>
            <a:r>
              <a:rPr lang="en-US" sz="2400" dirty="0"/>
              <a:t>,A</a:t>
            </a:r>
            <a:r>
              <a:rPr lang="en-US" sz="2400" baseline="30000" dirty="0"/>
              <a:t>2</a:t>
            </a:r>
            <a:r>
              <a:rPr lang="en-US" sz="2400" baseline="-25000" dirty="0"/>
              <a:t>13</a:t>
            </a:r>
            <a:r>
              <a:rPr lang="en-US" sz="2400" dirty="0"/>
              <a:t>+A</a:t>
            </a:r>
            <a:r>
              <a:rPr lang="en-US" sz="2400" baseline="30000" dirty="0"/>
              <a:t>2</a:t>
            </a:r>
            <a:r>
              <a:rPr lang="en-US" sz="2400" baseline="-25000" dirty="0"/>
              <a:t>32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=min{4,6+7}=min{4,13}=4</a:t>
            </a:r>
          </a:p>
          <a:p>
            <a:endParaRPr lang="en-US" sz="2400" dirty="0"/>
          </a:p>
          <a:p>
            <a:r>
              <a:rPr lang="en-US" sz="2400" dirty="0"/>
              <a:t>A</a:t>
            </a:r>
            <a:r>
              <a:rPr lang="en-US" sz="2400" baseline="30000" dirty="0"/>
              <a:t>3</a:t>
            </a:r>
            <a:r>
              <a:rPr lang="en-US" sz="2400" baseline="-25000" dirty="0"/>
              <a:t>1,3</a:t>
            </a:r>
            <a:r>
              <a:rPr lang="en-US" sz="2400" dirty="0"/>
              <a:t>=min{A</a:t>
            </a:r>
            <a:r>
              <a:rPr lang="en-US" sz="2400" baseline="30000" dirty="0"/>
              <a:t>2</a:t>
            </a:r>
            <a:r>
              <a:rPr lang="en-US" sz="2400" baseline="-25000" dirty="0"/>
              <a:t>13</a:t>
            </a:r>
            <a:r>
              <a:rPr lang="en-US" sz="2400" dirty="0"/>
              <a:t>,A</a:t>
            </a:r>
            <a:r>
              <a:rPr lang="en-US" sz="2400" baseline="30000" dirty="0"/>
              <a:t>2</a:t>
            </a:r>
            <a:r>
              <a:rPr lang="en-US" sz="2400" baseline="-25000" dirty="0"/>
              <a:t>13</a:t>
            </a:r>
            <a:r>
              <a:rPr lang="en-US" sz="2400" dirty="0"/>
              <a:t>+A</a:t>
            </a:r>
            <a:r>
              <a:rPr lang="en-US" sz="2400" baseline="30000" dirty="0"/>
              <a:t>2</a:t>
            </a:r>
            <a:r>
              <a:rPr lang="en-US" sz="2400" baseline="-25000" dirty="0"/>
              <a:t>33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=min{6,6+0}=6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3886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0   4   6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3</a:t>
            </a:r>
            <a:r>
              <a:rPr lang="en-US" sz="2400" dirty="0"/>
              <a:t>=   </a:t>
            </a:r>
          </a:p>
          <a:p>
            <a:r>
              <a:rPr lang="en-US" sz="2400" dirty="0"/>
              <a:t>          </a:t>
            </a:r>
          </a:p>
        </p:txBody>
      </p:sp>
      <p:sp>
        <p:nvSpPr>
          <p:cNvPr id="30" name="Left Bracket 29"/>
          <p:cNvSpPr/>
          <p:nvPr/>
        </p:nvSpPr>
        <p:spPr>
          <a:xfrm>
            <a:off x="6781800" y="3962400"/>
            <a:ext cx="76200" cy="990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ket 30"/>
          <p:cNvSpPr/>
          <p:nvPr/>
        </p:nvSpPr>
        <p:spPr>
          <a:xfrm>
            <a:off x="7772400" y="3962400"/>
            <a:ext cx="76200" cy="990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29400" y="3048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0  4    6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2</a:t>
            </a:r>
            <a:r>
              <a:rPr lang="en-US" sz="2400" dirty="0"/>
              <a:t>=   6   0   2</a:t>
            </a:r>
          </a:p>
          <a:p>
            <a:r>
              <a:rPr lang="en-US" sz="2400" dirty="0"/>
              <a:t>          3    7  0</a:t>
            </a:r>
          </a:p>
        </p:txBody>
      </p:sp>
      <p:sp>
        <p:nvSpPr>
          <p:cNvPr id="28" name="Left Bracket 27"/>
          <p:cNvSpPr/>
          <p:nvPr/>
        </p:nvSpPr>
        <p:spPr>
          <a:xfrm>
            <a:off x="7315200" y="381000"/>
            <a:ext cx="76200" cy="990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/>
          <p:cNvSpPr/>
          <p:nvPr/>
        </p:nvSpPr>
        <p:spPr>
          <a:xfrm>
            <a:off x="8305800" y="381000"/>
            <a:ext cx="76200" cy="990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 animBg="1"/>
      <p:bldP spid="7" grpId="0" animBg="1"/>
      <p:bldP spid="8" grpId="0"/>
      <p:bldP spid="9" grpId="0"/>
      <p:bldP spid="20" grpId="0"/>
      <p:bldP spid="21" grpId="0"/>
      <p:bldP spid="22" grpId="0"/>
      <p:bldP spid="23" grpId="0"/>
      <p:bldP spid="24" grpId="0"/>
      <p:bldP spid="26" grpId="0" build="p"/>
      <p:bldP spid="29" grpId="0" build="allAtOnce"/>
      <p:bldP spid="27" grpId="0"/>
      <p:bldP spid="28" grpId="0" animBg="1"/>
      <p:bldP spid="3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5181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All-Pairs Shortest Paths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5000" y="1905000"/>
            <a:ext cx="6858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205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7239000" y="1905000"/>
            <a:ext cx="762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3200" y="29718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2133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3124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1" name="Straight Arrow Connector 10"/>
          <p:cNvCxnSpPr>
            <a:stCxn id="4" idx="6"/>
            <a:endCxn id="6" idx="2"/>
          </p:cNvCxnSpPr>
          <p:nvPr/>
        </p:nvCxnSpPr>
        <p:spPr>
          <a:xfrm>
            <a:off x="6400800" y="2209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86600" y="2514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6172200" y="2514600"/>
            <a:ext cx="481433" cy="557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</p:cNvCxnSpPr>
          <p:nvPr/>
        </p:nvCxnSpPr>
        <p:spPr>
          <a:xfrm flipH="1">
            <a:off x="6172200" y="1905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791200" y="2438400"/>
            <a:ext cx="762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3200" y="1905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1600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67400" y="2895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914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3400" y="990600"/>
            <a:ext cx="46482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baseline="30000" dirty="0"/>
              <a:t>k</a:t>
            </a:r>
            <a:r>
              <a:rPr lang="en-US" sz="2400" baseline="-25000" dirty="0"/>
              <a:t>i,j</a:t>
            </a:r>
            <a:r>
              <a:rPr lang="en-US" sz="2400" dirty="0"/>
              <a:t>=min{A</a:t>
            </a:r>
            <a:r>
              <a:rPr lang="en-US" sz="2400" baseline="30000" dirty="0"/>
              <a:t>k−1</a:t>
            </a:r>
            <a:r>
              <a:rPr lang="en-US" sz="2400" baseline="-25000" dirty="0"/>
              <a:t>i,j</a:t>
            </a:r>
            <a:r>
              <a:rPr lang="en-US" sz="2400" dirty="0"/>
              <a:t>,A</a:t>
            </a:r>
            <a:r>
              <a:rPr lang="en-US" sz="2400" baseline="30000" dirty="0"/>
              <a:t>k−1</a:t>
            </a:r>
            <a:r>
              <a:rPr lang="en-US" sz="2400" baseline="-25000" dirty="0"/>
              <a:t>i,k</a:t>
            </a:r>
            <a:r>
              <a:rPr lang="en-US" sz="2400" dirty="0"/>
              <a:t>+A</a:t>
            </a:r>
            <a:r>
              <a:rPr lang="en-US" sz="2400" baseline="30000" dirty="0"/>
              <a:t>k−1</a:t>
            </a:r>
            <a:r>
              <a:rPr lang="en-US" sz="2400" baseline="-25000" dirty="0"/>
              <a:t>k,j</a:t>
            </a:r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A</a:t>
            </a:r>
            <a:r>
              <a:rPr lang="en-US" sz="2400" baseline="30000" dirty="0"/>
              <a:t>3</a:t>
            </a:r>
            <a:r>
              <a:rPr lang="en-US" sz="2400" baseline="-25000" dirty="0"/>
              <a:t>2,1</a:t>
            </a:r>
            <a:r>
              <a:rPr lang="en-US" sz="2400" dirty="0"/>
              <a:t>=min{A</a:t>
            </a:r>
            <a:r>
              <a:rPr lang="en-US" sz="2400" baseline="30000" dirty="0"/>
              <a:t>2</a:t>
            </a:r>
            <a:r>
              <a:rPr lang="en-US" sz="2400" baseline="-25000" dirty="0"/>
              <a:t>21</a:t>
            </a:r>
            <a:r>
              <a:rPr lang="en-US" sz="2400" dirty="0"/>
              <a:t>,A</a:t>
            </a:r>
            <a:r>
              <a:rPr lang="en-US" sz="2400" baseline="30000" dirty="0"/>
              <a:t>2</a:t>
            </a:r>
            <a:r>
              <a:rPr lang="en-US" sz="2400" baseline="-25000" dirty="0"/>
              <a:t>23</a:t>
            </a:r>
            <a:r>
              <a:rPr lang="en-US" sz="2400" dirty="0"/>
              <a:t>+A</a:t>
            </a:r>
            <a:r>
              <a:rPr lang="en-US" sz="2400" baseline="30000" dirty="0"/>
              <a:t>2</a:t>
            </a:r>
            <a:r>
              <a:rPr lang="en-US" sz="2400" baseline="-25000" dirty="0"/>
              <a:t>31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=min{6,2+3}=5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3</a:t>
            </a:r>
            <a:r>
              <a:rPr lang="en-US" sz="2400" baseline="-25000" dirty="0"/>
              <a:t>2,2</a:t>
            </a:r>
            <a:r>
              <a:rPr lang="en-US" sz="2400" dirty="0"/>
              <a:t>=min{A</a:t>
            </a:r>
            <a:r>
              <a:rPr lang="en-US" sz="2400" baseline="30000" dirty="0"/>
              <a:t>2</a:t>
            </a:r>
            <a:r>
              <a:rPr lang="en-US" sz="2400" baseline="-25000" dirty="0"/>
              <a:t>22</a:t>
            </a:r>
            <a:r>
              <a:rPr lang="en-US" sz="2400" dirty="0"/>
              <a:t>,A</a:t>
            </a:r>
            <a:r>
              <a:rPr lang="en-US" sz="2400" baseline="30000" dirty="0"/>
              <a:t>2</a:t>
            </a:r>
            <a:r>
              <a:rPr lang="en-US" sz="2400" baseline="-25000" dirty="0"/>
              <a:t>23</a:t>
            </a:r>
            <a:r>
              <a:rPr lang="en-US" sz="2400" dirty="0"/>
              <a:t>+A</a:t>
            </a:r>
            <a:r>
              <a:rPr lang="en-US" sz="2400" baseline="30000" dirty="0"/>
              <a:t>2</a:t>
            </a:r>
            <a:r>
              <a:rPr lang="en-US" sz="2400" baseline="-25000" dirty="0"/>
              <a:t>32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=min{0,2+7}=min{0,9}=0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3</a:t>
            </a:r>
            <a:r>
              <a:rPr lang="en-US" sz="2400" baseline="-25000" dirty="0"/>
              <a:t>2,3</a:t>
            </a:r>
            <a:r>
              <a:rPr lang="en-US" sz="2400" dirty="0"/>
              <a:t>=min{A</a:t>
            </a:r>
            <a:r>
              <a:rPr lang="en-US" sz="2400" baseline="30000" dirty="0"/>
              <a:t>2</a:t>
            </a:r>
            <a:r>
              <a:rPr lang="en-US" sz="2400" baseline="-25000" dirty="0"/>
              <a:t>23</a:t>
            </a:r>
            <a:r>
              <a:rPr lang="en-US" sz="2400" dirty="0"/>
              <a:t>,A</a:t>
            </a:r>
            <a:r>
              <a:rPr lang="en-US" sz="2400" baseline="30000" dirty="0"/>
              <a:t>2</a:t>
            </a:r>
            <a:r>
              <a:rPr lang="en-US" sz="2400" baseline="-25000" dirty="0"/>
              <a:t>23</a:t>
            </a:r>
            <a:r>
              <a:rPr lang="en-US" sz="2400" dirty="0"/>
              <a:t>+A</a:t>
            </a:r>
            <a:r>
              <a:rPr lang="en-US" sz="2400" baseline="30000" dirty="0"/>
              <a:t>2</a:t>
            </a:r>
            <a:r>
              <a:rPr lang="en-US" sz="2400" baseline="-25000" dirty="0"/>
              <a:t>33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=min{2,2+0}=2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3</a:t>
            </a:r>
            <a:r>
              <a:rPr lang="en-US" sz="2400" baseline="-25000" dirty="0"/>
              <a:t>3,1</a:t>
            </a:r>
            <a:r>
              <a:rPr lang="en-US" sz="2400" dirty="0"/>
              <a:t>=min{A</a:t>
            </a:r>
            <a:r>
              <a:rPr lang="en-US" sz="2400" baseline="30000" dirty="0"/>
              <a:t>2</a:t>
            </a:r>
            <a:r>
              <a:rPr lang="en-US" sz="2400" baseline="-25000" dirty="0"/>
              <a:t>31</a:t>
            </a:r>
            <a:r>
              <a:rPr lang="en-US" sz="2400" dirty="0"/>
              <a:t>,A</a:t>
            </a:r>
            <a:r>
              <a:rPr lang="en-US" sz="2400" baseline="30000" dirty="0"/>
              <a:t>2</a:t>
            </a:r>
            <a:r>
              <a:rPr lang="en-US" sz="2400" baseline="-25000" dirty="0"/>
              <a:t>33</a:t>
            </a:r>
            <a:r>
              <a:rPr lang="en-US" sz="2400" dirty="0"/>
              <a:t>+A</a:t>
            </a:r>
            <a:r>
              <a:rPr lang="en-US" sz="2400" baseline="30000" dirty="0"/>
              <a:t>2</a:t>
            </a:r>
            <a:r>
              <a:rPr lang="en-US" sz="2400" baseline="-25000" dirty="0"/>
              <a:t>31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=min{3,0+3}=min{3,3}=3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3</a:t>
            </a:r>
            <a:r>
              <a:rPr lang="en-US" sz="2400" baseline="-25000" dirty="0"/>
              <a:t>3,2</a:t>
            </a:r>
            <a:r>
              <a:rPr lang="en-US" sz="2400" dirty="0"/>
              <a:t>=min{A</a:t>
            </a:r>
            <a:r>
              <a:rPr lang="en-US" sz="2400" baseline="30000" dirty="0"/>
              <a:t>2</a:t>
            </a:r>
            <a:r>
              <a:rPr lang="en-US" sz="2400" baseline="-25000" dirty="0"/>
              <a:t>32</a:t>
            </a:r>
            <a:r>
              <a:rPr lang="en-US" sz="2400" dirty="0"/>
              <a:t>,A</a:t>
            </a:r>
            <a:r>
              <a:rPr lang="en-US" sz="2400" baseline="30000" dirty="0"/>
              <a:t>2</a:t>
            </a:r>
            <a:r>
              <a:rPr lang="en-US" sz="2400" baseline="-25000" dirty="0"/>
              <a:t>33</a:t>
            </a:r>
            <a:r>
              <a:rPr lang="en-US" sz="2400" dirty="0"/>
              <a:t>+A</a:t>
            </a:r>
            <a:r>
              <a:rPr lang="en-US" sz="2400" baseline="30000" dirty="0"/>
              <a:t>2</a:t>
            </a:r>
            <a:r>
              <a:rPr lang="en-US" sz="2400" baseline="-25000" dirty="0"/>
              <a:t>32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=min{7,0+7}=7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3</a:t>
            </a:r>
            <a:r>
              <a:rPr lang="en-US" sz="2400" baseline="-25000" dirty="0"/>
              <a:t>3,3</a:t>
            </a:r>
            <a:r>
              <a:rPr lang="en-US" sz="2400" dirty="0"/>
              <a:t>=min{A</a:t>
            </a:r>
            <a:r>
              <a:rPr lang="en-US" sz="2400" baseline="30000" dirty="0"/>
              <a:t>2</a:t>
            </a:r>
            <a:r>
              <a:rPr lang="en-US" sz="2400" baseline="-25000" dirty="0"/>
              <a:t>33</a:t>
            </a:r>
            <a:r>
              <a:rPr lang="en-US" sz="2400" dirty="0"/>
              <a:t>,A</a:t>
            </a:r>
            <a:r>
              <a:rPr lang="en-US" sz="2400" baseline="30000" dirty="0"/>
              <a:t>2</a:t>
            </a:r>
            <a:r>
              <a:rPr lang="en-US" sz="2400" baseline="-25000" dirty="0"/>
              <a:t>33</a:t>
            </a:r>
            <a:r>
              <a:rPr lang="en-US" sz="2400" dirty="0"/>
              <a:t>+A</a:t>
            </a:r>
            <a:r>
              <a:rPr lang="en-US" sz="2400" baseline="30000" dirty="0"/>
              <a:t>2</a:t>
            </a:r>
            <a:r>
              <a:rPr lang="en-US" sz="2400" baseline="-25000" dirty="0"/>
              <a:t>33</a:t>
            </a:r>
            <a:r>
              <a:rPr lang="en-US" sz="2400" dirty="0"/>
              <a:t>}</a:t>
            </a:r>
          </a:p>
          <a:p>
            <a:r>
              <a:rPr lang="en-US" sz="2400" dirty="0"/>
              <a:t>         =min{0,0}=min{0,0}=0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3886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0  4    6</a:t>
            </a:r>
          </a:p>
          <a:p>
            <a:r>
              <a:rPr lang="en-US" sz="2400" dirty="0"/>
              <a:t>A</a:t>
            </a:r>
            <a:r>
              <a:rPr lang="en-US" sz="2400" baseline="30000" dirty="0"/>
              <a:t>3</a:t>
            </a:r>
            <a:r>
              <a:rPr lang="en-US" sz="2400" dirty="0"/>
              <a:t>=   5   0   2</a:t>
            </a:r>
          </a:p>
          <a:p>
            <a:r>
              <a:rPr lang="en-US" sz="2400" dirty="0"/>
              <a:t>          3    7  0</a:t>
            </a:r>
          </a:p>
        </p:txBody>
      </p:sp>
      <p:sp>
        <p:nvSpPr>
          <p:cNvPr id="30" name="Left Bracket 29"/>
          <p:cNvSpPr/>
          <p:nvPr/>
        </p:nvSpPr>
        <p:spPr>
          <a:xfrm>
            <a:off x="6781800" y="3962400"/>
            <a:ext cx="76200" cy="990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ket 30"/>
          <p:cNvSpPr/>
          <p:nvPr/>
        </p:nvSpPr>
        <p:spPr>
          <a:xfrm>
            <a:off x="7772400" y="3962400"/>
            <a:ext cx="76200" cy="990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858000" y="2286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0   4   6    A</a:t>
            </a:r>
            <a:r>
              <a:rPr lang="en-US" sz="2400" baseline="30000" dirty="0"/>
              <a:t>2</a:t>
            </a:r>
            <a:r>
              <a:rPr lang="en-US" sz="2400" dirty="0"/>
              <a:t>=   6   0   2</a:t>
            </a:r>
          </a:p>
          <a:p>
            <a:r>
              <a:rPr lang="en-US" sz="2400" dirty="0"/>
              <a:t>          3    7  0</a:t>
            </a:r>
          </a:p>
        </p:txBody>
      </p:sp>
      <p:sp>
        <p:nvSpPr>
          <p:cNvPr id="33" name="Left Bracket 32"/>
          <p:cNvSpPr/>
          <p:nvPr/>
        </p:nvSpPr>
        <p:spPr>
          <a:xfrm>
            <a:off x="7543800" y="304800"/>
            <a:ext cx="76200" cy="9906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/>
          <p:cNvSpPr/>
          <p:nvPr/>
        </p:nvSpPr>
        <p:spPr>
          <a:xfrm>
            <a:off x="8534400" y="304800"/>
            <a:ext cx="76200" cy="990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 animBg="1"/>
      <p:bldP spid="7" grpId="0" animBg="1"/>
      <p:bldP spid="8" grpId="0"/>
      <p:bldP spid="9" grpId="0"/>
      <p:bldP spid="20" grpId="0"/>
      <p:bldP spid="21" grpId="0"/>
      <p:bldP spid="22" grpId="0"/>
      <p:bldP spid="23" grpId="0"/>
      <p:bldP spid="24" grpId="0"/>
      <p:bldP spid="26" grpId="0" build="p"/>
      <p:bldP spid="29" grpId="0"/>
      <p:bldP spid="30" grpId="0" animBg="1"/>
      <p:bldP spid="31" grpId="0" animBg="1"/>
      <p:bldP spid="32" grpId="0" build="allAtOnce"/>
      <p:bldP spid="33" grpId="0" animBg="1"/>
      <p:bldP spid="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6781800" cy="381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All-Pairs Shortest Paths</a:t>
            </a:r>
            <a:endParaRPr lang="en-US" dirty="0"/>
          </a:p>
        </p:txBody>
      </p:sp>
      <p:pic>
        <p:nvPicPr>
          <p:cNvPr id="63490" name="Picture 2" descr="Floyd Warshall Algorithm | Example | Time Complexity | Gate Vidyal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3352800" cy="1924051"/>
          </a:xfrm>
          <a:prstGeom prst="rect">
            <a:avLst/>
          </a:prstGeom>
          <a:noFill/>
        </p:spPr>
      </p:pic>
      <p:pic>
        <p:nvPicPr>
          <p:cNvPr id="63492" name="Picture 4" descr="Floyd-Warshall Algorith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295400"/>
            <a:ext cx="3657600" cy="3276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Optimal 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i="1" dirty="0"/>
              <a:t>To search an identifier from dictionary it will build binary tree.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i="1" dirty="0"/>
              <a:t>A </a:t>
            </a:r>
            <a:r>
              <a:rPr lang="en-US" sz="2800" i="1" dirty="0">
                <a:solidFill>
                  <a:srgbClr val="FF0066"/>
                </a:solidFill>
              </a:rPr>
              <a:t>binary search tree</a:t>
            </a:r>
            <a:r>
              <a:rPr lang="en-US" sz="2800" i="1" dirty="0"/>
              <a:t> T is a binary tree, either it is empty or each node in the tree contains an identifier and,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All identifiers in the left </a:t>
            </a:r>
            <a:r>
              <a:rPr lang="en-US" dirty="0" err="1"/>
              <a:t>subtree</a:t>
            </a:r>
            <a:r>
              <a:rPr lang="en-US" dirty="0"/>
              <a:t> of T are </a:t>
            </a:r>
            <a:r>
              <a:rPr lang="en-US" i="1" dirty="0">
                <a:solidFill>
                  <a:srgbClr val="FF0066"/>
                </a:solidFill>
              </a:rPr>
              <a:t>less than</a:t>
            </a:r>
            <a:r>
              <a:rPr lang="en-US" dirty="0"/>
              <a:t> the identifier in the </a:t>
            </a:r>
            <a:r>
              <a:rPr lang="en-US" i="1" dirty="0">
                <a:solidFill>
                  <a:srgbClr val="FF0066"/>
                </a:solidFill>
              </a:rPr>
              <a:t>root</a:t>
            </a:r>
            <a:r>
              <a:rPr lang="en-US" dirty="0"/>
              <a:t> node T.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All identifiers in the right </a:t>
            </a:r>
            <a:r>
              <a:rPr lang="en-US" dirty="0" err="1"/>
              <a:t>subtree</a:t>
            </a:r>
            <a:r>
              <a:rPr lang="en-US" dirty="0"/>
              <a:t>  are </a:t>
            </a:r>
            <a:r>
              <a:rPr lang="en-US" i="1" dirty="0">
                <a:solidFill>
                  <a:srgbClr val="FF0066"/>
                </a:solidFill>
              </a:rPr>
              <a:t>greater than</a:t>
            </a:r>
            <a:r>
              <a:rPr lang="en-US" dirty="0"/>
              <a:t> the identifier in the </a:t>
            </a:r>
            <a:r>
              <a:rPr lang="en-US" i="1" dirty="0">
                <a:solidFill>
                  <a:srgbClr val="FF0066"/>
                </a:solidFill>
              </a:rPr>
              <a:t>root</a:t>
            </a:r>
            <a:r>
              <a:rPr lang="en-US" dirty="0"/>
              <a:t> node T.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</a:t>
            </a:r>
            <a:r>
              <a:rPr lang="en-US" i="1" dirty="0">
                <a:solidFill>
                  <a:srgbClr val="FF0066"/>
                </a:solidFill>
              </a:rPr>
              <a:t>left and right</a:t>
            </a:r>
            <a:r>
              <a:rPr lang="en-US" dirty="0"/>
              <a:t> </a:t>
            </a:r>
            <a:r>
              <a:rPr lang="en-US" dirty="0" err="1"/>
              <a:t>subtree</a:t>
            </a:r>
            <a:r>
              <a:rPr lang="en-US" dirty="0"/>
              <a:t> of T are also </a:t>
            </a:r>
            <a:r>
              <a:rPr lang="en-US" i="1" dirty="0">
                <a:solidFill>
                  <a:srgbClr val="FF0066"/>
                </a:solidFill>
              </a:rPr>
              <a:t>binary search</a:t>
            </a:r>
            <a:r>
              <a:rPr lang="en-US" dirty="0"/>
              <a:t> trees.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i="1" dirty="0"/>
              <a:t>Different Binary search trees can be formed for the same set of identifier set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Dynamic Programming algorithm is designed using the following four steps −</a:t>
            </a:r>
          </a:p>
          <a:p>
            <a:pPr>
              <a:lnSpc>
                <a:spcPct val="150000"/>
              </a:lnSpc>
            </a:pPr>
            <a:r>
              <a:rPr lang="en-US" dirty="0"/>
              <a:t>Characterize the structure of an optimal solution.</a:t>
            </a:r>
          </a:p>
          <a:p>
            <a:pPr>
              <a:lnSpc>
                <a:spcPct val="150000"/>
              </a:lnSpc>
            </a:pPr>
            <a:r>
              <a:rPr lang="en-US" dirty="0"/>
              <a:t>Recursively define the value of an optimal solution.</a:t>
            </a:r>
          </a:p>
          <a:p>
            <a:pPr>
              <a:lnSpc>
                <a:spcPct val="150000"/>
              </a:lnSpc>
            </a:pPr>
            <a:r>
              <a:rPr lang="en-US" dirty="0"/>
              <a:t>Compute the value of an optimal solution, typically in a bottom-up fashion.</a:t>
            </a:r>
          </a:p>
          <a:p>
            <a:pPr>
              <a:lnSpc>
                <a:spcPct val="150000"/>
              </a:lnSpc>
            </a:pPr>
            <a:r>
              <a:rPr lang="en-US" dirty="0"/>
              <a:t>Construct an optimal solution from the computed information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38DAF9C-FD6C-F648-B936-D65E734AD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7" y="203200"/>
            <a:ext cx="8650942" cy="63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79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481AF9-95BF-4277-9DB3-057765CB3E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828" y="633046"/>
            <a:ext cx="8514470" cy="57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54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DC6F7FD-508E-2E47-B004-75A366A24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5" y="251012"/>
            <a:ext cx="8525435" cy="64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8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936EF3C-CA36-F14C-8D98-8D0CB2500F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4" y="167342"/>
            <a:ext cx="8435788" cy="669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0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E346615-4028-084A-83FE-E3F645448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" y="143435"/>
            <a:ext cx="8615083" cy="65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05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804BB95-0337-B74A-A1A0-DE81CBD0A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227107"/>
            <a:ext cx="8686800" cy="651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89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FEBEC18-C6FD-8741-89C8-8D5EF5B4B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6" y="1"/>
            <a:ext cx="8830235" cy="65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77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32CAC6-71D2-C143-A347-DBDACA74A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191247"/>
            <a:ext cx="8839199" cy="63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773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3FA9B61-AC7E-6D4E-9C53-8F55531F7F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0541"/>
            <a:ext cx="8964705" cy="648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011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5462A51-1F40-2A49-ADDD-F6CBDFDA79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9" y="227107"/>
            <a:ext cx="8641976" cy="631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3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Matrix Chain Multiplication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Optimal Binary Search Tree</a:t>
            </a:r>
          </a:p>
          <a:p>
            <a:pPr>
              <a:lnSpc>
                <a:spcPct val="150000"/>
              </a:lnSpc>
            </a:pPr>
            <a:r>
              <a:rPr lang="en-US" dirty="0"/>
              <a:t>Travelling Salesman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0/1 Knapsack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All Pairs Shortest Path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Reliability Design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Applications of Dynamic Programming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E3F6CB0-B555-FA4E-90CE-95EB49273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7" y="-286871"/>
            <a:ext cx="8740588" cy="69207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C8B646-072A-4DFC-AFB7-4D2045D6AB98}"/>
              </a:ext>
            </a:extLst>
          </p:cNvPr>
          <p:cNvSpPr/>
          <p:nvPr/>
        </p:nvSpPr>
        <p:spPr>
          <a:xfrm>
            <a:off x="3766625" y="2053884"/>
            <a:ext cx="538089" cy="407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FDD85-A949-46C5-88BC-54AD22BE59CB}"/>
              </a:ext>
            </a:extLst>
          </p:cNvPr>
          <p:cNvSpPr/>
          <p:nvPr/>
        </p:nvSpPr>
        <p:spPr>
          <a:xfrm>
            <a:off x="4572000" y="3173506"/>
            <a:ext cx="538089" cy="407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551D97-D329-4B3B-884E-2F318B914E09}"/>
              </a:ext>
            </a:extLst>
          </p:cNvPr>
          <p:cNvSpPr/>
          <p:nvPr/>
        </p:nvSpPr>
        <p:spPr>
          <a:xfrm>
            <a:off x="2460088" y="4352848"/>
            <a:ext cx="538089" cy="407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7154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Optimal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048000"/>
            <a:ext cx="7772400" cy="3505200"/>
          </a:xfrm>
        </p:spPr>
        <p:txBody>
          <a:bodyPr>
            <a:normAutofit/>
          </a:bodyPr>
          <a:lstStyle/>
          <a:p>
            <a:pPr marL="341313" indent="-341313">
              <a:spcBef>
                <a:spcPts val="700"/>
              </a:spcBef>
              <a:buClr>
                <a:srgbClr val="CC33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CC3300"/>
                </a:solidFill>
              </a:rPr>
              <a:t>Problem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Given sequence of identifiers (a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 …., a</a:t>
            </a:r>
            <a:r>
              <a:rPr lang="en-US" baseline="-25000" dirty="0"/>
              <a:t>n)</a:t>
            </a:r>
            <a:r>
              <a:rPr lang="en-US" dirty="0"/>
              <a:t> with    a</a:t>
            </a:r>
            <a:r>
              <a:rPr lang="en-US" baseline="-25000" dirty="0"/>
              <a:t>1</a:t>
            </a:r>
            <a:r>
              <a:rPr lang="en-US" i="1" dirty="0"/>
              <a:t>&lt;a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&lt;</a:t>
            </a:r>
            <a:r>
              <a:rPr lang="en-US" dirty="0"/>
              <a:t>··· </a:t>
            </a:r>
            <a:r>
              <a:rPr lang="en-US" i="1" dirty="0"/>
              <a:t>&lt; a</a:t>
            </a:r>
            <a:r>
              <a:rPr lang="en-US" baseline="-25000" dirty="0"/>
              <a:t>n.</a:t>
            </a:r>
            <a:r>
              <a:rPr lang="en-US" dirty="0"/>
              <a:t>  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Let </a:t>
            </a:r>
            <a:r>
              <a:rPr lang="en-US" i="1" dirty="0"/>
              <a:t>p(</a:t>
            </a:r>
            <a:r>
              <a:rPr lang="en-US" i="1" dirty="0" err="1"/>
              <a:t>i</a:t>
            </a:r>
            <a:r>
              <a:rPr lang="en-US" i="1" dirty="0"/>
              <a:t>) be the </a:t>
            </a:r>
            <a:r>
              <a:rPr lang="en-US" dirty="0"/>
              <a:t>probability</a:t>
            </a:r>
            <a:r>
              <a:rPr lang="en-US" i="1" dirty="0"/>
              <a:t> with which we search for</a:t>
            </a:r>
            <a:r>
              <a:rPr lang="en-US" dirty="0"/>
              <a:t>  </a:t>
            </a:r>
            <a:r>
              <a:rPr lang="en-US" dirty="0" err="1">
                <a:solidFill>
                  <a:srgbClr val="FF0066"/>
                </a:solidFill>
              </a:rPr>
              <a:t>a</a:t>
            </a:r>
            <a:r>
              <a:rPr lang="en-US" i="1" baseline="-25000" dirty="0" err="1">
                <a:solidFill>
                  <a:srgbClr val="FF0066"/>
                </a:solidFill>
              </a:rPr>
              <a:t>i</a:t>
            </a:r>
            <a:r>
              <a:rPr lang="en-US" dirty="0">
                <a:solidFill>
                  <a:srgbClr val="FF0066"/>
                </a:solidFill>
              </a:rPr>
              <a:t> 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Let q(</a:t>
            </a:r>
            <a:r>
              <a:rPr lang="en-US" dirty="0" err="1"/>
              <a:t>i</a:t>
            </a:r>
            <a:r>
              <a:rPr lang="en-US" dirty="0"/>
              <a:t>) be the probability with which we search for an identifier x such that </a:t>
            </a:r>
            <a:r>
              <a:rPr lang="en-US" dirty="0" err="1">
                <a:solidFill>
                  <a:srgbClr val="FF0066"/>
                </a:solidFill>
              </a:rPr>
              <a:t>a</a:t>
            </a:r>
            <a:r>
              <a:rPr lang="en-US" baseline="-25000" dirty="0" err="1">
                <a:solidFill>
                  <a:srgbClr val="FF0066"/>
                </a:solidFill>
              </a:rPr>
              <a:t>i</a:t>
            </a:r>
            <a:r>
              <a:rPr lang="en-US" dirty="0">
                <a:solidFill>
                  <a:srgbClr val="FF0066"/>
                </a:solidFill>
              </a:rPr>
              <a:t>&lt; x &lt;a</a:t>
            </a:r>
            <a:r>
              <a:rPr lang="en-US" baseline="-25000" dirty="0">
                <a:solidFill>
                  <a:srgbClr val="FF0066"/>
                </a:solidFill>
              </a:rPr>
              <a:t>i+1</a:t>
            </a:r>
            <a:r>
              <a:rPr lang="en-US" dirty="0"/>
              <a:t> .</a:t>
            </a:r>
          </a:p>
          <a:p>
            <a:pPr marL="741363" lvl="1" indent="-284163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Want to build a binary search tree (BST) </a:t>
            </a:r>
            <a:br>
              <a:rPr lang="en-US" dirty="0"/>
            </a:br>
            <a:r>
              <a:rPr lang="en-US" dirty="0">
                <a:solidFill>
                  <a:srgbClr val="009999"/>
                </a:solidFill>
              </a:rPr>
              <a:t>with minimum expected search cost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029200" y="1066800"/>
            <a:ext cx="838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stop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572000" y="17526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if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038600" y="2514600"/>
            <a:ext cx="457200" cy="457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do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4343400" y="2132013"/>
            <a:ext cx="304800" cy="384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4953000" y="1522413"/>
            <a:ext cx="228600" cy="2317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657600" y="3200400"/>
            <a:ext cx="4572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E</a:t>
            </a:r>
            <a:r>
              <a:rPr lang="en-IN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495800" y="3200400"/>
            <a:ext cx="4572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E</a:t>
            </a:r>
            <a:r>
              <a:rPr lang="en-IN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953000" y="2667000"/>
            <a:ext cx="4572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E</a:t>
            </a:r>
            <a:r>
              <a:rPr lang="en-IN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562600" y="1905000"/>
            <a:ext cx="45720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>
                <a:solidFill>
                  <a:srgbClr val="000000"/>
                </a:solidFill>
              </a:rPr>
              <a:t>E</a:t>
            </a:r>
            <a:r>
              <a:rPr lang="en-IN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3884613" y="2895600"/>
            <a:ext cx="231775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876800" y="2209800"/>
            <a:ext cx="3048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419600" y="2971800"/>
            <a:ext cx="228600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638800" y="1524000"/>
            <a:ext cx="1524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0ECFB38-B5CA-C947-8657-55BCCDA04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5" y="251013"/>
            <a:ext cx="8785411" cy="672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263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622E257-247F-9F47-B3A4-1364B6FBDA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0" y="227107"/>
            <a:ext cx="8633012" cy="64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85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2008936-8367-1845-96BA-42D5659F0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7" y="251012"/>
            <a:ext cx="8776447" cy="64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91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2B45C5E-77EA-F94A-AB74-E471CFE501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"/>
            <a:ext cx="8857130" cy="66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785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750BEDB-3D7B-5241-912E-B040BC4844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41"/>
            <a:ext cx="8785412" cy="65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018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82B4A3F-5B72-284C-B0FB-E5F10E8B06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107576"/>
            <a:ext cx="8758518" cy="67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051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2072E53-5B72-8F48-BE2C-7A239E6BA4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2" y="298824"/>
            <a:ext cx="8561294" cy="62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696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3A93129-B690-F54D-BB66-3B2D3E3604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6" y="298825"/>
            <a:ext cx="8471648" cy="65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5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772400" cy="1143000"/>
          </a:xfrm>
        </p:spPr>
        <p:txBody>
          <a:bodyPr>
            <a:noAutofit/>
          </a:bodyPr>
          <a:lstStyle/>
          <a:p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Matrix Chain Multiplication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143000"/>
            <a:ext cx="7924800" cy="4876800"/>
          </a:xfrm>
        </p:spPr>
        <p:txBody>
          <a:bodyPr/>
          <a:lstStyle/>
          <a:p>
            <a:r>
              <a:rPr lang="en-US" dirty="0"/>
              <a:t>If a chain of matrices is given, we have to find the minimum number of the correct sequence of matrices to multiply.</a:t>
            </a:r>
          </a:p>
          <a:p>
            <a:r>
              <a:rPr lang="en-US" dirty="0"/>
              <a:t>We know that the matrix multiplication is associative, so four matrices ABCD, we can multiply A(BCD), (AB)(CD), (ABC)D, A(BC)D, in these sequences</a:t>
            </a:r>
          </a:p>
          <a:p>
            <a:r>
              <a:rPr lang="en-US" dirty="0"/>
              <a:t>Matrix chain multiplication is to find which ordering is efficient to multiply</a:t>
            </a:r>
          </a:p>
          <a:p>
            <a:r>
              <a:rPr lang="en-US" dirty="0" err="1"/>
              <a:t>Eg</a:t>
            </a:r>
            <a:r>
              <a:rPr lang="en-US" dirty="0"/>
              <a:t> if A=5x4   B=4x6    C=6x2</a:t>
            </a:r>
          </a:p>
          <a:p>
            <a:pPr lvl="1"/>
            <a:r>
              <a:rPr lang="en-US"/>
              <a:t>(AB)C=(5*4*6)+(5*6*2)=180</a:t>
            </a:r>
          </a:p>
          <a:p>
            <a:pPr lvl="1"/>
            <a:r>
              <a:rPr lang="en-US" dirty="0"/>
              <a:t>A(BC)=(5*4*2)+(4*6*2)=88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D820723-693A-F24D-8C78-C4E4B916B4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7" y="47812"/>
            <a:ext cx="8713694" cy="6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190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79071F8-4962-144C-9A7E-61ACD9E029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6" y="274918"/>
            <a:ext cx="866887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246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539BE3C-A777-AE40-B46C-04A01F38AC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4" y="262965"/>
            <a:ext cx="8803340" cy="633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493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0E37C56-A92C-0A45-8DCB-3C3897FD37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2" y="167342"/>
            <a:ext cx="8955741" cy="65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515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82E04A4-BBA2-E14A-8C40-D1F1A4DBEC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191248"/>
            <a:ext cx="8695765" cy="65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693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B42B91-D51A-8949-9B61-767ED7C71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2" y="71717"/>
            <a:ext cx="8552329" cy="63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865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12EA7D5-3DA3-EE4A-99F4-455B144D68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6" y="131483"/>
            <a:ext cx="8731624" cy="64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814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185E7D5-76B2-FA43-A05B-0AA20EE68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0" y="107576"/>
            <a:ext cx="8543364" cy="65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590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77FB8D-441E-5344-AD2E-3D6861BA2F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8" y="179295"/>
            <a:ext cx="8919882" cy="64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994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AA3C601-A6EF-1E4B-8162-5EDA158D1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4" y="191248"/>
            <a:ext cx="8794376" cy="64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Matrix Chain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Step1: Structure of an optimal </a:t>
            </a:r>
            <a:r>
              <a:rPr lang="en-US" b="1" dirty="0" err="1"/>
              <a:t>parenthesization</a:t>
            </a:r>
            <a:r>
              <a:rPr lang="en-US" b="1" dirty="0"/>
              <a:t>:</a:t>
            </a:r>
          </a:p>
          <a:p>
            <a:r>
              <a:rPr lang="en-US" dirty="0"/>
              <a:t>Let A</a:t>
            </a:r>
            <a:r>
              <a:rPr lang="en-US" baseline="-25000" dirty="0"/>
              <a:t>i....j</a:t>
            </a:r>
            <a:r>
              <a:rPr lang="en-US" dirty="0"/>
              <a:t> where </a:t>
            </a:r>
            <a:r>
              <a:rPr lang="en-US" dirty="0" err="1"/>
              <a:t>i</a:t>
            </a:r>
            <a:r>
              <a:rPr lang="en-US" dirty="0"/>
              <a:t>≤ j denotes the matrix that results from evaluating the product A</a:t>
            </a:r>
            <a:r>
              <a:rPr lang="en-US" baseline="-25000" dirty="0"/>
              <a:t>i</a:t>
            </a:r>
            <a:r>
              <a:rPr lang="en-US" dirty="0"/>
              <a:t> A</a:t>
            </a:r>
            <a:r>
              <a:rPr lang="en-US" baseline="-25000" dirty="0"/>
              <a:t>i+1</a:t>
            </a:r>
            <a:r>
              <a:rPr lang="en-US" dirty="0"/>
              <a:t>....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endParaRPr lang="en-US" baseline="-25000" dirty="0"/>
          </a:p>
          <a:p>
            <a:r>
              <a:rPr lang="en-US" dirty="0"/>
              <a:t>for some value of k, we first compute the matrices A</a:t>
            </a:r>
            <a:r>
              <a:rPr lang="en-US" baseline="-25000" dirty="0"/>
              <a:t>i.....k</a:t>
            </a:r>
            <a:r>
              <a:rPr lang="en-US" dirty="0"/>
              <a:t> &amp; A</a:t>
            </a:r>
            <a:r>
              <a:rPr lang="en-US" baseline="-25000" dirty="0"/>
              <a:t>k+1....j</a:t>
            </a:r>
            <a:r>
              <a:rPr lang="en-US" dirty="0"/>
              <a:t> and then multiply them together to produce the final product A</a:t>
            </a:r>
            <a:r>
              <a:rPr lang="en-US" baseline="-25000" dirty="0"/>
              <a:t>i....j</a:t>
            </a:r>
            <a:r>
              <a:rPr lang="en-US" dirty="0"/>
              <a:t>. </a:t>
            </a:r>
          </a:p>
          <a:p>
            <a:r>
              <a:rPr lang="en-US" dirty="0"/>
              <a:t>The cost of computing A</a:t>
            </a:r>
            <a:r>
              <a:rPr lang="en-US" baseline="-25000" dirty="0"/>
              <a:t>i....k</a:t>
            </a:r>
            <a:r>
              <a:rPr lang="en-US" dirty="0"/>
              <a:t> plus the cost of computing A</a:t>
            </a:r>
            <a:r>
              <a:rPr lang="en-US" baseline="-25000" dirty="0"/>
              <a:t>k+1....j</a:t>
            </a:r>
            <a:r>
              <a:rPr lang="en-US" dirty="0"/>
              <a:t> plus the cost of multiplying them together is the cost of </a:t>
            </a:r>
            <a:r>
              <a:rPr lang="en-US" dirty="0" err="1"/>
              <a:t>parenthesization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2AD4AE-3E10-3140-82D4-79CAE96A9B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8" y="191247"/>
            <a:ext cx="8848164" cy="63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501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46231E6-DDC8-9E4E-8126-4EB457E8C2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0" y="215153"/>
            <a:ext cx="8695764" cy="64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085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53465D8-6B12-4141-B392-A1C6C5A448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" y="155389"/>
            <a:ext cx="8973670" cy="670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49C4017-AA40-2C43-ABE7-89796B9A46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" y="131482"/>
            <a:ext cx="8749553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97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5B037A2-C048-0443-A5D4-422FD7811D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6" y="191247"/>
            <a:ext cx="9126070" cy="66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433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75A5FEE-D2D8-FB48-BB51-A0BECF7EC1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" y="167341"/>
            <a:ext cx="9045389" cy="646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108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C302927-CFAC-4748-8644-37AC92CAE8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2" y="0"/>
            <a:ext cx="8866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013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412E009-55ED-B244-B341-F6B5127160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203201"/>
            <a:ext cx="8758518" cy="65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320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9191047-17B0-E74B-B69B-7CB3348F7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239059"/>
            <a:ext cx="8758518" cy="63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631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Construct the OBST (a1,a2,a3,a4)=(</a:t>
            </a:r>
            <a:r>
              <a:rPr lang="en-US" dirty="0" err="1"/>
              <a:t>end,goto,print,stop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P1=1/20,P2=1/5,P3=1/10,P4=1/20</a:t>
            </a:r>
          </a:p>
          <a:p>
            <a:pPr>
              <a:buNone/>
            </a:pPr>
            <a:r>
              <a:rPr lang="en-US" dirty="0"/>
              <a:t>q0=1/5,q1=1/10,q2=1/5,q3=1/20,q4=1/20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b="1" dirty="0"/>
              <a:t>Step 2: A Recursive Solution</a:t>
            </a:r>
          </a:p>
          <a:p>
            <a:r>
              <a:rPr lang="en-US" dirty="0"/>
              <a:t>Let m [</a:t>
            </a:r>
            <a:r>
              <a:rPr lang="en-US" dirty="0" err="1"/>
              <a:t>i</a:t>
            </a:r>
            <a:r>
              <a:rPr lang="en-US" dirty="0"/>
              <a:t>, j] be the minimum number of scalar multiplication needed to compute the </a:t>
            </a:r>
            <a:r>
              <a:rPr lang="en-US" dirty="0" err="1"/>
              <a:t>matrixA</a:t>
            </a:r>
            <a:r>
              <a:rPr lang="en-US" baseline="-25000" dirty="0" err="1"/>
              <a:t>i</a:t>
            </a:r>
            <a:r>
              <a:rPr lang="en-US" baseline="-25000" dirty="0"/>
              <a:t>....j</a:t>
            </a:r>
            <a:r>
              <a:rPr lang="en-US" dirty="0"/>
              <a:t>.</a:t>
            </a:r>
          </a:p>
          <a:p>
            <a:r>
              <a:rPr lang="en-US" dirty="0"/>
              <a:t>So the minimum cost of parenthesizing the product A</a:t>
            </a:r>
            <a:r>
              <a:rPr lang="en-US" baseline="-25000" dirty="0"/>
              <a:t>i</a:t>
            </a:r>
            <a:r>
              <a:rPr lang="en-US" dirty="0"/>
              <a:t> A</a:t>
            </a:r>
            <a:r>
              <a:rPr lang="en-US" baseline="-25000" dirty="0"/>
              <a:t>i+1</a:t>
            </a:r>
            <a:r>
              <a:rPr lang="en-US" dirty="0"/>
              <a:t>......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 becomes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construct an optimal solution, let us define s [</a:t>
            </a:r>
            <a:r>
              <a:rPr lang="en-US" dirty="0" err="1"/>
              <a:t>i,j</a:t>
            </a:r>
            <a:r>
              <a:rPr lang="en-US" dirty="0"/>
              <a:t>] to be the value of 'k' at which we can split the product A</a:t>
            </a:r>
            <a:r>
              <a:rPr lang="en-US" baseline="-25000" dirty="0"/>
              <a:t>i</a:t>
            </a:r>
            <a:r>
              <a:rPr lang="en-US" dirty="0"/>
              <a:t> A</a:t>
            </a:r>
            <a:r>
              <a:rPr lang="en-US" baseline="-25000" dirty="0"/>
              <a:t>i+1</a:t>
            </a:r>
            <a:r>
              <a:rPr lang="en-US" dirty="0"/>
              <a:t> .....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endParaRPr lang="en-US" dirty="0"/>
          </a:p>
        </p:txBody>
      </p:sp>
      <p:pic>
        <p:nvPicPr>
          <p:cNvPr id="1026" name="Picture 2" descr="DAA Dynamic Programming Approa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886199"/>
            <a:ext cx="5486400" cy="885307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Matrix Chain Multiplication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Reliability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43000"/>
            <a:ext cx="7772400" cy="4572000"/>
          </a:xfrm>
        </p:spPr>
        <p:txBody>
          <a:bodyPr/>
          <a:lstStyle/>
          <a:p>
            <a:r>
              <a:rPr lang="en-US" dirty="0"/>
              <a:t>So, if we duplicate the devices at each stage then the reliability of the system can be increased.</a:t>
            </a:r>
          </a:p>
          <a:p>
            <a:r>
              <a:rPr lang="en-US" dirty="0"/>
              <a:t>It can be said that multiple copies of the same device type are connected in parallel through the use of switching circuits.</a:t>
            </a:r>
          </a:p>
          <a:p>
            <a:r>
              <a:rPr lang="en-US" dirty="0"/>
              <a:t>Here, switching circuit determines which devices in any given group are functioning properly. </a:t>
            </a:r>
          </a:p>
          <a:p>
            <a:endParaRPr lang="en-US" dirty="0"/>
          </a:p>
        </p:txBody>
      </p:sp>
      <p:pic>
        <p:nvPicPr>
          <p:cNvPr id="110594" name="Picture 2" descr="Reliability design probl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657600"/>
            <a:ext cx="7162800" cy="30180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Reliability design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029200"/>
          </a:xfrm>
        </p:spPr>
        <p:txBody>
          <a:bodyPr/>
          <a:lstStyle/>
          <a:p>
            <a:r>
              <a:rPr lang="en-US" dirty="0"/>
              <a:t>In </a:t>
            </a:r>
            <a:r>
              <a:rPr lang="en-US" b="1" dirty="0"/>
              <a:t>reliability design</a:t>
            </a:r>
            <a:r>
              <a:rPr lang="en-US" dirty="0"/>
              <a:t>, the problem is to design a system that is composed of several devices connected in series.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r1 is the reliability of the device.</a:t>
            </a:r>
          </a:p>
          <a:p>
            <a:r>
              <a:rPr lang="en-US" dirty="0"/>
              <a:t>Then the reliability of the function can be given by </a:t>
            </a:r>
            <a:r>
              <a:rPr lang="en-US" b="1" dirty="0"/>
              <a:t>πr1</a:t>
            </a:r>
            <a:r>
              <a:rPr lang="en-US" dirty="0"/>
              <a:t>.</a:t>
            </a:r>
          </a:p>
          <a:p>
            <a:r>
              <a:rPr lang="en-US" dirty="0"/>
              <a:t>If </a:t>
            </a:r>
            <a:r>
              <a:rPr lang="en-US" b="1" dirty="0"/>
              <a:t>r1 = 0.99</a:t>
            </a:r>
            <a:r>
              <a:rPr lang="en-US" dirty="0"/>
              <a:t> and </a:t>
            </a:r>
            <a:r>
              <a:rPr lang="en-US" b="1" dirty="0"/>
              <a:t>n = 10</a:t>
            </a:r>
            <a:r>
              <a:rPr lang="en-US" dirty="0"/>
              <a:t> that </a:t>
            </a:r>
            <a:r>
              <a:rPr lang="en-US" b="1" dirty="0"/>
              <a:t>n</a:t>
            </a:r>
            <a:r>
              <a:rPr lang="en-US" dirty="0"/>
              <a:t> devices are set in a series, </a:t>
            </a:r>
            <a:r>
              <a:rPr lang="en-US" b="1" dirty="0"/>
              <a:t>1 &lt;= </a:t>
            </a:r>
            <a:r>
              <a:rPr lang="en-US" b="1" dirty="0" err="1"/>
              <a:t>i</a:t>
            </a:r>
            <a:r>
              <a:rPr lang="en-US" b="1" dirty="0"/>
              <a:t> &lt;= 10</a:t>
            </a:r>
            <a:r>
              <a:rPr lang="en-US" dirty="0"/>
              <a:t>, then reliability of the whole system </a:t>
            </a:r>
            <a:r>
              <a:rPr lang="en-US" b="1" dirty="0" err="1"/>
              <a:t>πri</a:t>
            </a:r>
            <a:r>
              <a:rPr lang="en-US" dirty="0"/>
              <a:t> can be given as: </a:t>
            </a:r>
            <a:r>
              <a:rPr lang="en-US" b="1" dirty="0" err="1"/>
              <a:t>Πri</a:t>
            </a:r>
            <a:r>
              <a:rPr lang="en-US" b="1" dirty="0"/>
              <a:t> = 0.904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Reliability design probl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73152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Reliability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5105400"/>
          </a:xfrm>
        </p:spPr>
        <p:txBody>
          <a:bodyPr>
            <a:normAutofit/>
          </a:bodyPr>
          <a:lstStyle/>
          <a:p>
            <a:r>
              <a:rPr lang="en-US" dirty="0"/>
              <a:t>Then they make use of such devices at each stage, that result is increase in reliability at each stage.</a:t>
            </a:r>
          </a:p>
          <a:p>
            <a:r>
              <a:rPr lang="en-US" dirty="0"/>
              <a:t>If at each stage, there are </a:t>
            </a:r>
            <a:r>
              <a:rPr lang="en-US" b="1" dirty="0"/>
              <a:t>mi</a:t>
            </a:r>
            <a:r>
              <a:rPr lang="en-US" dirty="0"/>
              <a:t> similar types of devices </a:t>
            </a:r>
            <a:r>
              <a:rPr lang="en-US" b="1" dirty="0"/>
              <a:t>Di</a:t>
            </a:r>
            <a:r>
              <a:rPr lang="en-US" dirty="0"/>
              <a:t>, then the probability that all </a:t>
            </a:r>
            <a:r>
              <a:rPr lang="en-US" b="1" dirty="0"/>
              <a:t>mi</a:t>
            </a:r>
            <a:r>
              <a:rPr lang="en-US" dirty="0"/>
              <a:t> have a malfunction is </a:t>
            </a:r>
            <a:r>
              <a:rPr lang="en-US" b="1" dirty="0"/>
              <a:t>(1 - </a:t>
            </a:r>
            <a:r>
              <a:rPr lang="en-US" b="1" dirty="0" err="1"/>
              <a:t>ri</a:t>
            </a:r>
            <a:r>
              <a:rPr lang="en-US" b="1" dirty="0"/>
              <a:t>)</a:t>
            </a:r>
            <a:r>
              <a:rPr lang="en-US" b="1" baseline="30000" dirty="0"/>
              <a:t>mi</a:t>
            </a:r>
            <a:r>
              <a:rPr lang="en-US" dirty="0"/>
              <a:t>, which is very less.</a:t>
            </a:r>
          </a:p>
          <a:p>
            <a:r>
              <a:rPr lang="en-US" dirty="0"/>
              <a:t>And the reliability of the stage </a:t>
            </a:r>
            <a:r>
              <a:rPr lang="en-US" b="1" dirty="0"/>
              <a:t>I</a:t>
            </a:r>
            <a:r>
              <a:rPr lang="en-US" dirty="0"/>
              <a:t> becomes </a:t>
            </a:r>
            <a:r>
              <a:rPr lang="en-US" b="1" dirty="0"/>
              <a:t>(1 – (1 - </a:t>
            </a:r>
            <a:r>
              <a:rPr lang="en-US" b="1" dirty="0" err="1"/>
              <a:t>ri</a:t>
            </a:r>
            <a:r>
              <a:rPr lang="en-US" b="1" dirty="0"/>
              <a:t>) </a:t>
            </a:r>
            <a:r>
              <a:rPr lang="en-US" b="1" baseline="30000" dirty="0"/>
              <a:t>mi</a:t>
            </a:r>
            <a:r>
              <a:rPr lang="en-US" b="1" dirty="0"/>
              <a:t>)</a:t>
            </a:r>
            <a:r>
              <a:rPr lang="en-US" dirty="0"/>
              <a:t>. Thus, if </a:t>
            </a:r>
            <a:r>
              <a:rPr lang="en-US" b="1" dirty="0" err="1"/>
              <a:t>ri</a:t>
            </a:r>
            <a:r>
              <a:rPr lang="en-US" b="1" dirty="0"/>
              <a:t> = 0.99</a:t>
            </a:r>
            <a:r>
              <a:rPr lang="en-US" dirty="0"/>
              <a:t> and </a:t>
            </a:r>
            <a:r>
              <a:rPr lang="en-US" b="1" dirty="0"/>
              <a:t>mi = 2</a:t>
            </a:r>
            <a:r>
              <a:rPr lang="en-US" dirty="0"/>
              <a:t>, then the stage reliability becomes </a:t>
            </a:r>
            <a:r>
              <a:rPr lang="en-US" b="1" dirty="0"/>
              <a:t>0.9999</a:t>
            </a:r>
            <a:r>
              <a:rPr lang="en-US" dirty="0"/>
              <a:t> which is almost equal to </a:t>
            </a:r>
            <a:r>
              <a:rPr lang="en-US" b="1" dirty="0"/>
              <a:t>1</a:t>
            </a:r>
            <a:r>
              <a:rPr lang="en-US" dirty="0"/>
              <a:t>. </a:t>
            </a:r>
          </a:p>
          <a:p>
            <a:r>
              <a:rPr lang="en-US" dirty="0"/>
              <a:t>Which is much better than that of the previous case or we can say the reliability is little less than </a:t>
            </a:r>
            <a:r>
              <a:rPr lang="en-US" b="1" dirty="0"/>
              <a:t>1 - (1 - </a:t>
            </a:r>
            <a:r>
              <a:rPr lang="en-US" b="1" dirty="0" err="1"/>
              <a:t>ri</a:t>
            </a:r>
            <a:r>
              <a:rPr lang="en-US" b="1" dirty="0"/>
              <a:t>) </a:t>
            </a:r>
            <a:r>
              <a:rPr lang="en-US" b="1" baseline="30000" dirty="0"/>
              <a:t>mi</a:t>
            </a:r>
            <a:r>
              <a:rPr lang="en-US" dirty="0"/>
              <a:t> because of less reliability of switching circuits.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Reliability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dirty="0"/>
              <a:t>In reliability design, we try to use device duplication to maximize reliability. But this maximization should be considered along with the cost.</a:t>
            </a:r>
          </a:p>
          <a:p>
            <a:r>
              <a:rPr lang="en-US" dirty="0"/>
              <a:t>Let </a:t>
            </a:r>
            <a:r>
              <a:rPr lang="en-US" b="1" dirty="0"/>
              <a:t>c</a:t>
            </a:r>
            <a:r>
              <a:rPr lang="en-US" dirty="0"/>
              <a:t> is the maximum allowable cost and </a:t>
            </a:r>
            <a:r>
              <a:rPr lang="en-US" b="1" dirty="0" err="1"/>
              <a:t>ci</a:t>
            </a:r>
            <a:r>
              <a:rPr lang="en-US" dirty="0"/>
              <a:t> be the cost of each unit of device </a:t>
            </a:r>
            <a:r>
              <a:rPr lang="en-US" b="1" dirty="0" err="1"/>
              <a:t>i</a:t>
            </a:r>
            <a:r>
              <a:rPr lang="en-US" dirty="0"/>
              <a:t>. Then the maximization problem can be given as follows:</a:t>
            </a:r>
          </a:p>
          <a:p>
            <a:r>
              <a:rPr lang="en-US" b="1" dirty="0"/>
              <a:t>Maximize π </a:t>
            </a:r>
            <a:r>
              <a:rPr lang="en-US" b="1" dirty="0" err="1"/>
              <a:t>Øi</a:t>
            </a:r>
            <a:r>
              <a:rPr lang="en-US" b="1" dirty="0"/>
              <a:t> (mi) for 1 &lt;= I &lt;= n</a:t>
            </a:r>
            <a:endParaRPr lang="en-US" dirty="0"/>
          </a:p>
          <a:p>
            <a:r>
              <a:rPr lang="en-US" b="1" dirty="0"/>
              <a:t>Subject to: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    mi&gt;= 1 and integer 1 &lt;= </a:t>
            </a:r>
            <a:r>
              <a:rPr lang="en-US" b="1" dirty="0" err="1"/>
              <a:t>i</a:t>
            </a:r>
            <a:r>
              <a:rPr lang="en-US" b="1" dirty="0"/>
              <a:t> &lt;= n</a:t>
            </a:r>
            <a:endParaRPr lang="en-US" dirty="0"/>
          </a:p>
          <a:p>
            <a:endParaRPr lang="en-US" dirty="0"/>
          </a:p>
        </p:txBody>
      </p:sp>
      <p:pic>
        <p:nvPicPr>
          <p:cNvPr id="111618" name="Picture 2" descr="Reliability design probl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953000"/>
            <a:ext cx="3068956" cy="866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Reliability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Here, </a:t>
            </a:r>
            <a:r>
              <a:rPr lang="en-US" b="1" dirty="0" err="1"/>
              <a:t>Øi</a:t>
            </a:r>
            <a:r>
              <a:rPr lang="en-US" b="1" dirty="0"/>
              <a:t> (mi)</a:t>
            </a:r>
            <a:r>
              <a:rPr lang="en-US" dirty="0"/>
              <a:t> denotes the reliability of the stage </a:t>
            </a:r>
            <a:r>
              <a:rPr lang="en-US" b="1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The reliability of the system can be given as follows:</a:t>
            </a:r>
          </a:p>
          <a:p>
            <a:r>
              <a:rPr lang="en-US" b="1" dirty="0"/>
              <a:t>Π </a:t>
            </a:r>
            <a:r>
              <a:rPr lang="en-US" b="1" dirty="0" err="1"/>
              <a:t>Øi</a:t>
            </a:r>
            <a:r>
              <a:rPr lang="en-US" b="1" dirty="0"/>
              <a:t> (mi) for 1 &lt;= </a:t>
            </a:r>
            <a:r>
              <a:rPr lang="en-US" b="1" dirty="0" err="1"/>
              <a:t>i</a:t>
            </a:r>
            <a:r>
              <a:rPr lang="en-US" b="1" dirty="0"/>
              <a:t> &lt;= n</a:t>
            </a:r>
            <a:endParaRPr lang="en-US" dirty="0"/>
          </a:p>
          <a:p>
            <a:r>
              <a:rPr lang="en-US" dirty="0"/>
              <a:t>If we increase the number of devices at any stage beyond the certain limit, then also only the cost will increase but the reliability could not increase.</a:t>
            </a:r>
          </a:p>
          <a:p>
            <a:r>
              <a:rPr lang="en-US" dirty="0"/>
              <a:t>We can assume that each </a:t>
            </a:r>
            <a:r>
              <a:rPr lang="en-US" dirty="0" err="1"/>
              <a:t>ci</a:t>
            </a:r>
            <a:r>
              <a:rPr lang="en-US" dirty="0"/>
              <a:t>&gt;0 and so each mi must be in the range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1 ≤ m ≤ u , where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665</TotalTime>
  <Words>2800</Words>
  <Application>Microsoft Office PowerPoint</Application>
  <PresentationFormat>On-screen Show (4:3)</PresentationFormat>
  <Paragraphs>726</Paragraphs>
  <Slides>94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5" baseType="lpstr">
      <vt:lpstr>Equity</vt:lpstr>
      <vt:lpstr>Dynamic Programming</vt:lpstr>
      <vt:lpstr>Dynamic Programming</vt:lpstr>
      <vt:lpstr>Dynamic Programming</vt:lpstr>
      <vt:lpstr>Dynamic Programming</vt:lpstr>
      <vt:lpstr>Dynamic Programming</vt:lpstr>
      <vt:lpstr>Applications of Dynamic Programming Approach</vt:lpstr>
      <vt:lpstr> Matrix Chain Multiplication </vt:lpstr>
      <vt:lpstr>Matrix Chain Multiplication</vt:lpstr>
      <vt:lpstr>Matrix Chain Multiplication</vt:lpstr>
      <vt:lpstr>Matrix Chain Multiplication Example</vt:lpstr>
      <vt:lpstr>Matrix Chain Multiplication Example</vt:lpstr>
      <vt:lpstr>Matrix Chain Multiplication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0/1 Knapsack Problem</vt:lpstr>
      <vt:lpstr>0/1 Knapsack Problem</vt:lpstr>
      <vt:lpstr>PowerPoint Presentation</vt:lpstr>
      <vt:lpstr>PowerPoint Presentation</vt:lpstr>
      <vt:lpstr>PowerPoint Presentation</vt:lpstr>
      <vt:lpstr>0/1 Knapsack Problem</vt:lpstr>
      <vt:lpstr>0/1 Knapsack Problem</vt:lpstr>
      <vt:lpstr>0/1 Knapsack Problem</vt:lpstr>
      <vt:lpstr>0/1 Knapsack Problem</vt:lpstr>
      <vt:lpstr>0/1 Knapsack Problem</vt:lpstr>
      <vt:lpstr>PowerPoint Presentation</vt:lpstr>
      <vt:lpstr>Travelling Salesman Problem </vt:lpstr>
      <vt:lpstr>Travelling Salesman Problem </vt:lpstr>
      <vt:lpstr>Travelling Salesman Problem </vt:lpstr>
      <vt:lpstr>Travelling Salesman Problem </vt:lpstr>
      <vt:lpstr>TSP</vt:lpstr>
      <vt:lpstr>TSP</vt:lpstr>
      <vt:lpstr>TSP</vt:lpstr>
      <vt:lpstr>TSP</vt:lpstr>
      <vt:lpstr>TSP</vt:lpstr>
      <vt:lpstr>Examples for TSP</vt:lpstr>
      <vt:lpstr>All-Pairs Shortest Paths 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Optimal Binary Search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 Binary Search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OBST</vt:lpstr>
      <vt:lpstr>Reliability design</vt:lpstr>
      <vt:lpstr>Reliability design </vt:lpstr>
      <vt:lpstr>Reliability design</vt:lpstr>
      <vt:lpstr>Reliability design</vt:lpstr>
      <vt:lpstr>Reliability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Sailu</dc:creator>
  <cp:lastModifiedBy>Unknown User</cp:lastModifiedBy>
  <cp:revision>165</cp:revision>
  <dcterms:created xsi:type="dcterms:W3CDTF">2006-08-16T00:00:00Z</dcterms:created>
  <dcterms:modified xsi:type="dcterms:W3CDTF">2021-08-10T14:03:54Z</dcterms:modified>
</cp:coreProperties>
</file>