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4" r:id="rId12"/>
    <p:sldId id="265" r:id="rId13"/>
    <p:sldId id="271" r:id="rId14"/>
    <p:sldId id="280" r:id="rId15"/>
    <p:sldId id="277" r:id="rId16"/>
    <p:sldId id="278" r:id="rId17"/>
    <p:sldId id="281" r:id="rId18"/>
    <p:sldId id="279" r:id="rId19"/>
    <p:sldId id="25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III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Rename operation: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Allows us to name, and therefore to refer to, the results of relational-algebra expressions.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Allows us to refer to a relation by more than one name.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denoted  by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greek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letter rho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 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Notation:</a:t>
            </a:r>
          </a:p>
          <a:p>
            <a:pPr>
              <a:buFont typeface="Monotype Sort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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Monotype Sorts" pitchFamily="2" charset="2"/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returns the expression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under the name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/>
              <a:t>Relational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848600" cy="54071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Relational calculus is a non-procedural query language.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non-procedural query language, the user is concerned with the details of how to obtain the end results.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relational calculus tells what to do but never explains how to do.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Types of Relational calculus: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relational calculus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2)Domain relational calculus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i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0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Relational calculus:</a:t>
            </a:r>
          </a:p>
          <a:p>
            <a:r>
              <a:rPr lang="en-US" sz="2000" dirty="0" smtClean="0"/>
              <a:t>The </a:t>
            </a:r>
            <a:r>
              <a:rPr lang="en-US" sz="2000" dirty="0" err="1" smtClean="0"/>
              <a:t>tuple</a:t>
            </a:r>
            <a:r>
              <a:rPr lang="en-US" sz="2000" dirty="0" smtClean="0"/>
              <a:t> relational calculus is specified to select the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in a relation.</a:t>
            </a:r>
          </a:p>
          <a:p>
            <a:r>
              <a:rPr lang="en-US" sz="2000" dirty="0" smtClean="0"/>
              <a:t> In TRC, filtering variable uses the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of a relation.</a:t>
            </a:r>
          </a:p>
          <a:p>
            <a:r>
              <a:rPr lang="en-US" sz="2000" dirty="0" smtClean="0"/>
              <a:t>The result of the relation can have one or more </a:t>
            </a:r>
            <a:r>
              <a:rPr lang="en-US" sz="2000" dirty="0" err="1" smtClean="0"/>
              <a:t>tuples</a:t>
            </a:r>
            <a:r>
              <a:rPr lang="en-US" sz="2000" dirty="0" smtClean="0"/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7772400" cy="594055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TRC query has the form or Notation: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{T | P (T)}  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Where  T is 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variable and P(T) is the condition or formula used to fetch T.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/>
              <a:t>Tuple</a:t>
            </a:r>
            <a:r>
              <a:rPr lang="en-US" sz="2000" dirty="0" smtClean="0"/>
              <a:t> relational calculus uses some operators, it uses logical connectives ∧ (and), ∨ (or) and ┓ (not).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It uses Existential (∃) and Universal Quantifiers (∀) to bind the variable.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1)find all sailors with a rating above 7.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{ S|S ∈ Sailors ∧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S.rating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&gt;7}  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/>
              <a:t>Example tables(relations)</a:t>
            </a:r>
            <a:endParaRPr lang="en-US" dirty="0"/>
          </a:p>
        </p:txBody>
      </p:sp>
      <p:pic>
        <p:nvPicPr>
          <p:cNvPr id="4" name="Picture 2" descr="C:\Users\Home\Downloads\WhatsApp Image 2021-05-21 at 9.27.52 AM.jpe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7848600" cy="49647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467600" cy="5711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2)Find the names and ages of sailors with a rating above 7.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{ P| ∃ S ∈ Sailors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S.rating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&gt;7 ∧ P.name=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S.sname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∧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P.age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S.age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)}  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3)Find the names of sailors who have reserved boat 103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{P|∃ S ∈ Sailors ∃ R ∈ Reserves (R.sid=S.sid ∧ R.bid=103 ∧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P.sname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S.sname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)}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4) Find the names of sailors who have reserved a red boat.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{P|∃ S ∈ Sailors ∃ R ∈ Reserves ∃ B ∈ Boats (R.sid=S.sid ∧ B.bid=R.bid ∧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B.color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=‘red’ ∧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P.sname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S.sname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)}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772400" cy="58643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Domain Relational Calculus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domain relational calculus the records are filtered based on the domain of  attributes.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DRC query has the form or notation: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{(x1,x2,…,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|P(x1,x2,…,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)}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where (x1,x2,….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is either a domain variable or a constant and P(x1,x2,…,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xn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denotes a DRC formula or condition.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DRC formula is same as TRC formula, the main difference is that variables are now domain variables.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Domain relational calculus uses the same operators as </a:t>
            </a:r>
            <a:r>
              <a:rPr lang="en-US" sz="2000" dirty="0" err="1" smtClean="0"/>
              <a:t>tuple</a:t>
            </a:r>
            <a:r>
              <a:rPr lang="en-US" sz="2000" dirty="0" smtClean="0"/>
              <a:t> calculus. It uses logical connectives ∧ (and), ∨ (or) and ┓ (not).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It uses Existential (∃) and Universal Quantifiers (∀) to bind the variable.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/>
              <a:t>Example tables(relations)</a:t>
            </a:r>
            <a:endParaRPr lang="en-US" dirty="0"/>
          </a:p>
        </p:txBody>
      </p:sp>
      <p:pic>
        <p:nvPicPr>
          <p:cNvPr id="4" name="Picture 2" descr="C:\Users\Home\Downloads\WhatsApp Image 2021-05-21 at 9.27.52 AM.jpe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7848600" cy="48885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772400" cy="58643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1) Find all sailors with rating above 7.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{(I,N,T,A)|(I,N,T,A) ∈ Sailors ∧ T&gt;7}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2) Find the names of sailors who have reserved boat 103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 (N)| ∃ I,T,A((I,N,T,A) ∈ Sailors ∧ ∃(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Ir,Br,D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∈ Reserves(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=I ∧ Br=103))} 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772400" cy="6016752"/>
          </a:xfrm>
        </p:spPr>
        <p:txBody>
          <a:bodyPr/>
          <a:lstStyle/>
          <a:p>
            <a:pPr algn="just">
              <a:buNone/>
            </a:pPr>
            <a:r>
              <a:rPr lang="en-US" b="1" dirty="0" smtClean="0"/>
              <a:t>UNIT-III:</a:t>
            </a:r>
            <a:endParaRPr lang="en-US" dirty="0" smtClean="0"/>
          </a:p>
          <a:p>
            <a:pPr algn="just">
              <a:buNone/>
            </a:pPr>
            <a:r>
              <a:rPr lang="en-US" b="1" dirty="0" smtClean="0"/>
              <a:t>Formal Relational Query Languages: </a:t>
            </a:r>
            <a:r>
              <a:rPr lang="en-US" dirty="0" smtClean="0"/>
              <a:t>The Relational operations, The </a:t>
            </a:r>
            <a:r>
              <a:rPr lang="en-US" dirty="0" err="1" smtClean="0"/>
              <a:t>Tuple</a:t>
            </a:r>
            <a:r>
              <a:rPr lang="en-US" dirty="0" smtClean="0"/>
              <a:t> Relational Calculus, The Domain Relational Calculus.</a:t>
            </a:r>
          </a:p>
          <a:p>
            <a:pPr algn="just">
              <a:buNone/>
            </a:pPr>
            <a:r>
              <a:rPr lang="en-US" b="1" dirty="0" smtClean="0"/>
              <a:t>Relational Database Design: </a:t>
            </a:r>
            <a:r>
              <a:rPr lang="en-US" dirty="0" smtClean="0"/>
              <a:t>Features of Good Relational Designs, Atomic Domains and First Normal Form, Decomposition Using Functional Dependencies, Decomposition Using Multi valued Dependencies, BCNF.</a:t>
            </a:r>
          </a:p>
          <a:p>
            <a:pPr algn="just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7159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Formal Relational Query Languages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848600" cy="5254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Relational Query Languages: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Language in which user requests information from the database.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Query languages can be categorized as: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Procedural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Non-procedural, or declarative</a:t>
            </a:r>
          </a:p>
          <a:p>
            <a:pPr lvl="1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formal relational query languages in relational database are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Relational algebra- it is procedural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Relational calculus- it is non-procedural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--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relational calculus,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-- Domain relational calculus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Relational algebra operations/Relational operations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7375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Relational algebra consists of a set of operations that take one or two relations as input and produce a new relation as a result.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fundamental operations in relational algebra are</a:t>
            </a:r>
          </a:p>
          <a:p>
            <a:pPr lvl="1"/>
            <a:r>
              <a:rPr lang="en-US" dirty="0" smtClean="0"/>
              <a:t>select: </a:t>
            </a:r>
            <a:r>
              <a:rPr lang="en-US" sz="2400" dirty="0" smtClean="0">
                <a:sym typeface="Symbol" pitchFamily="18" charset="2"/>
              </a:rPr>
              <a:t></a:t>
            </a:r>
            <a:endParaRPr lang="en-US" dirty="0" smtClean="0"/>
          </a:p>
          <a:p>
            <a:pPr lvl="1"/>
            <a:r>
              <a:rPr lang="en-US" dirty="0" smtClean="0"/>
              <a:t>project: </a:t>
            </a:r>
            <a:r>
              <a:rPr lang="en-US" dirty="0" smtClean="0">
                <a:sym typeface="Symbol" pitchFamily="18" charset="2"/>
              </a:rPr>
              <a:t></a:t>
            </a:r>
            <a:endParaRPr lang="en-US" dirty="0" smtClean="0"/>
          </a:p>
          <a:p>
            <a:pPr lvl="1"/>
            <a:r>
              <a:rPr lang="en-US" dirty="0" smtClean="0"/>
              <a:t>union: </a:t>
            </a:r>
            <a:r>
              <a:rPr lang="en-US" dirty="0" smtClean="0">
                <a:sym typeface="Symbol" pitchFamily="18" charset="2"/>
              </a:rPr>
              <a:t></a:t>
            </a:r>
            <a:endParaRPr lang="en-US" dirty="0" smtClean="0"/>
          </a:p>
          <a:p>
            <a:pPr lvl="1"/>
            <a:r>
              <a:rPr lang="en-US" dirty="0" smtClean="0"/>
              <a:t>set difference: </a:t>
            </a:r>
            <a:r>
              <a:rPr lang="en-US" i="1" dirty="0" smtClean="0"/>
              <a:t>–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Cartesian product: x</a:t>
            </a:r>
          </a:p>
          <a:p>
            <a:pPr lvl="1"/>
            <a:r>
              <a:rPr lang="en-US" dirty="0" smtClean="0"/>
              <a:t>rename: </a:t>
            </a:r>
            <a:r>
              <a:rPr lang="en-US" sz="2000" i="1" dirty="0" smtClean="0">
                <a:sym typeface="Symbol" pitchFamily="18" charset="2"/>
              </a:rPr>
              <a:t></a:t>
            </a:r>
            <a:endParaRPr lang="en-US" dirty="0" smtClean="0"/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848600" cy="6016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Select operation: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select operation selects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that satisfy a given predicate.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use sigma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)to denote selection.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predicate appears as a subscript to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Notation: 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i="1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                                                           Account</a:t>
            </a:r>
          </a:p>
          <a:p>
            <a:pPr>
              <a:buNone/>
            </a:pPr>
            <a:endParaRPr lang="en-US" sz="2000" i="1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None/>
            </a:pPr>
            <a:endParaRPr lang="en-US" sz="2000" i="1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None/>
            </a:pPr>
            <a:endParaRPr lang="en-US" sz="2000" i="1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None/>
            </a:pPr>
            <a:endParaRPr lang="en-US" sz="2000" i="1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None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Example: </a:t>
            </a:r>
            <a:r>
              <a:rPr lang="en-US" sz="2000" i="1" dirty="0" smtClean="0">
                <a:sym typeface="Symbol" pitchFamily="18" charset="2"/>
              </a:rPr>
              <a:t>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i="1" baseline="-25000" dirty="0" err="1" smtClean="0">
                <a:sym typeface="Symbol" pitchFamily="18" charset="2"/>
              </a:rPr>
              <a:t>branch_name</a:t>
            </a:r>
            <a:r>
              <a:rPr lang="en-US" sz="2000" i="1" baseline="-25000" dirty="0" smtClean="0">
                <a:sym typeface="Symbol" pitchFamily="18" charset="2"/>
              </a:rPr>
              <a:t>=“</a:t>
            </a:r>
            <a:r>
              <a:rPr lang="en-US" sz="2000" i="1" baseline="-25000" dirty="0" err="1" smtClean="0">
                <a:sym typeface="Symbol" pitchFamily="18" charset="2"/>
              </a:rPr>
              <a:t>Abids</a:t>
            </a:r>
            <a:r>
              <a:rPr lang="en-US" sz="2000" i="1" baseline="-25000" dirty="0" smtClean="0">
                <a:sym typeface="Symbol" pitchFamily="18" charset="2"/>
              </a:rPr>
              <a:t>” </a:t>
            </a:r>
            <a:r>
              <a:rPr lang="en-US" sz="2000" dirty="0" smtClean="0">
                <a:sym typeface="Symbol" pitchFamily="18" charset="2"/>
              </a:rPr>
              <a:t>(</a:t>
            </a:r>
            <a:r>
              <a:rPr lang="en-US" sz="2000" i="1" dirty="0" smtClean="0">
                <a:sym typeface="Symbol" pitchFamily="18" charset="2"/>
              </a:rPr>
              <a:t>Account</a:t>
            </a:r>
            <a:r>
              <a:rPr lang="en-US" sz="2000" dirty="0" smtClean="0">
                <a:sym typeface="Symbol" pitchFamily="18" charset="2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This query selects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tuples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of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Account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relation where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branch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Abids</a:t>
            </a:r>
            <a:endParaRPr lang="en-US" sz="2000" b="1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Example: query to find all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tuples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in which the amount is more than 5000.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</a:t>
            </a:r>
            <a:r>
              <a:rPr lang="en-US" sz="2000" i="1" dirty="0" smtClean="0">
                <a:sym typeface="Symbol" pitchFamily="18" charset="2"/>
              </a:rPr>
              <a:t>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i="1" baseline="-25000" dirty="0" smtClean="0">
                <a:sym typeface="Symbol" pitchFamily="18" charset="2"/>
              </a:rPr>
              <a:t>amount&gt;5000</a:t>
            </a:r>
            <a:r>
              <a:rPr lang="en-US" sz="2000" i="1" dirty="0" smtClean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(</a:t>
            </a:r>
            <a:r>
              <a:rPr lang="en-US" sz="2000" i="1" dirty="0" smtClean="0">
                <a:sym typeface="Symbol" pitchFamily="18" charset="2"/>
              </a:rPr>
              <a:t>Account</a:t>
            </a:r>
            <a:r>
              <a:rPr lang="en-US" sz="2000" dirty="0" smtClean="0">
                <a:sym typeface="Symbol" pitchFamily="18" charset="2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48200" y="2362200"/>
          <a:ext cx="4038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19050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Branch_name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Hyderabad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BanjaraHills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772400" cy="6016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Project operation: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project operation allows us to retrieve the attributes from the relation.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Projection is denoted by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greek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letter pi (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 ).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We list the attributes that we wish to appear in the result as a subscript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.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Notation: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Here, r denotes relation name,A1,A2,.. are attributes 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Example: write a query to list all the account ids and amount of the Account.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</a:t>
            </a:r>
            <a:r>
              <a:rPr lang="en-US" sz="2000" dirty="0" smtClean="0">
                <a:sym typeface="Symbol" pitchFamily="18" charset="2"/>
              </a:rPr>
              <a:t></a:t>
            </a:r>
            <a:r>
              <a:rPr lang="en-US" sz="2000" i="1" baseline="-25000" dirty="0" err="1" smtClean="0"/>
              <a:t>acc_id</a:t>
            </a:r>
            <a:r>
              <a:rPr lang="en-US" sz="2000" i="1" baseline="-25000" dirty="0" smtClean="0"/>
              <a:t>, amount</a:t>
            </a:r>
            <a:r>
              <a:rPr lang="en-US" sz="2000" dirty="0" smtClean="0"/>
              <a:t> (</a:t>
            </a:r>
            <a:r>
              <a:rPr lang="en-US" sz="2000" i="1" dirty="0" smtClean="0"/>
              <a:t>Account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Composition of relational operations: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Example: Find those customers who live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hyderabad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  <a:p>
            <a:pPr>
              <a:buNone/>
            </a:pPr>
            <a:r>
              <a:rPr lang="en-US" sz="2000" dirty="0" smtClean="0">
                <a:sym typeface="Symbol" pitchFamily="18" charset="2"/>
              </a:rPr>
              <a:t></a:t>
            </a:r>
            <a:r>
              <a:rPr lang="en-US" sz="2000" i="1" baseline="-25000" dirty="0" err="1" smtClean="0">
                <a:sym typeface="Symbol" pitchFamily="18" charset="2"/>
              </a:rPr>
              <a:t>ename</a:t>
            </a:r>
            <a:r>
              <a:rPr lang="en-US" sz="2000" i="1" dirty="0" smtClean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(</a:t>
            </a:r>
            <a:r>
              <a:rPr lang="en-US" dirty="0" smtClean="0">
                <a:sym typeface="Symbol" pitchFamily="18" charset="2"/>
              </a:rPr>
              <a:t>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i="1" baseline="-25000" dirty="0" smtClean="0">
                <a:sym typeface="Symbol" pitchFamily="18" charset="2"/>
              </a:rPr>
              <a:t>city=‘”</a:t>
            </a:r>
            <a:r>
              <a:rPr lang="en-US" sz="2000" i="1" baseline="-25000" dirty="0" err="1" smtClean="0">
                <a:sym typeface="Symbol" pitchFamily="18" charset="2"/>
              </a:rPr>
              <a:t>hyderabad</a:t>
            </a:r>
            <a:r>
              <a:rPr lang="en-US" sz="2000" i="1" baseline="-25000" dirty="0" smtClean="0">
                <a:sym typeface="Symbol" pitchFamily="18" charset="2"/>
              </a:rPr>
              <a:t>”</a:t>
            </a:r>
            <a:r>
              <a:rPr lang="en-US" sz="2000" i="1" dirty="0" smtClean="0"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(</a:t>
            </a:r>
            <a:r>
              <a:rPr lang="en-US" sz="2000" i="1" dirty="0" smtClean="0">
                <a:sym typeface="Symbol" pitchFamily="18" charset="2"/>
              </a:rPr>
              <a:t>Customers</a:t>
            </a:r>
            <a:r>
              <a:rPr lang="en-US" sz="2000" dirty="0" smtClean="0">
                <a:sym typeface="Symbol" pitchFamily="18" charset="2"/>
              </a:rPr>
              <a:t>))</a:t>
            </a:r>
            <a:endParaRPr lang="en-US" sz="20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752600" y="2971800"/>
          <a:ext cx="1806575" cy="461962"/>
        </p:xfrm>
        <a:graphic>
          <a:graphicData uri="http://schemas.openxmlformats.org/presentationml/2006/ole">
            <p:oleObj spid="_x0000_s1027" name="Equation" r:id="rId3" imgW="129528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60167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Union operation: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union returns a relation instance containing all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that occur either in first relation or second relation  or both.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denoted by ‘ U’.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union operation of R U S is valid  when both R and S have same number of attributes.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Notation: R U 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Example: to find all customers with either an account or a loan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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customer_name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depositor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  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customer_name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borrower)</a:t>
            </a:r>
          </a:p>
          <a:p>
            <a:pPr>
              <a:buNone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Set-difference operation: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set difference operation allows us to find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that are in one relation but not in another.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denoted by ‘ –’.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notation : R – 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expression R – S returns a relation containing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that are in R but not in 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696200" cy="601675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 find all customers of the bank who have an account but not the loan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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customer_name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depositor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  -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</a:t>
            </a:r>
            <a:r>
              <a:rPr lang="en-US" sz="2000" i="1" baseline="-25000" dirty="0" err="1" smtClean="0">
                <a:latin typeface="Times New Roman" pitchFamily="18" charset="0"/>
                <a:cs typeface="Times New Roman" pitchFamily="18" charset="0"/>
              </a:rPr>
              <a:t>customer_name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borrower)</a:t>
            </a:r>
          </a:p>
          <a:p>
            <a:pPr>
              <a:buNone/>
            </a:pP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Cartesian product operation: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operation allows us to combine information from any two relations.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denoted by cross( X ).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Notation: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cartesian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product of relation r1 and r2 can be written as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r1 X r2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 the relation schema for R =borrower X loan  is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borrower.customer_name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borrower.loan_number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loan.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Loan_number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loan.branch_name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loan.amount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426" t="9653" r="426" b="10504"/>
          <a:stretch>
            <a:fillRect/>
          </a:stretch>
        </p:blipFill>
        <p:spPr bwMode="auto">
          <a:xfrm>
            <a:off x="381000" y="1905000"/>
            <a:ext cx="4876800" cy="3091709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 l="6123" t="1021" r="6122" b="766"/>
          <a:stretch>
            <a:fillRect/>
          </a:stretch>
        </p:blipFill>
        <p:spPr bwMode="auto">
          <a:xfrm>
            <a:off x="5486400" y="1981200"/>
            <a:ext cx="3162300" cy="28892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66800" y="1143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Loan relation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1295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Borrower relation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25288" t="577" r="25288" b="864"/>
          <a:stretch>
            <a:fillRect/>
          </a:stretch>
        </p:blipFill>
        <p:spPr bwMode="auto">
          <a:xfrm>
            <a:off x="914400" y="838200"/>
            <a:ext cx="6705600" cy="56356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90600" y="228600"/>
            <a:ext cx="502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 of borrower X Loan: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525</TotalTime>
  <Words>961</Words>
  <Application>Microsoft Office PowerPoint</Application>
  <PresentationFormat>On-screen Show (4:3)</PresentationFormat>
  <Paragraphs>149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Oriel</vt:lpstr>
      <vt:lpstr>Civic</vt:lpstr>
      <vt:lpstr>Equation</vt:lpstr>
      <vt:lpstr>Unit III</vt:lpstr>
      <vt:lpstr>Formal Relational Query Languages</vt:lpstr>
      <vt:lpstr>Relational algebra operations/Relational operations</vt:lpstr>
      <vt:lpstr>Slide 4</vt:lpstr>
      <vt:lpstr>Slide 5</vt:lpstr>
      <vt:lpstr>Slide 6</vt:lpstr>
      <vt:lpstr>Slide 7</vt:lpstr>
      <vt:lpstr>Slide 8</vt:lpstr>
      <vt:lpstr>Slide 9</vt:lpstr>
      <vt:lpstr>Slide 10</vt:lpstr>
      <vt:lpstr>Relational Calculus</vt:lpstr>
      <vt:lpstr>Slide 12</vt:lpstr>
      <vt:lpstr>Example tables(relations)</vt:lpstr>
      <vt:lpstr>Slide 14</vt:lpstr>
      <vt:lpstr>Slide 15</vt:lpstr>
      <vt:lpstr>Example tables(relations)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Home</cp:lastModifiedBy>
  <cp:revision>65</cp:revision>
  <dcterms:created xsi:type="dcterms:W3CDTF">2006-08-16T00:00:00Z</dcterms:created>
  <dcterms:modified xsi:type="dcterms:W3CDTF">2021-06-15T10:10:20Z</dcterms:modified>
</cp:coreProperties>
</file>