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3" r:id="rId4"/>
    <p:sldId id="257" r:id="rId5"/>
    <p:sldId id="258" r:id="rId6"/>
    <p:sldId id="260" r:id="rId7"/>
    <p:sldId id="274" r:id="rId8"/>
    <p:sldId id="275" r:id="rId9"/>
    <p:sldId id="276" r:id="rId10"/>
    <p:sldId id="259" r:id="rId11"/>
    <p:sldId id="261" r:id="rId12"/>
    <p:sldId id="264" r:id="rId13"/>
    <p:sldId id="262" r:id="rId14"/>
    <p:sldId id="265" r:id="rId15"/>
    <p:sldId id="267" r:id="rId16"/>
    <p:sldId id="268" r:id="rId17"/>
    <p:sldId id="293" r:id="rId18"/>
    <p:sldId id="273" r:id="rId19"/>
    <p:sldId id="269" r:id="rId20"/>
    <p:sldId id="286" r:id="rId21"/>
    <p:sldId id="277" r:id="rId22"/>
    <p:sldId id="279" r:id="rId23"/>
    <p:sldId id="278" r:id="rId24"/>
    <p:sldId id="280" r:id="rId25"/>
    <p:sldId id="281" r:id="rId26"/>
    <p:sldId id="272" r:id="rId27"/>
    <p:sldId id="282" r:id="rId28"/>
    <p:sldId id="283" r:id="rId29"/>
    <p:sldId id="271" r:id="rId30"/>
    <p:sldId id="284" r:id="rId31"/>
    <p:sldId id="285" r:id="rId32"/>
    <p:sldId id="270" r:id="rId33"/>
    <p:sldId id="288" r:id="rId34"/>
    <p:sldId id="290" r:id="rId35"/>
    <p:sldId id="289" r:id="rId36"/>
    <p:sldId id="292" r:id="rId37"/>
    <p:sldId id="291" r:id="rId38"/>
    <p:sldId id="296" r:id="rId39"/>
    <p:sldId id="295" r:id="rId40"/>
    <p:sldId id="297" r:id="rId41"/>
    <p:sldId id="301" r:id="rId42"/>
    <p:sldId id="303" r:id="rId43"/>
    <p:sldId id="298" r:id="rId44"/>
    <p:sldId id="304" r:id="rId45"/>
    <p:sldId id="299" r:id="rId46"/>
    <p:sldId id="300" r:id="rId47"/>
    <p:sldId id="305" r:id="rId48"/>
    <p:sldId id="30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144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28775F-9680-498A-8D47-D9CF926C24A5}" type="datetimeFigureOut">
              <a:rPr lang="en-US" smtClean="0"/>
              <a:pPr/>
              <a:t>09-Aug-21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BAF8E-976B-45C2-AE7F-50A800BAA1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28775F-9680-498A-8D47-D9CF926C24A5}" type="datetimeFigureOut">
              <a:rPr lang="en-US" smtClean="0"/>
              <a:pPr/>
              <a:t>09-Aug-21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BAF8E-976B-45C2-AE7F-50A800BAA1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28775F-9680-498A-8D47-D9CF926C24A5}" type="datetimeFigureOut">
              <a:rPr lang="en-US" smtClean="0"/>
              <a:pPr/>
              <a:t>09-Aug-21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BAF8E-976B-45C2-AE7F-50A800BAA1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28775F-9680-498A-8D47-D9CF926C24A5}" type="datetimeFigureOut">
              <a:rPr lang="en-US" smtClean="0"/>
              <a:pPr/>
              <a:t>09-Aug-21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BAF8E-976B-45C2-AE7F-50A800BAA1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28775F-9680-498A-8D47-D9CF926C24A5}" type="datetimeFigureOut">
              <a:rPr lang="en-US" smtClean="0"/>
              <a:pPr/>
              <a:t>09-Aug-21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BAF8E-976B-45C2-AE7F-50A800BAA1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28775F-9680-498A-8D47-D9CF926C24A5}" type="datetimeFigureOut">
              <a:rPr lang="en-US" smtClean="0"/>
              <a:pPr/>
              <a:t>09-Aug-21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BAF8E-976B-45C2-AE7F-50A800BAA1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28775F-9680-498A-8D47-D9CF926C24A5}" type="datetimeFigureOut">
              <a:rPr lang="en-US" smtClean="0"/>
              <a:pPr/>
              <a:t>09-Aug-21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BAF8E-976B-45C2-AE7F-50A800BAA1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28775F-9680-498A-8D47-D9CF926C24A5}" type="datetimeFigureOut">
              <a:rPr lang="en-US" smtClean="0"/>
              <a:pPr/>
              <a:t>09-Aug-21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CBAF8E-976B-45C2-AE7F-50A800BAA1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8775F-9680-498A-8D47-D9CF926C24A5}" type="datetimeFigureOut">
              <a:rPr lang="en-US" smtClean="0"/>
              <a:pPr/>
              <a:t>09-Aug-21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BAF8E-976B-45C2-AE7F-50A800BAA1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28775F-9680-498A-8D47-D9CF926C24A5}" type="datetimeFigureOut">
              <a:rPr lang="en-US" smtClean="0"/>
              <a:pPr/>
              <a:t>09-Aug-21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BAF8E-976B-45C2-AE7F-50A800BAA1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28775F-9680-498A-8D47-D9CF926C24A5}" type="datetimeFigureOut">
              <a:rPr lang="en-US" smtClean="0"/>
              <a:pPr/>
              <a:t>09-Aug-21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BAF8E-976B-45C2-AE7F-50A800BAA1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8775F-9680-498A-8D47-D9CF926C24A5}" type="datetimeFigureOut">
              <a:rPr lang="en-US" smtClean="0"/>
              <a:pPr/>
              <a:t>09-Aug-21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BAF8E-976B-45C2-AE7F-50A800BAA1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914400"/>
          </a:xfrm>
        </p:spPr>
        <p:txBody>
          <a:bodyPr/>
          <a:lstStyle/>
          <a:p>
            <a:r>
              <a:rPr lang="en-US" b="1" dirty="0" smtClean="0">
                <a:latin typeface="Times New Roman" pitchFamily="18" charset="0"/>
                <a:cs typeface="Times New Roman" pitchFamily="18" charset="0"/>
              </a:rPr>
              <a:t>UNIT -- V:</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426720" y="1066800"/>
            <a:ext cx="8412480" cy="5486400"/>
          </a:xfrm>
        </p:spPr>
        <p:txBody>
          <a:bodyPr>
            <a:normAutofit/>
          </a:bodyPr>
          <a:lstStyle/>
          <a:p>
            <a:pPr algn="l"/>
            <a:r>
              <a:rPr lang="en-IN" b="1" dirty="0" smtClean="0">
                <a:solidFill>
                  <a:schemeClr val="tx1"/>
                </a:solidFill>
                <a:latin typeface="Times New Roman" pitchFamily="18" charset="0"/>
                <a:cs typeface="Times New Roman" pitchFamily="18" charset="0"/>
              </a:rPr>
              <a:t>Multi </a:t>
            </a:r>
            <a:r>
              <a:rPr lang="en-IN" b="1" dirty="0">
                <a:solidFill>
                  <a:schemeClr val="tx1"/>
                </a:solidFill>
                <a:latin typeface="Times New Roman" pitchFamily="18" charset="0"/>
                <a:cs typeface="Times New Roman" pitchFamily="18" charset="0"/>
              </a:rPr>
              <a:t>Processors: </a:t>
            </a:r>
            <a:endParaRPr lang="en-IN" b="1" dirty="0" smtClean="0">
              <a:solidFill>
                <a:schemeClr val="tx1"/>
              </a:solidFill>
              <a:latin typeface="Times New Roman" pitchFamily="18" charset="0"/>
              <a:cs typeface="Times New Roman" pitchFamily="18" charset="0"/>
            </a:endParaRPr>
          </a:p>
          <a:p>
            <a:pPr algn="l"/>
            <a:r>
              <a:rPr lang="en-IN" b="1" dirty="0">
                <a:solidFill>
                  <a:schemeClr val="tx1"/>
                </a:solidFill>
                <a:latin typeface="Times New Roman" pitchFamily="18" charset="0"/>
                <a:cs typeface="Times New Roman" pitchFamily="18" charset="0"/>
              </a:rPr>
              <a:t>	</a:t>
            </a:r>
            <a:r>
              <a:rPr lang="en-IN" dirty="0" smtClean="0">
                <a:solidFill>
                  <a:schemeClr val="tx1"/>
                </a:solidFill>
                <a:latin typeface="Times New Roman" pitchFamily="18" charset="0"/>
                <a:cs typeface="Times New Roman" pitchFamily="18" charset="0"/>
              </a:rPr>
              <a:t>Characteristics </a:t>
            </a:r>
            <a:r>
              <a:rPr lang="en-IN" dirty="0">
                <a:solidFill>
                  <a:schemeClr val="tx1"/>
                </a:solidFill>
                <a:latin typeface="Times New Roman" pitchFamily="18" charset="0"/>
                <a:cs typeface="Times New Roman" pitchFamily="18" charset="0"/>
              </a:rPr>
              <a:t>of Multi Processor.</a:t>
            </a:r>
            <a:endParaRPr lang="en-US" dirty="0">
              <a:solidFill>
                <a:schemeClr val="tx1"/>
              </a:solidFill>
              <a:latin typeface="Times New Roman" pitchFamily="18" charset="0"/>
              <a:cs typeface="Times New Roman" pitchFamily="18" charset="0"/>
            </a:endParaRPr>
          </a:p>
          <a:p>
            <a:pPr algn="l"/>
            <a:r>
              <a:rPr lang="en-IN" b="1" dirty="0">
                <a:solidFill>
                  <a:schemeClr val="tx1"/>
                </a:solidFill>
                <a:latin typeface="Times New Roman" pitchFamily="18" charset="0"/>
                <a:cs typeface="Times New Roman" pitchFamily="18" charset="0"/>
              </a:rPr>
              <a:t>Interconnection structures: </a:t>
            </a:r>
            <a:endParaRPr lang="en-IN" b="1" dirty="0" smtClean="0">
              <a:solidFill>
                <a:schemeClr val="tx1"/>
              </a:solidFill>
              <a:latin typeface="Times New Roman" pitchFamily="18" charset="0"/>
              <a:cs typeface="Times New Roman" pitchFamily="18" charset="0"/>
            </a:endParaRPr>
          </a:p>
          <a:p>
            <a:pPr algn="l"/>
            <a:r>
              <a:rPr lang="en-IN" b="1" dirty="0">
                <a:solidFill>
                  <a:schemeClr val="tx1"/>
                </a:solidFill>
                <a:latin typeface="Times New Roman" pitchFamily="18" charset="0"/>
                <a:cs typeface="Times New Roman" pitchFamily="18" charset="0"/>
              </a:rPr>
              <a:t>	</a:t>
            </a:r>
            <a:r>
              <a:rPr lang="en-IN" dirty="0" smtClean="0">
                <a:solidFill>
                  <a:schemeClr val="tx1"/>
                </a:solidFill>
                <a:latin typeface="Times New Roman" pitchFamily="18" charset="0"/>
                <a:cs typeface="Times New Roman" pitchFamily="18" charset="0"/>
              </a:rPr>
              <a:t>Time </a:t>
            </a:r>
            <a:r>
              <a:rPr lang="en-IN" dirty="0">
                <a:solidFill>
                  <a:schemeClr val="tx1"/>
                </a:solidFill>
                <a:latin typeface="Times New Roman" pitchFamily="18" charset="0"/>
                <a:cs typeface="Times New Roman" pitchFamily="18" charset="0"/>
              </a:rPr>
              <a:t>shared common bus, </a:t>
            </a:r>
            <a:endParaRPr lang="en-IN" dirty="0" smtClean="0">
              <a:solidFill>
                <a:schemeClr val="tx1"/>
              </a:solidFill>
              <a:latin typeface="Times New Roman" pitchFamily="18" charset="0"/>
              <a:cs typeface="Times New Roman" pitchFamily="18" charset="0"/>
            </a:endParaRPr>
          </a:p>
          <a:p>
            <a:pPr algn="l"/>
            <a:r>
              <a:rPr lang="en-IN" dirty="0">
                <a:solidFill>
                  <a:schemeClr val="tx1"/>
                </a:solidFill>
                <a:latin typeface="Times New Roman" pitchFamily="18" charset="0"/>
                <a:cs typeface="Times New Roman" pitchFamily="18" charset="0"/>
              </a:rPr>
              <a:t>	</a:t>
            </a:r>
            <a:r>
              <a:rPr lang="en-IN" dirty="0" smtClean="0">
                <a:solidFill>
                  <a:schemeClr val="tx1"/>
                </a:solidFill>
                <a:latin typeface="Times New Roman" pitchFamily="18" charset="0"/>
                <a:cs typeface="Times New Roman" pitchFamily="18" charset="0"/>
              </a:rPr>
              <a:t>Multiport memory</a:t>
            </a:r>
            <a:r>
              <a:rPr lang="en-IN" dirty="0">
                <a:solidFill>
                  <a:schemeClr val="tx1"/>
                </a:solidFill>
                <a:latin typeface="Times New Roman" pitchFamily="18" charset="0"/>
                <a:cs typeface="Times New Roman" pitchFamily="18" charset="0"/>
              </a:rPr>
              <a:t>, </a:t>
            </a:r>
            <a:endParaRPr lang="en-IN" dirty="0" smtClean="0">
              <a:solidFill>
                <a:schemeClr val="tx1"/>
              </a:solidFill>
              <a:latin typeface="Times New Roman" pitchFamily="18" charset="0"/>
              <a:cs typeface="Times New Roman" pitchFamily="18" charset="0"/>
            </a:endParaRPr>
          </a:p>
          <a:p>
            <a:pPr algn="l"/>
            <a:r>
              <a:rPr lang="en-IN" dirty="0">
                <a:solidFill>
                  <a:schemeClr val="tx1"/>
                </a:solidFill>
                <a:latin typeface="Times New Roman" pitchFamily="18" charset="0"/>
                <a:cs typeface="Times New Roman" pitchFamily="18" charset="0"/>
              </a:rPr>
              <a:t>	</a:t>
            </a:r>
            <a:r>
              <a:rPr lang="en-IN" dirty="0" smtClean="0">
                <a:solidFill>
                  <a:schemeClr val="tx1"/>
                </a:solidFill>
                <a:latin typeface="Times New Roman" pitchFamily="18" charset="0"/>
                <a:cs typeface="Times New Roman" pitchFamily="18" charset="0"/>
              </a:rPr>
              <a:t>Crossbar switch</a:t>
            </a:r>
            <a:r>
              <a:rPr lang="en-IN" dirty="0">
                <a:solidFill>
                  <a:schemeClr val="tx1"/>
                </a:solidFill>
                <a:latin typeface="Times New Roman" pitchFamily="18" charset="0"/>
                <a:cs typeface="Times New Roman" pitchFamily="18" charset="0"/>
              </a:rPr>
              <a:t>, </a:t>
            </a:r>
            <a:endParaRPr lang="en-IN" dirty="0" smtClean="0">
              <a:solidFill>
                <a:schemeClr val="tx1"/>
              </a:solidFill>
              <a:latin typeface="Times New Roman" pitchFamily="18" charset="0"/>
              <a:cs typeface="Times New Roman" pitchFamily="18" charset="0"/>
            </a:endParaRPr>
          </a:p>
          <a:p>
            <a:pPr algn="l"/>
            <a:r>
              <a:rPr lang="en-IN" dirty="0" smtClean="0">
                <a:solidFill>
                  <a:schemeClr val="tx1"/>
                </a:solidFill>
                <a:latin typeface="Times New Roman" pitchFamily="18" charset="0"/>
                <a:cs typeface="Times New Roman" pitchFamily="18" charset="0"/>
              </a:rPr>
              <a:t>	Multi-stage switching </a:t>
            </a:r>
            <a:r>
              <a:rPr lang="en-IN" dirty="0">
                <a:solidFill>
                  <a:schemeClr val="tx1"/>
                </a:solidFill>
                <a:latin typeface="Times New Roman" pitchFamily="18" charset="0"/>
                <a:cs typeface="Times New Roman" pitchFamily="18" charset="0"/>
              </a:rPr>
              <a:t>network.</a:t>
            </a:r>
            <a:endParaRPr lang="en-US" dirty="0">
              <a:solidFill>
                <a:schemeClr val="tx1"/>
              </a:solidFill>
              <a:latin typeface="Times New Roman" pitchFamily="18" charset="0"/>
              <a:cs typeface="Times New Roman" pitchFamily="18" charset="0"/>
            </a:endParaRPr>
          </a:p>
          <a:p>
            <a:pPr algn="l"/>
            <a:r>
              <a:rPr lang="en-IN" b="1" dirty="0">
                <a:solidFill>
                  <a:schemeClr val="tx1"/>
                </a:solidFill>
                <a:latin typeface="Times New Roman" pitchFamily="18" charset="0"/>
                <a:cs typeface="Times New Roman" pitchFamily="18" charset="0"/>
              </a:rPr>
              <a:t>Introduction to Flynn’s classification: </a:t>
            </a:r>
            <a:endParaRPr lang="en-IN" b="1" dirty="0" smtClean="0">
              <a:solidFill>
                <a:schemeClr val="tx1"/>
              </a:solidFill>
              <a:latin typeface="Times New Roman" pitchFamily="18" charset="0"/>
              <a:cs typeface="Times New Roman" pitchFamily="18" charset="0"/>
            </a:endParaRPr>
          </a:p>
          <a:p>
            <a:pPr algn="l"/>
            <a:r>
              <a:rPr lang="en-IN" b="1" dirty="0">
                <a:solidFill>
                  <a:schemeClr val="tx1"/>
                </a:solidFill>
                <a:latin typeface="Times New Roman" pitchFamily="18" charset="0"/>
                <a:cs typeface="Times New Roman" pitchFamily="18" charset="0"/>
              </a:rPr>
              <a:t>	</a:t>
            </a:r>
            <a:r>
              <a:rPr lang="en-IN" dirty="0" smtClean="0">
                <a:solidFill>
                  <a:schemeClr val="tx1"/>
                </a:solidFill>
                <a:latin typeface="Times New Roman" pitchFamily="18" charset="0"/>
                <a:cs typeface="Times New Roman" pitchFamily="18" charset="0"/>
              </a:rPr>
              <a:t>SISD</a:t>
            </a:r>
            <a:r>
              <a:rPr lang="en-IN" dirty="0">
                <a:solidFill>
                  <a:schemeClr val="tx1"/>
                </a:solidFill>
                <a:latin typeface="Times New Roman" pitchFamily="18" charset="0"/>
                <a:cs typeface="Times New Roman" pitchFamily="18" charset="0"/>
              </a:rPr>
              <a:t>, SIMD, MISD, MIMD (Introduction).</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412480" cy="6400800"/>
          </a:xfrm>
        </p:spPr>
        <p:txBody>
          <a:bodyPr>
            <a:normAutofit lnSpcReduction="10000"/>
          </a:bodyPr>
          <a:lstStyle/>
          <a:p>
            <a:pPr algn="just"/>
            <a:r>
              <a:rPr lang="en-US" dirty="0" smtClean="0">
                <a:latin typeface="Times New Roman" pitchFamily="18" charset="0"/>
                <a:cs typeface="Times New Roman" pitchFamily="18" charset="0"/>
              </a:rPr>
              <a:t>Multiprocessing improves the reliability of the system</a:t>
            </a:r>
          </a:p>
          <a:p>
            <a:pPr lvl="1" algn="just"/>
            <a:r>
              <a:rPr lang="en-US" sz="3200" dirty="0" smtClean="0">
                <a:latin typeface="Times New Roman" pitchFamily="18" charset="0"/>
                <a:cs typeface="Times New Roman" pitchFamily="18" charset="0"/>
              </a:rPr>
              <a:t> A failure or error in one part has a limited effect on the rest of the system. </a:t>
            </a:r>
          </a:p>
          <a:p>
            <a:pPr lvl="1" algn="just"/>
            <a:r>
              <a:rPr lang="en-US" sz="3200" dirty="0" smtClean="0">
                <a:latin typeface="Times New Roman" pitchFamily="18" charset="0"/>
                <a:cs typeface="Times New Roman" pitchFamily="18" charset="0"/>
              </a:rPr>
              <a:t>If a fault causes one processor to fail, a second processor can be assigned to perform the functions of the disabled processor. </a:t>
            </a:r>
          </a:p>
          <a:p>
            <a:pPr lvl="1" algn="just"/>
            <a:r>
              <a:rPr lang="en-US" sz="3200" dirty="0" smtClean="0">
                <a:latin typeface="Times New Roman" pitchFamily="18" charset="0"/>
                <a:cs typeface="Times New Roman" pitchFamily="18" charset="0"/>
              </a:rPr>
              <a:t>The system as a whole can continue to function correctly with perhaps some loss in efficiency.</a:t>
            </a:r>
          </a:p>
          <a:p>
            <a:pPr algn="just"/>
            <a:r>
              <a:rPr lang="en-US" dirty="0" smtClean="0">
                <a:latin typeface="Times New Roman" pitchFamily="18" charset="0"/>
                <a:cs typeface="Times New Roman" pitchFamily="18" charset="0"/>
              </a:rPr>
              <a:t>The benefit of a multiprocessor organization</a:t>
            </a:r>
          </a:p>
          <a:p>
            <a:pPr lvl="1" algn="just"/>
            <a:r>
              <a:rPr lang="en-US" sz="2800" dirty="0" smtClean="0">
                <a:latin typeface="Times New Roman" pitchFamily="18" charset="0"/>
                <a:cs typeface="Times New Roman" pitchFamily="18" charset="0"/>
              </a:rPr>
              <a:t>improved system performance, </a:t>
            </a:r>
            <a:r>
              <a:rPr lang="en-US" sz="2600" dirty="0" smtClean="0">
                <a:latin typeface="Times New Roman" pitchFamily="18" charset="0"/>
                <a:cs typeface="Times New Roman" pitchFamily="18" charset="0"/>
              </a:rPr>
              <a:t>by decomposing a program into parallel executable tasks.</a:t>
            </a:r>
            <a:endParaRPr lang="en-US" sz="853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412480" cy="6400800"/>
          </a:xfrm>
        </p:spPr>
        <p:txBody>
          <a:bodyPr>
            <a:normAutofit lnSpcReduction="10000"/>
          </a:bodyPr>
          <a:lstStyle/>
          <a:p>
            <a:pPr algn="just"/>
            <a:r>
              <a:rPr lang="en-US" dirty="0" smtClean="0">
                <a:latin typeface="Times New Roman" pitchFamily="18" charset="0"/>
                <a:cs typeface="Times New Roman" pitchFamily="18" charset="0"/>
              </a:rPr>
              <a:t>Multiprocessors are classified by the way their memory is organized. </a:t>
            </a:r>
          </a:p>
          <a:p>
            <a:pPr algn="just"/>
            <a:r>
              <a:rPr lang="en-US" dirty="0" smtClean="0">
                <a:latin typeface="Times New Roman" pitchFamily="18" charset="0"/>
                <a:cs typeface="Times New Roman" pitchFamily="18" charset="0"/>
              </a:rPr>
              <a:t>A multiprocessor system with common shared memory is classified as a shared memory or </a:t>
            </a:r>
            <a:r>
              <a:rPr lang="en-US" b="1" dirty="0" smtClean="0">
                <a:solidFill>
                  <a:srgbClr val="7030A0"/>
                </a:solidFill>
                <a:latin typeface="Times New Roman" pitchFamily="18" charset="0"/>
                <a:cs typeface="Times New Roman" pitchFamily="18" charset="0"/>
              </a:rPr>
              <a:t>tightly coupled multiprocessor.</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This does not preclude each processor from having its own local memory. In fact, most commercial tightly coupled multiprocessors provide a cache memory with each CPU. </a:t>
            </a:r>
          </a:p>
          <a:p>
            <a:pPr algn="just"/>
            <a:r>
              <a:rPr lang="en-US" dirty="0" smtClean="0">
                <a:latin typeface="Times New Roman" pitchFamily="18" charset="0"/>
                <a:cs typeface="Times New Roman" pitchFamily="18" charset="0"/>
              </a:rPr>
              <a:t>In addition, there is a global common memory that all CPUs can access. Information can therefore be shared among the CPUs by placing it in the common global memory.</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latin typeface="Times New Roman" pitchFamily="18" charset="0"/>
                <a:cs typeface="Times New Roman" pitchFamily="18" charset="0"/>
              </a:rPr>
              <a:t>Common Shared Memory</a:t>
            </a:r>
            <a:endParaRPr lang="en-US" b="1" dirty="0"/>
          </a:p>
        </p:txBody>
      </p:sp>
      <p:pic>
        <p:nvPicPr>
          <p:cNvPr id="1026" name="Picture 2" descr="D:\majeed\2019-20 II Sem\CO\UNIT V\tightly coupled.png"/>
          <p:cNvPicPr>
            <a:picLocks noGrp="1" noChangeAspect="1" noChangeArrowheads="1"/>
          </p:cNvPicPr>
          <p:nvPr>
            <p:ph idx="1"/>
          </p:nvPr>
        </p:nvPicPr>
        <p:blipFill>
          <a:blip r:embed="rId2"/>
          <a:srcRect l="2703" t="2714" r="2703"/>
          <a:stretch>
            <a:fillRect/>
          </a:stretch>
        </p:blipFill>
        <p:spPr bwMode="auto">
          <a:xfrm>
            <a:off x="1219200" y="868680"/>
            <a:ext cx="6781800" cy="576072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412480" cy="6400800"/>
          </a:xfrm>
        </p:spPr>
        <p:txBody>
          <a:bodyPr>
            <a:normAutofit fontScale="85000" lnSpcReduction="20000"/>
          </a:bodyPr>
          <a:lstStyle/>
          <a:p>
            <a:pPr algn="just"/>
            <a:r>
              <a:rPr lang="en-US" dirty="0" smtClean="0">
                <a:latin typeface="Times New Roman" pitchFamily="18" charset="0"/>
                <a:cs typeface="Times New Roman" pitchFamily="18" charset="0"/>
              </a:rPr>
              <a:t>An alternative model of microprocessor is the distributed-memory or </a:t>
            </a:r>
            <a:r>
              <a:rPr lang="en-US" b="1" dirty="0" smtClean="0">
                <a:solidFill>
                  <a:srgbClr val="7030A0"/>
                </a:solidFill>
                <a:latin typeface="Times New Roman" pitchFamily="18" charset="0"/>
                <a:cs typeface="Times New Roman" pitchFamily="18" charset="0"/>
              </a:rPr>
              <a:t>loosely coupled system.</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Each processor element in a loosely coupled system has its own private local memory. </a:t>
            </a:r>
          </a:p>
          <a:p>
            <a:pPr algn="just"/>
            <a:r>
              <a:rPr lang="en-US" dirty="0" smtClean="0">
                <a:latin typeface="Times New Roman" pitchFamily="18" charset="0"/>
                <a:cs typeface="Times New Roman" pitchFamily="18" charset="0"/>
              </a:rPr>
              <a:t>The processors are tied together by a switching scheme designed to route information from one processor to another through a message- passing scheme. The processors relay program and data to other processors in packets. </a:t>
            </a:r>
          </a:p>
          <a:p>
            <a:pPr algn="just"/>
            <a:r>
              <a:rPr lang="en-US" dirty="0" smtClean="0">
                <a:latin typeface="Times New Roman" pitchFamily="18" charset="0"/>
                <a:cs typeface="Times New Roman" pitchFamily="18" charset="0"/>
              </a:rPr>
              <a:t>A packet consists of an address, the data content, and some error detection code. The packets are addressed to a specific processor or taken by the first available processor, depending on the communication system used.</a:t>
            </a:r>
          </a:p>
          <a:p>
            <a:pPr algn="just"/>
            <a:r>
              <a:rPr lang="en-US" dirty="0" smtClean="0">
                <a:latin typeface="Times New Roman" pitchFamily="18" charset="0"/>
                <a:cs typeface="Times New Roman" pitchFamily="18" charset="0"/>
              </a:rPr>
              <a:t>Loosely coupled systems are most efficient when the interaction between tasks is minimal, whereas tightly coupled systems can tolerate a higher degree of interaction between tasks.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b="1" dirty="0" smtClean="0">
                <a:latin typeface="Times New Roman" pitchFamily="18" charset="0"/>
                <a:cs typeface="Times New Roman" pitchFamily="18" charset="0"/>
              </a:rPr>
              <a:t>DISTRIBUTED-MEMORY</a:t>
            </a:r>
            <a:endParaRPr lang="en-US" b="1" dirty="0"/>
          </a:p>
        </p:txBody>
      </p:sp>
      <p:pic>
        <p:nvPicPr>
          <p:cNvPr id="2050" name="Picture 2" descr="D:\majeed\2019-20 II Sem\CO\UNIT V\loosely coupled.png"/>
          <p:cNvPicPr>
            <a:picLocks noGrp="1" noChangeAspect="1" noChangeArrowheads="1"/>
          </p:cNvPicPr>
          <p:nvPr>
            <p:ph idx="1"/>
          </p:nvPr>
        </p:nvPicPr>
        <p:blipFill>
          <a:blip r:embed="rId2"/>
          <a:srcRect l="1020" t="2604" r="2041" b="2361"/>
          <a:stretch>
            <a:fillRect/>
          </a:stretch>
        </p:blipFill>
        <p:spPr bwMode="auto">
          <a:xfrm>
            <a:off x="990600" y="990600"/>
            <a:ext cx="7315200" cy="562115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914400"/>
          </a:xfrm>
        </p:spPr>
        <p:txBody>
          <a:bodyPr>
            <a:noAutofit/>
          </a:bodyPr>
          <a:lstStyle/>
          <a:p>
            <a:r>
              <a:rPr lang="en-US" sz="3600" dirty="0" smtClean="0">
                <a:solidFill>
                  <a:srgbClr val="FF0000"/>
                </a:solidFill>
                <a:latin typeface="Times New Roman" pitchFamily="18" charset="0"/>
                <a:cs typeface="Times New Roman" pitchFamily="18" charset="0"/>
              </a:rPr>
              <a:t>Benefits of using a multiprocessor include:</a:t>
            </a:r>
            <a:br>
              <a:rPr lang="en-US" sz="3600" dirty="0" smtClean="0">
                <a:solidFill>
                  <a:srgbClr val="FF0000"/>
                </a:solidFill>
                <a:latin typeface="Times New Roman" pitchFamily="18" charset="0"/>
                <a:cs typeface="Times New Roman" pitchFamily="18" charset="0"/>
              </a:rPr>
            </a:br>
            <a:endParaRPr lang="en-US" sz="3600" dirty="0">
              <a:solidFill>
                <a:srgbClr val="FF0000"/>
              </a:solidFill>
            </a:endParaRPr>
          </a:p>
        </p:txBody>
      </p:sp>
      <p:sp>
        <p:nvSpPr>
          <p:cNvPr id="3" name="Content Placeholder 2"/>
          <p:cNvSpPr>
            <a:spLocks noGrp="1"/>
          </p:cNvSpPr>
          <p:nvPr>
            <p:ph idx="1"/>
          </p:nvPr>
        </p:nvSpPr>
        <p:spPr>
          <a:xfrm>
            <a:off x="228600" y="762000"/>
            <a:ext cx="8686800" cy="5852160"/>
          </a:xfrm>
        </p:spPr>
        <p:txBody>
          <a:bodyPr>
            <a:normAutofit/>
          </a:bodyPr>
          <a:lstStyle/>
          <a:p>
            <a:r>
              <a:rPr lang="en-US" dirty="0" smtClean="0">
                <a:latin typeface="Times New Roman" pitchFamily="18" charset="0"/>
                <a:cs typeface="Times New Roman" pitchFamily="18" charset="0"/>
              </a:rPr>
              <a:t>Improves reliability of the system</a:t>
            </a:r>
          </a:p>
          <a:p>
            <a:r>
              <a:rPr lang="en-US" dirty="0" smtClean="0">
                <a:latin typeface="Times New Roman" pitchFamily="18" charset="0"/>
                <a:cs typeface="Times New Roman" pitchFamily="18" charset="0"/>
              </a:rPr>
              <a:t>Enhanced performance</a:t>
            </a:r>
          </a:p>
          <a:p>
            <a:r>
              <a:rPr lang="en-US" dirty="0" smtClean="0">
                <a:latin typeface="Times New Roman" pitchFamily="18" charset="0"/>
                <a:cs typeface="Times New Roman" pitchFamily="18" charset="0"/>
              </a:rPr>
              <a:t>Multiple applications</a:t>
            </a:r>
          </a:p>
          <a:p>
            <a:r>
              <a:rPr lang="en-US" dirty="0" smtClean="0">
                <a:latin typeface="Times New Roman" pitchFamily="18" charset="0"/>
                <a:cs typeface="Times New Roman" pitchFamily="18" charset="0"/>
              </a:rPr>
              <a:t>Multiple users</a:t>
            </a:r>
          </a:p>
          <a:p>
            <a:r>
              <a:rPr lang="en-US" dirty="0" smtClean="0">
                <a:latin typeface="Times New Roman" pitchFamily="18" charset="0"/>
                <a:cs typeface="Times New Roman" pitchFamily="18" charset="0"/>
              </a:rPr>
              <a:t>Multi-tasking inside an application</a:t>
            </a:r>
          </a:p>
          <a:p>
            <a:r>
              <a:rPr lang="en-US" dirty="0" smtClean="0">
                <a:latin typeface="Times New Roman" pitchFamily="18" charset="0"/>
                <a:cs typeface="Times New Roman" pitchFamily="18" charset="0"/>
              </a:rPr>
              <a:t>High/increased  throughput and/or responsiveness</a:t>
            </a:r>
          </a:p>
          <a:p>
            <a:r>
              <a:rPr lang="en-US" dirty="0" smtClean="0">
                <a:latin typeface="Times New Roman" pitchFamily="18" charset="0"/>
                <a:cs typeface="Times New Roman" pitchFamily="18" charset="0"/>
              </a:rPr>
              <a:t>Hardware sharing among CPUs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latin typeface="Times New Roman" pitchFamily="18" charset="0"/>
                <a:cs typeface="Times New Roman" pitchFamily="18" charset="0"/>
              </a:rPr>
              <a:t>Interconnection Structures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762000"/>
            <a:ext cx="8686800" cy="6035040"/>
          </a:xfrm>
        </p:spPr>
        <p:txBody>
          <a:bodyPr>
            <a:normAutofit/>
          </a:bodyPr>
          <a:lstStyle/>
          <a:p>
            <a:pPr algn="just"/>
            <a:r>
              <a:rPr lang="en-US" dirty="0" smtClean="0">
                <a:latin typeface="Times New Roman" pitchFamily="18" charset="0"/>
                <a:cs typeface="Times New Roman" pitchFamily="18" charset="0"/>
              </a:rPr>
              <a:t>The components that form a multiprocessor system are CPUs, IOPs connected to input-output devices, and a memory unit that may be partitioned into a number of separate modules. </a:t>
            </a:r>
          </a:p>
          <a:p>
            <a:pPr algn="just"/>
            <a:r>
              <a:rPr lang="en-US" dirty="0" smtClean="0">
                <a:latin typeface="Times New Roman" pitchFamily="18" charset="0"/>
                <a:cs typeface="Times New Roman" pitchFamily="18" charset="0"/>
              </a:rPr>
              <a:t>The interconnection between the components can have different physical configurations, depending on the number of transfer paths that are available between the processors and memory in a shared memory system or among the processing elements in a loosely coupled system.</a:t>
            </a:r>
          </a:p>
          <a:p>
            <a:pPr algn="just">
              <a:buNone/>
            </a:pPr>
            <a:endParaRPr lang="en-US"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4800" b="1" dirty="0" smtClean="0">
                <a:solidFill>
                  <a:srgbClr val="FF0000"/>
                </a:solidFill>
              </a:rPr>
              <a:t>CPU(CPU1,CPU2,CPU3…..), MEMORY, IO DEVICES(IOP,IOP,IOP,)</a:t>
            </a:r>
            <a:endParaRPr lang="en-US" sz="4800" b="1"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lgn="just"/>
            <a:r>
              <a:rPr lang="en-US" sz="3600" dirty="0" smtClean="0">
                <a:latin typeface="Times New Roman" pitchFamily="18" charset="0"/>
                <a:cs typeface="Times New Roman" pitchFamily="18" charset="0"/>
              </a:rPr>
              <a:t>There are several physical forms available for establishing an interconnection network. Some of these schemes are presented in this section:</a:t>
            </a:r>
          </a:p>
          <a:p>
            <a:pPr algn="just">
              <a:buNone/>
            </a:pPr>
            <a:r>
              <a:rPr lang="en-US" sz="3600" dirty="0" smtClean="0">
                <a:latin typeface="Times New Roman" pitchFamily="18" charset="0"/>
                <a:cs typeface="Times New Roman" pitchFamily="18" charset="0"/>
              </a:rPr>
              <a:t>	</a:t>
            </a:r>
            <a:r>
              <a:rPr lang="en-US" sz="3600" b="1" dirty="0" smtClean="0">
                <a:solidFill>
                  <a:srgbClr val="FF0000"/>
                </a:solidFill>
                <a:latin typeface="Times New Roman" pitchFamily="18" charset="0"/>
                <a:cs typeface="Times New Roman" pitchFamily="18" charset="0"/>
              </a:rPr>
              <a:t>1. Time-shared common bus</a:t>
            </a:r>
          </a:p>
          <a:p>
            <a:pPr algn="just">
              <a:buNone/>
            </a:pPr>
            <a:r>
              <a:rPr lang="en-US" sz="3600" b="1" dirty="0" smtClean="0">
                <a:solidFill>
                  <a:srgbClr val="FF0000"/>
                </a:solidFill>
                <a:latin typeface="Times New Roman" pitchFamily="18" charset="0"/>
                <a:cs typeface="Times New Roman" pitchFamily="18" charset="0"/>
              </a:rPr>
              <a:t>	2. Multiport Memory</a:t>
            </a:r>
          </a:p>
          <a:p>
            <a:pPr algn="just">
              <a:buNone/>
            </a:pPr>
            <a:r>
              <a:rPr lang="en-US" sz="3600" b="1" dirty="0" smtClean="0">
                <a:solidFill>
                  <a:srgbClr val="FF0000"/>
                </a:solidFill>
                <a:latin typeface="Times New Roman" pitchFamily="18" charset="0"/>
                <a:cs typeface="Times New Roman" pitchFamily="18" charset="0"/>
              </a:rPr>
              <a:t>	3. Crossbar Switch</a:t>
            </a:r>
          </a:p>
          <a:p>
            <a:pPr algn="just">
              <a:buNone/>
            </a:pPr>
            <a:r>
              <a:rPr lang="en-US" sz="3600" b="1" dirty="0" smtClean="0">
                <a:solidFill>
                  <a:srgbClr val="FF0000"/>
                </a:solidFill>
                <a:latin typeface="Times New Roman" pitchFamily="18" charset="0"/>
                <a:cs typeface="Times New Roman" pitchFamily="18" charset="0"/>
              </a:rPr>
              <a:t>	4. Multistage switching Network</a:t>
            </a:r>
          </a:p>
          <a:p>
            <a:pPr algn="just">
              <a:buNone/>
            </a:pPr>
            <a:r>
              <a:rPr lang="en-US" sz="3600" b="1" dirty="0" smtClean="0">
                <a:solidFill>
                  <a:srgbClr val="FF0000"/>
                </a:solidFill>
                <a:latin typeface="Times New Roman" pitchFamily="18" charset="0"/>
                <a:cs typeface="Times New Roman" pitchFamily="18" charset="0"/>
              </a:rPr>
              <a:t>	5. Hypercube System</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latin typeface="Times New Roman" pitchFamily="18" charset="0"/>
                <a:cs typeface="Times New Roman" pitchFamily="18" charset="0"/>
              </a:rPr>
              <a:t>Time-shared common bus</a:t>
            </a:r>
            <a:endParaRPr lang="en-US" b="1" dirty="0">
              <a:solidFill>
                <a:srgbClr val="FF0000"/>
              </a:solidFill>
            </a:endParaRPr>
          </a:p>
        </p:txBody>
      </p:sp>
      <p:pic>
        <p:nvPicPr>
          <p:cNvPr id="1026" name="Picture 2"/>
          <p:cNvPicPr>
            <a:picLocks noGrp="1" noChangeAspect="1" noChangeArrowheads="1"/>
          </p:cNvPicPr>
          <p:nvPr>
            <p:ph idx="1"/>
          </p:nvPr>
        </p:nvPicPr>
        <p:blipFill>
          <a:blip r:embed="rId2"/>
          <a:srcRect l="29716" t="38723" r="18748" b="18415"/>
          <a:stretch>
            <a:fillRect/>
          </a:stretch>
        </p:blipFill>
        <p:spPr bwMode="auto">
          <a:xfrm>
            <a:off x="457200" y="762000"/>
            <a:ext cx="8046720" cy="3636499"/>
          </a:xfrm>
          <a:prstGeom prst="rect">
            <a:avLst/>
          </a:prstGeom>
          <a:noFill/>
          <a:ln w="9525">
            <a:noFill/>
            <a:miter lim="800000"/>
            <a:headEnd/>
            <a:tailEnd/>
          </a:ln>
          <a:effectLst/>
        </p:spPr>
      </p:pic>
      <p:sp>
        <p:nvSpPr>
          <p:cNvPr id="4" name="Rectangle 3"/>
          <p:cNvSpPr/>
          <p:nvPr/>
        </p:nvSpPr>
        <p:spPr>
          <a:xfrm>
            <a:off x="228600" y="4495800"/>
            <a:ext cx="8686800" cy="2286000"/>
          </a:xfrm>
          <a:prstGeom prst="rect">
            <a:avLst/>
          </a:prstGeom>
        </p:spPr>
        <p:txBody>
          <a:bodyPr>
            <a:spAutoFit/>
          </a:bodyPr>
          <a:lstStyle/>
          <a:p>
            <a:r>
              <a:rPr lang="en-US" sz="2600" dirty="0" smtClean="0">
                <a:latin typeface="Times New Roman" pitchFamily="18" charset="0"/>
                <a:cs typeface="Times New Roman" pitchFamily="18" charset="0"/>
              </a:rPr>
              <a:t>A common-bus multiprocessor system consists of a number of processors connected through a common path to a memory unit. </a:t>
            </a:r>
          </a:p>
          <a:p>
            <a:r>
              <a:rPr lang="en-US" sz="2600" dirty="0" smtClean="0">
                <a:latin typeface="Times New Roman" pitchFamily="18" charset="0"/>
                <a:cs typeface="Times New Roman" pitchFamily="18" charset="0"/>
              </a:rPr>
              <a:t>A time-shared common bus for five processors is shown in Fig. 13-1 . Only one processor can communicate with the memory or another processor at any given time.</a:t>
            </a: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7030A0"/>
                </a:solidFill>
                <a:latin typeface="Times New Roman" pitchFamily="18" charset="0"/>
                <a:cs typeface="Times New Roman" pitchFamily="18" charset="0"/>
              </a:rPr>
              <a:t>Multiprocessors</a:t>
            </a:r>
            <a:endParaRPr lang="en-US" dirty="0"/>
          </a:p>
        </p:txBody>
      </p:sp>
      <p:sp>
        <p:nvSpPr>
          <p:cNvPr id="3" name="Content Placeholder 2"/>
          <p:cNvSpPr>
            <a:spLocks noGrp="1"/>
          </p:cNvSpPr>
          <p:nvPr>
            <p:ph idx="1"/>
          </p:nvPr>
        </p:nvSpPr>
        <p:spPr>
          <a:xfrm>
            <a:off x="228600" y="990600"/>
            <a:ext cx="8686800" cy="5486400"/>
          </a:xfrm>
        </p:spPr>
        <p:txBody>
          <a:bodyPr>
            <a:normAutofit/>
          </a:bodyPr>
          <a:lstStyle/>
          <a:p>
            <a:r>
              <a:rPr lang="en-US" dirty="0" smtClean="0">
                <a:latin typeface="Times New Roman" pitchFamily="18" charset="0"/>
                <a:cs typeface="Times New Roman" pitchFamily="18" charset="0"/>
              </a:rPr>
              <a:t>A multiprocessor is a computer system with two or more central processing units (CPUs), with each one sharing the common main memory(RAM) as well as the peripherals. </a:t>
            </a:r>
          </a:p>
          <a:p>
            <a:r>
              <a:rPr lang="en-US" dirty="0" smtClean="0">
                <a:latin typeface="Times New Roman" pitchFamily="18" charset="0"/>
                <a:cs typeface="Times New Roman" pitchFamily="18" charset="0"/>
              </a:rPr>
              <a:t>This helps in simultaneous processing of programs.</a:t>
            </a:r>
          </a:p>
          <a:p>
            <a:r>
              <a:rPr lang="en-US" dirty="0" smtClean="0">
                <a:latin typeface="Times New Roman" pitchFamily="18" charset="0"/>
                <a:cs typeface="Times New Roman" pitchFamily="18" charset="0"/>
              </a:rPr>
              <a:t>The key objective of using a multiprocessor is to boost the system’s execution speed, with other objectives being fault tolerance and application matching.</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200" y="304800"/>
            <a:ext cx="8229600" cy="62918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 y="304800"/>
            <a:ext cx="8595360" cy="6400800"/>
          </a:xfrm>
        </p:spPr>
        <p:txBody>
          <a:bodyPr>
            <a:normAutofit/>
          </a:bodyPr>
          <a:lstStyle/>
          <a:p>
            <a:pPr algn="just"/>
            <a:r>
              <a:rPr lang="en-US" dirty="0" smtClean="0">
                <a:latin typeface="Times New Roman" pitchFamily="18" charset="0"/>
                <a:cs typeface="Times New Roman" pitchFamily="18" charset="0"/>
              </a:rPr>
              <a:t>Any other processor wishing to initiate a transfer must first determine the availability status of the bus, and only after the bus becomes available can the processor address the destination unit to initiate the transfer.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command is issued to inform the destination unit what operation is to be performed . </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080" y="228600"/>
            <a:ext cx="8595360" cy="6400800"/>
          </a:xfrm>
        </p:spPr>
        <p:txBody>
          <a:bodyPr>
            <a:normAutofit lnSpcReduction="10000"/>
          </a:bodyPr>
          <a:lstStyle/>
          <a:p>
            <a:pPr algn="just"/>
            <a:r>
              <a:rPr lang="en-US" dirty="0" smtClean="0">
                <a:latin typeface="Times New Roman" pitchFamily="18" charset="0"/>
                <a:cs typeface="Times New Roman" pitchFamily="18" charset="0"/>
              </a:rPr>
              <a:t>The receiving unit recognizes its address in the bus and responds to the control signals from the sender, after which the transfer is initiated.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system may exhibit transfer conflicts since one common bus is shared by all processors.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These conflicts must be resolved by incorporating a bus controller that establishes priorities among the requesting units.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single common-bus system is restricted to one transfer at a time.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normAutofit lnSpcReduction="10000"/>
          </a:bodyPr>
          <a:lstStyle/>
          <a:p>
            <a:pPr algn="just"/>
            <a:r>
              <a:rPr lang="en-US" dirty="0" smtClean="0">
                <a:latin typeface="Times New Roman" pitchFamily="18" charset="0"/>
                <a:cs typeface="Times New Roman" pitchFamily="18" charset="0"/>
              </a:rPr>
              <a:t> This means that when one processor is communicating with the memory, all other processors are either busy with internal operations or must be idle waiting for the bus. </a:t>
            </a:r>
          </a:p>
          <a:p>
            <a:pPr algn="just"/>
            <a:r>
              <a:rPr lang="en-US" dirty="0" smtClean="0">
                <a:latin typeface="Times New Roman" pitchFamily="18" charset="0"/>
                <a:cs typeface="Times New Roman" pitchFamily="18" charset="0"/>
              </a:rPr>
              <a:t>As a </a:t>
            </a:r>
            <a:r>
              <a:rPr lang="en-US" b="1" dirty="0" smtClean="0">
                <a:solidFill>
                  <a:srgbClr val="FF0000"/>
                </a:solidFill>
                <a:latin typeface="Times New Roman" pitchFamily="18" charset="0"/>
                <a:cs typeface="Times New Roman" pitchFamily="18" charset="0"/>
              </a:rPr>
              <a:t>consequence</a:t>
            </a:r>
            <a:r>
              <a:rPr lang="en-US" dirty="0" smtClean="0">
                <a:latin typeface="Times New Roman" pitchFamily="18" charset="0"/>
                <a:cs typeface="Times New Roman" pitchFamily="18" charset="0"/>
              </a:rPr>
              <a:t>, the total overall transfer rate within the system is limited by the speed of the single path. </a:t>
            </a:r>
          </a:p>
          <a:p>
            <a:pPr algn="just"/>
            <a:r>
              <a:rPr lang="en-US" dirty="0" smtClean="0">
                <a:latin typeface="Times New Roman" pitchFamily="18" charset="0"/>
                <a:cs typeface="Times New Roman" pitchFamily="18" charset="0"/>
              </a:rPr>
              <a:t>The processors in the system can be kept busy more often through the implementation of two or more independent buses to permit multiple simultaneous bus transfers.</a:t>
            </a:r>
          </a:p>
          <a:p>
            <a:pPr algn="just"/>
            <a:r>
              <a:rPr lang="en-US" dirty="0" smtClean="0">
                <a:solidFill>
                  <a:srgbClr val="FF0000"/>
                </a:solidFill>
                <a:latin typeface="Times New Roman" pitchFamily="18" charset="0"/>
                <a:cs typeface="Times New Roman" pitchFamily="18" charset="0"/>
              </a:rPr>
              <a:t>However, this increases the system cost and complexity.</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normAutofit/>
          </a:bodyPr>
          <a:lstStyle/>
          <a:p>
            <a:pPr algn="just"/>
            <a:r>
              <a:rPr lang="en-US" dirty="0" smtClean="0">
                <a:latin typeface="Times New Roman" pitchFamily="18" charset="0"/>
                <a:cs typeface="Times New Roman" pitchFamily="18" charset="0"/>
              </a:rPr>
              <a:t>A more economical implementation of a dual bus structure is depicted in Fig. 13-2. Here we have a number of local buses each connected to its own local memory and to one or more processors.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Each local bus may be connected to a CPU, an IOP, or any combination of processors.</a:t>
            </a:r>
          </a:p>
          <a:p>
            <a:pPr algn="just">
              <a:buNone/>
            </a:pP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A system bus controller links each local bus to a common system bus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l="10734" t="44226" r="63328" b="24237"/>
          <a:stretch>
            <a:fillRect/>
          </a:stretch>
        </p:blipFill>
        <p:spPr bwMode="auto">
          <a:xfrm>
            <a:off x="685800" y="76200"/>
            <a:ext cx="7772400" cy="5315607"/>
          </a:xfrm>
          <a:prstGeom prst="rect">
            <a:avLst/>
          </a:prstGeom>
          <a:noFill/>
          <a:ln w="9525">
            <a:noFill/>
            <a:miter lim="800000"/>
            <a:headEnd/>
            <a:tailEnd/>
          </a:ln>
          <a:effectLst/>
        </p:spPr>
      </p:pic>
      <p:sp>
        <p:nvSpPr>
          <p:cNvPr id="5" name="Rectangle 4"/>
          <p:cNvSpPr/>
          <p:nvPr/>
        </p:nvSpPr>
        <p:spPr>
          <a:xfrm>
            <a:off x="228600" y="5410200"/>
            <a:ext cx="8686800" cy="1323439"/>
          </a:xfrm>
          <a:prstGeom prst="rect">
            <a:avLst/>
          </a:prstGeom>
        </p:spPr>
        <p:txBody>
          <a:bodyPr>
            <a:spAutoFit/>
          </a:bodyPr>
          <a:lstStyle/>
          <a:p>
            <a:pPr algn="just"/>
            <a:r>
              <a:rPr lang="en-US" sz="2000" b="1" dirty="0" smtClean="0">
                <a:latin typeface="Times New Roman" pitchFamily="18" charset="0"/>
                <a:cs typeface="Times New Roman" pitchFamily="18" charset="0"/>
              </a:rPr>
              <a:t>Only one processor can communicate with the shared memory and other common resources through the system bus at any given time. The other processors are kept busy communicating with their local memory and I/O devices.</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22960"/>
          </a:xfrm>
        </p:spPr>
        <p:txBody>
          <a:bodyPr>
            <a:normAutofit/>
          </a:bodyPr>
          <a:lstStyle/>
          <a:p>
            <a:r>
              <a:rPr lang="en-IN" b="1" dirty="0" smtClean="0">
                <a:solidFill>
                  <a:srgbClr val="FF0000"/>
                </a:solidFill>
                <a:latin typeface="Times New Roman" pitchFamily="18" charset="0"/>
                <a:cs typeface="Times New Roman" pitchFamily="18" charset="0"/>
              </a:rPr>
              <a:t>Multiport Memory</a:t>
            </a:r>
            <a:endParaRPr lang="en-US" b="1" dirty="0">
              <a:solidFill>
                <a:srgbClr val="FF0000"/>
              </a:solidFill>
            </a:endParaRPr>
          </a:p>
        </p:txBody>
      </p:sp>
      <p:pic>
        <p:nvPicPr>
          <p:cNvPr id="6146" name="Picture 2"/>
          <p:cNvPicPr>
            <a:picLocks noGrp="1" noChangeAspect="1" noChangeArrowheads="1"/>
          </p:cNvPicPr>
          <p:nvPr>
            <p:ph idx="1"/>
          </p:nvPr>
        </p:nvPicPr>
        <p:blipFill>
          <a:blip r:embed="rId2"/>
          <a:srcRect l="15640" t="35356" r="60982" b="22086"/>
          <a:stretch>
            <a:fillRect/>
          </a:stretch>
        </p:blipFill>
        <p:spPr bwMode="auto">
          <a:xfrm>
            <a:off x="838200" y="914400"/>
            <a:ext cx="7524205"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r>
              <a:rPr lang="en-US" dirty="0" smtClean="0">
                <a:latin typeface="Times New Roman" pitchFamily="18" charset="0"/>
                <a:cs typeface="Times New Roman" pitchFamily="18" charset="0"/>
              </a:rPr>
              <a:t>A multiport memory system employs </a:t>
            </a:r>
            <a:r>
              <a:rPr lang="en-US" dirty="0" smtClean="0">
                <a:solidFill>
                  <a:srgbClr val="FF0000"/>
                </a:solidFill>
                <a:latin typeface="Times New Roman" pitchFamily="18" charset="0"/>
                <a:cs typeface="Times New Roman" pitchFamily="18" charset="0"/>
              </a:rPr>
              <a:t>separate buses between each memory module and each CPU</a:t>
            </a:r>
            <a:r>
              <a:rPr lang="en-US" dirty="0" smtClean="0">
                <a:latin typeface="Times New Roman" pitchFamily="18" charset="0"/>
                <a:cs typeface="Times New Roman" pitchFamily="18" charset="0"/>
              </a:rPr>
              <a:t>. </a:t>
            </a:r>
          </a:p>
          <a:p>
            <a:pPr lvl="1"/>
            <a:r>
              <a:rPr lang="en-US" sz="1800" dirty="0" smtClean="0">
                <a:latin typeface="Times New Roman" pitchFamily="18" charset="0"/>
                <a:cs typeface="Times New Roman" pitchFamily="18" charset="0"/>
              </a:rPr>
              <a:t>This is shown in Fig.. 13-3 for four CPUs and four memory modules (MMs).</a:t>
            </a:r>
          </a:p>
          <a:p>
            <a:r>
              <a:rPr lang="en-US" dirty="0" smtClean="0">
                <a:latin typeface="Times New Roman" pitchFamily="18" charset="0"/>
                <a:cs typeface="Times New Roman" pitchFamily="18" charset="0"/>
              </a:rPr>
              <a:t> Each processor bus is Connected to each memory module. </a:t>
            </a:r>
          </a:p>
          <a:p>
            <a:r>
              <a:rPr lang="en-US" dirty="0" smtClean="0">
                <a:latin typeface="Times New Roman" pitchFamily="18" charset="0"/>
                <a:cs typeface="Times New Roman" pitchFamily="18" charset="0"/>
              </a:rPr>
              <a:t>A processor bus consists of the address, data, and control lines required to communicate with memory. </a:t>
            </a:r>
          </a:p>
          <a:p>
            <a:r>
              <a:rPr lang="en-US" dirty="0" smtClean="0">
                <a:latin typeface="Times New Roman" pitchFamily="18" charset="0"/>
                <a:cs typeface="Times New Roman" pitchFamily="18" charset="0"/>
              </a:rPr>
              <a:t>The memory module is said to have four ports and each port accommodates one of the buses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r>
              <a:rPr lang="en-US" dirty="0" smtClean="0">
                <a:latin typeface="Times New Roman" pitchFamily="18" charset="0"/>
                <a:cs typeface="Times New Roman" pitchFamily="18" charset="0"/>
              </a:rPr>
              <a:t>The </a:t>
            </a:r>
            <a:r>
              <a:rPr lang="en-US" b="1" dirty="0" smtClean="0">
                <a:solidFill>
                  <a:srgbClr val="FF0000"/>
                </a:solidFill>
                <a:latin typeface="Times New Roman" pitchFamily="18" charset="0"/>
                <a:cs typeface="Times New Roman" pitchFamily="18" charset="0"/>
              </a:rPr>
              <a:t>advantage</a:t>
            </a:r>
            <a:r>
              <a:rPr lang="en-US" dirty="0" smtClean="0">
                <a:latin typeface="Times New Roman" pitchFamily="18" charset="0"/>
                <a:cs typeface="Times New Roman" pitchFamily="18" charset="0"/>
              </a:rPr>
              <a:t> of the multi port memory organization is the high transfer rate that can be achieved because of the multiple paths between processors and memory.</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b="1" dirty="0" smtClean="0">
                <a:solidFill>
                  <a:srgbClr val="FF0000"/>
                </a:solidFill>
                <a:latin typeface="Times New Roman" pitchFamily="18" charset="0"/>
                <a:cs typeface="Times New Roman" pitchFamily="18" charset="0"/>
              </a:rPr>
              <a:t>disadvantage</a:t>
            </a:r>
            <a:r>
              <a:rPr lang="en-US" dirty="0" smtClean="0">
                <a:latin typeface="Times New Roman" pitchFamily="18" charset="0"/>
                <a:cs typeface="Times New Roman" pitchFamily="18" charset="0"/>
              </a:rPr>
              <a:t> is that it requires expensive memory control logic and a large number of cables and connectors.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As a </a:t>
            </a:r>
            <a:r>
              <a:rPr lang="en-US" dirty="0" smtClean="0">
                <a:solidFill>
                  <a:srgbClr val="FF0000"/>
                </a:solidFill>
                <a:latin typeface="Times New Roman" pitchFamily="18" charset="0"/>
                <a:cs typeface="Times New Roman" pitchFamily="18" charset="0"/>
              </a:rPr>
              <a:t>consequences</a:t>
            </a:r>
            <a:r>
              <a:rPr lang="en-US" dirty="0" smtClean="0">
                <a:latin typeface="Times New Roman" pitchFamily="18" charset="0"/>
                <a:cs typeface="Times New Roman" pitchFamily="18" charset="0"/>
              </a:rPr>
              <a:t> this interconnection structure is usually appropriate for systems with a small number of processors.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IN" b="1" dirty="0" smtClean="0">
                <a:solidFill>
                  <a:srgbClr val="FF0000"/>
                </a:solidFill>
                <a:latin typeface="Times New Roman" pitchFamily="18" charset="0"/>
                <a:cs typeface="Times New Roman" pitchFamily="18" charset="0"/>
              </a:rPr>
              <a:t>Crossbar Switch</a:t>
            </a:r>
            <a:endParaRPr lang="en-US" b="1" dirty="0">
              <a:solidFill>
                <a:srgbClr val="FF0000"/>
              </a:solidFill>
            </a:endParaRPr>
          </a:p>
        </p:txBody>
      </p:sp>
      <p:pic>
        <p:nvPicPr>
          <p:cNvPr id="7170" name="Picture 2"/>
          <p:cNvPicPr>
            <a:picLocks noGrp="1" noChangeAspect="1" noChangeArrowheads="1"/>
          </p:cNvPicPr>
          <p:nvPr>
            <p:ph idx="1"/>
          </p:nvPr>
        </p:nvPicPr>
        <p:blipFill>
          <a:blip r:embed="rId2"/>
          <a:srcRect l="11171" t="28622" r="64206" b="29288"/>
          <a:stretch>
            <a:fillRect/>
          </a:stretch>
        </p:blipFill>
        <p:spPr bwMode="auto">
          <a:xfrm>
            <a:off x="685800" y="914399"/>
            <a:ext cx="7772400" cy="5715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914400"/>
          </a:xfrm>
        </p:spPr>
        <p:txBody>
          <a:bodyPr>
            <a:normAutofit/>
          </a:bodyPr>
          <a:lstStyle/>
          <a:p>
            <a:r>
              <a:rPr lang="en-US" b="1" dirty="0" smtClean="0">
                <a:solidFill>
                  <a:srgbClr val="7030A0"/>
                </a:solidFill>
                <a:latin typeface="Times New Roman" pitchFamily="18" charset="0"/>
                <a:cs typeface="Times New Roman" pitchFamily="18" charset="0"/>
              </a:rPr>
              <a:t>Characteristics of Multiprocessors</a:t>
            </a:r>
            <a:endParaRPr lang="en-US" b="1"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838200"/>
            <a:ext cx="8503920" cy="5943600"/>
          </a:xfrm>
        </p:spPr>
        <p:txBody>
          <a:bodyPr>
            <a:normAutofit/>
          </a:bodyPr>
          <a:lstStyle/>
          <a:p>
            <a:r>
              <a:rPr lang="en-US" dirty="0" smtClean="0">
                <a:latin typeface="Times New Roman" pitchFamily="18" charset="0"/>
                <a:cs typeface="Times New Roman" pitchFamily="18" charset="0"/>
              </a:rPr>
              <a:t>A </a:t>
            </a:r>
            <a:r>
              <a:rPr lang="en-US" dirty="0" smtClean="0">
                <a:solidFill>
                  <a:srgbClr val="FF0000"/>
                </a:solidFill>
                <a:latin typeface="Times New Roman" pitchFamily="18" charset="0"/>
                <a:cs typeface="Times New Roman" pitchFamily="18" charset="0"/>
              </a:rPr>
              <a:t>multiprocessor</a:t>
            </a:r>
            <a:r>
              <a:rPr lang="en-US" dirty="0" smtClean="0">
                <a:latin typeface="Times New Roman" pitchFamily="18" charset="0"/>
                <a:cs typeface="Times New Roman" pitchFamily="18" charset="0"/>
              </a:rPr>
              <a:t> system is an interconnection of two or more CPUs with memory and input-output equipment. </a:t>
            </a:r>
          </a:p>
          <a:p>
            <a:pPr algn="just"/>
            <a:r>
              <a:rPr lang="en-US" dirty="0" smtClean="0">
                <a:latin typeface="Times New Roman" pitchFamily="18" charset="0"/>
                <a:cs typeface="Times New Roman" pitchFamily="18" charset="0"/>
              </a:rPr>
              <a:t>The term "processor" In multiprocessor can mean either a central processing unit (CPU) or an input-output processor (IOP). </a:t>
            </a:r>
          </a:p>
          <a:p>
            <a:pPr algn="just"/>
            <a:r>
              <a:rPr lang="en-US" dirty="0" smtClean="0">
                <a:latin typeface="Times New Roman" pitchFamily="18" charset="0"/>
                <a:cs typeface="Times New Roman" pitchFamily="18" charset="0"/>
              </a:rPr>
              <a:t>However, a system with a single CPU and one or more IOPs is usually not included in the definition of a multiprocessor system unless the IOP has computational facilities comparable to a CPU.</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r>
              <a:rPr lang="en-US" dirty="0" smtClean="0">
                <a:latin typeface="Times New Roman" pitchFamily="18" charset="0"/>
                <a:cs typeface="Times New Roman" pitchFamily="18" charset="0"/>
              </a:rPr>
              <a:t>The crossbar switch organization consists of a number of </a:t>
            </a:r>
            <a:r>
              <a:rPr lang="en-US" b="1" dirty="0" smtClean="0">
                <a:solidFill>
                  <a:srgbClr val="FF0000"/>
                </a:solidFill>
                <a:latin typeface="Times New Roman" pitchFamily="18" charset="0"/>
                <a:cs typeface="Times New Roman" pitchFamily="18" charset="0"/>
              </a:rPr>
              <a:t>cross points</a:t>
            </a:r>
            <a:r>
              <a:rPr lang="en-US" dirty="0" smtClean="0">
                <a:latin typeface="Times New Roman" pitchFamily="18" charset="0"/>
                <a:cs typeface="Times New Roman" pitchFamily="18" charset="0"/>
              </a:rPr>
              <a:t> that are placed at intersections between processor buses and memory module paths.</a:t>
            </a:r>
          </a:p>
          <a:p>
            <a:r>
              <a:rPr lang="en-US" dirty="0" smtClean="0">
                <a:latin typeface="Times New Roman" pitchFamily="18" charset="0"/>
                <a:cs typeface="Times New Roman" pitchFamily="18" charset="0"/>
              </a:rPr>
              <a:t>The small square in each cross point is a switch that determines the path from a processor to a memory module. </a:t>
            </a:r>
          </a:p>
          <a:p>
            <a:r>
              <a:rPr lang="en-US" dirty="0" smtClean="0">
                <a:latin typeface="Times New Roman" pitchFamily="18" charset="0"/>
                <a:cs typeface="Times New Roman" pitchFamily="18" charset="0"/>
              </a:rPr>
              <a:t>Each switch point has control logic to set up the transfer path between a processor and memory.</a:t>
            </a:r>
          </a:p>
          <a:p>
            <a:r>
              <a:rPr lang="en-US" dirty="0" smtClean="0">
                <a:latin typeface="Times New Roman" pitchFamily="18" charset="0"/>
                <a:cs typeface="Times New Roman" pitchFamily="18" charset="0"/>
              </a:rPr>
              <a:t>It examines the address that is placed in the bus to determine whether its particular module is being addressed.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lnSpcReduction="10000"/>
          </a:bodyPr>
          <a:lstStyle/>
          <a:p>
            <a:pPr algn="just"/>
            <a:r>
              <a:rPr lang="en-US" dirty="0" smtClean="0">
                <a:latin typeface="Times New Roman" pitchFamily="18" charset="0"/>
                <a:cs typeface="Times New Roman" pitchFamily="18" charset="0"/>
              </a:rPr>
              <a:t>It also resolves multiple requests for access to the same memory module on a predetermined </a:t>
            </a:r>
            <a:r>
              <a:rPr lang="en-US" dirty="0" smtClean="0">
                <a:solidFill>
                  <a:srgbClr val="FF0000"/>
                </a:solidFill>
                <a:latin typeface="Times New Roman" pitchFamily="18" charset="0"/>
                <a:cs typeface="Times New Roman" pitchFamily="18" charset="0"/>
              </a:rPr>
              <a:t>priority</a:t>
            </a:r>
            <a:r>
              <a:rPr lang="en-US" dirty="0" smtClean="0">
                <a:latin typeface="Times New Roman" pitchFamily="18" charset="0"/>
                <a:cs typeface="Times New Roman" pitchFamily="18" charset="0"/>
              </a:rPr>
              <a:t> basis.</a:t>
            </a:r>
          </a:p>
          <a:p>
            <a:pPr algn="just"/>
            <a:r>
              <a:rPr lang="en-US" dirty="0" smtClean="0">
                <a:latin typeface="Times New Roman" pitchFamily="18" charset="0"/>
                <a:cs typeface="Times New Roman" pitchFamily="18" charset="0"/>
              </a:rPr>
              <a:t>A crossbar switch organization supports simultaneous transfers from memory modules because there is a separate path associated with each module.</a:t>
            </a:r>
          </a:p>
          <a:p>
            <a:pPr algn="just"/>
            <a:r>
              <a:rPr lang="en-US" dirty="0" smtClean="0">
                <a:latin typeface="Times New Roman" pitchFamily="18" charset="0"/>
                <a:cs typeface="Times New Roman" pitchFamily="18" charset="0"/>
              </a:rPr>
              <a:t>The circuit consists of multiplexers that select the data, address, and control from one CPU for communication with the memory module.</a:t>
            </a:r>
          </a:p>
          <a:p>
            <a:pPr algn="just"/>
            <a:r>
              <a:rPr lang="en-US" dirty="0" smtClean="0">
                <a:latin typeface="Times New Roman" pitchFamily="18" charset="0"/>
                <a:cs typeface="Times New Roman" pitchFamily="18" charset="0"/>
              </a:rPr>
              <a:t>Priority levels are established by the arbitration logic to select one CPU when two or more CPUs attempt to access the same memory.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 y="0"/>
            <a:ext cx="8686800" cy="914400"/>
          </a:xfrm>
        </p:spPr>
        <p:txBody>
          <a:bodyPr>
            <a:normAutofit/>
          </a:bodyPr>
          <a:lstStyle/>
          <a:p>
            <a:pPr algn="l"/>
            <a:r>
              <a:rPr lang="en-IN" b="1" dirty="0" smtClean="0">
                <a:solidFill>
                  <a:srgbClr val="FF0000"/>
                </a:solidFill>
                <a:latin typeface="Times New Roman" pitchFamily="18" charset="0"/>
                <a:cs typeface="Times New Roman" pitchFamily="18" charset="0"/>
              </a:rPr>
              <a:t>	Multi-stage switching Network</a:t>
            </a:r>
            <a:endParaRPr lang="en-US" b="1" dirty="0">
              <a:solidFill>
                <a:srgbClr val="FF0000"/>
              </a:solidFill>
            </a:endParaRPr>
          </a:p>
        </p:txBody>
      </p:sp>
      <p:sp>
        <p:nvSpPr>
          <p:cNvPr id="3" name="Content Placeholder 2"/>
          <p:cNvSpPr>
            <a:spLocks noGrp="1"/>
          </p:cNvSpPr>
          <p:nvPr>
            <p:ph idx="1"/>
          </p:nvPr>
        </p:nvSpPr>
        <p:spPr>
          <a:xfrm>
            <a:off x="228600" y="884236"/>
            <a:ext cx="8686800" cy="5852160"/>
          </a:xfrm>
        </p:spPr>
        <p:txBody>
          <a:bodyPr>
            <a:normAutofit/>
          </a:bodyPr>
          <a:lstStyle/>
          <a:p>
            <a:r>
              <a:rPr lang="en-US" dirty="0" smtClean="0">
                <a:latin typeface="Times New Roman" pitchFamily="18" charset="0"/>
                <a:cs typeface="Times New Roman" pitchFamily="18" charset="0"/>
              </a:rPr>
              <a:t>The basic component of a multistage network is a two-input, two-output, interchange switch.</a:t>
            </a:r>
          </a:p>
          <a:p>
            <a:r>
              <a:rPr lang="en-US" dirty="0" smtClean="0">
                <a:latin typeface="Times New Roman" pitchFamily="18" charset="0"/>
                <a:cs typeface="Times New Roman" pitchFamily="18" charset="0"/>
              </a:rPr>
              <a:t>The 2 X 2 switch has two input labeled </a:t>
            </a:r>
            <a:r>
              <a:rPr lang="en-US" b="1" dirty="0" smtClean="0">
                <a:solidFill>
                  <a:srgbClr val="FF0000"/>
                </a:solidFill>
                <a:latin typeface="Times New Roman" pitchFamily="18" charset="0"/>
                <a:cs typeface="Times New Roman" pitchFamily="18" charset="0"/>
              </a:rPr>
              <a:t>A</a:t>
            </a:r>
            <a:r>
              <a:rPr lang="en-US" dirty="0" smtClean="0">
                <a:latin typeface="Times New Roman" pitchFamily="18" charset="0"/>
                <a:cs typeface="Times New Roman" pitchFamily="18" charset="0"/>
              </a:rPr>
              <a:t> and </a:t>
            </a:r>
            <a:r>
              <a:rPr lang="en-US" b="1" dirty="0" smtClean="0">
                <a:solidFill>
                  <a:srgbClr val="FF0000"/>
                </a:solidFill>
                <a:latin typeface="Times New Roman" pitchFamily="18" charset="0"/>
                <a:cs typeface="Times New Roman" pitchFamily="18" charset="0"/>
              </a:rPr>
              <a:t>B</a:t>
            </a:r>
            <a:r>
              <a:rPr lang="en-US" dirty="0" smtClean="0">
                <a:latin typeface="Times New Roman" pitchFamily="18" charset="0"/>
                <a:cs typeface="Times New Roman" pitchFamily="18" charset="0"/>
              </a:rPr>
              <a:t>, and two outputs, labeled </a:t>
            </a:r>
            <a:r>
              <a:rPr lang="en-US" b="1" dirty="0" smtClean="0">
                <a:solidFill>
                  <a:srgbClr val="FF0000"/>
                </a:solidFill>
                <a:latin typeface="Times New Roman" pitchFamily="18" charset="0"/>
                <a:cs typeface="Times New Roman" pitchFamily="18" charset="0"/>
              </a:rPr>
              <a:t>0</a:t>
            </a:r>
            <a:r>
              <a:rPr lang="en-US" dirty="0" smtClean="0">
                <a:latin typeface="Times New Roman" pitchFamily="18" charset="0"/>
                <a:cs typeface="Times New Roman" pitchFamily="18" charset="0"/>
              </a:rPr>
              <a:t> and </a:t>
            </a:r>
            <a:r>
              <a:rPr lang="en-US" b="1" dirty="0" smtClean="0">
                <a:solidFill>
                  <a:srgbClr val="FF0000"/>
                </a:solidFill>
                <a:latin typeface="Times New Roman" pitchFamily="18" charset="0"/>
                <a:cs typeface="Times New Roman" pitchFamily="18" charset="0"/>
              </a:rPr>
              <a:t>1</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The switch has the capability connecting input A to either of the outputs. Terminal B of the switch behaves in a similar fashion.</a:t>
            </a:r>
          </a:p>
          <a:p>
            <a:pPr lvl="1"/>
            <a:r>
              <a:rPr lang="en-US" dirty="0" smtClean="0">
                <a:latin typeface="Times New Roman" pitchFamily="18" charset="0"/>
                <a:cs typeface="Times New Roman" pitchFamily="18" charset="0"/>
              </a:rPr>
              <a:t>There are control signal(not shown) associated with the switch that establish the interconnection between the input and output terminals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l="17801" t="33672" r="61364" b="39390"/>
          <a:stretch>
            <a:fillRect/>
          </a:stretch>
        </p:blipFill>
        <p:spPr bwMode="auto">
          <a:xfrm>
            <a:off x="457200" y="457200"/>
            <a:ext cx="8229600" cy="59851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b="1" dirty="0" smtClean="0">
                <a:solidFill>
                  <a:srgbClr val="FF0000"/>
                </a:solidFill>
                <a:latin typeface="Times New Roman" pitchFamily="18" charset="0"/>
                <a:cs typeface="Times New Roman" pitchFamily="18" charset="0"/>
              </a:rPr>
              <a:t>How it works….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884236"/>
            <a:ext cx="8686800" cy="5669280"/>
          </a:xfrm>
        </p:spPr>
        <p:txBody>
          <a:bodyPr>
            <a:normAutofit/>
          </a:bodyPr>
          <a:lstStyle/>
          <a:p>
            <a:r>
              <a:rPr lang="en-US" dirty="0" smtClean="0">
                <a:latin typeface="Times New Roman" pitchFamily="18" charset="0"/>
                <a:cs typeface="Times New Roman" pitchFamily="18" charset="0"/>
              </a:rPr>
              <a:t>Using the 2 x 2 switch as a building block, it is possible to build multistage network to control the communication between a number of source and destinations.</a:t>
            </a:r>
          </a:p>
          <a:p>
            <a:r>
              <a:rPr lang="en-US" dirty="0" smtClean="0">
                <a:latin typeface="Times New Roman" pitchFamily="18" charset="0"/>
                <a:cs typeface="Times New Roman" pitchFamily="18" charset="0"/>
              </a:rPr>
              <a:t> To see how this is done, consider </a:t>
            </a:r>
            <a:r>
              <a:rPr lang="en-US" b="1" dirty="0" smtClean="0">
                <a:solidFill>
                  <a:srgbClr val="FF0000"/>
                </a:solidFill>
                <a:latin typeface="Times New Roman" pitchFamily="18" charset="0"/>
                <a:cs typeface="Times New Roman" pitchFamily="18" charset="0"/>
              </a:rPr>
              <a:t>the binary tree</a:t>
            </a:r>
            <a:r>
              <a:rPr lang="en-US" dirty="0" smtClean="0">
                <a:latin typeface="Times New Roman" pitchFamily="18" charset="0"/>
                <a:cs typeface="Times New Roman" pitchFamily="18" charset="0"/>
              </a:rPr>
              <a:t> shown Fig. 13-7. </a:t>
            </a:r>
          </a:p>
          <a:p>
            <a:r>
              <a:rPr lang="en-US" dirty="0" smtClean="0">
                <a:latin typeface="Times New Roman" pitchFamily="18" charset="0"/>
                <a:cs typeface="Times New Roman" pitchFamily="18" charset="0"/>
              </a:rPr>
              <a:t>The two processors P1 and P2 are connected through switches to eight memory modules marked in binary from 000 through 1 1 1 . The path from source to a destination is determined from the binary bits of the destination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098" name="Picture 2"/>
          <p:cNvPicPr>
            <a:picLocks noGrp="1" noChangeAspect="1" noChangeArrowheads="1"/>
          </p:cNvPicPr>
          <p:nvPr>
            <p:ph idx="1"/>
          </p:nvPr>
        </p:nvPicPr>
        <p:blipFill>
          <a:blip r:embed="rId2"/>
          <a:srcRect l="15907" t="28381" r="61364" b="32655"/>
          <a:stretch>
            <a:fillRect/>
          </a:stretch>
        </p:blipFill>
        <p:spPr bwMode="auto">
          <a:xfrm>
            <a:off x="457200" y="381000"/>
            <a:ext cx="82296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b="1" dirty="0" smtClean="0">
                <a:solidFill>
                  <a:srgbClr val="FF0000"/>
                </a:solidFill>
                <a:latin typeface="Times New Roman" pitchFamily="18" charset="0"/>
                <a:cs typeface="Times New Roman" pitchFamily="18" charset="0"/>
              </a:rPr>
              <a:t>Only binary Tree?</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20040" y="1127760"/>
            <a:ext cx="8595360" cy="5120640"/>
          </a:xfrm>
        </p:spPr>
        <p:txBody>
          <a:bodyPr>
            <a:normAutofit/>
          </a:bodyPr>
          <a:lstStyle/>
          <a:p>
            <a:pPr algn="just"/>
            <a:r>
              <a:rPr lang="en-US" dirty="0" smtClean="0">
                <a:latin typeface="Times New Roman" pitchFamily="18" charset="0"/>
                <a:cs typeface="Times New Roman" pitchFamily="18" charset="0"/>
              </a:rPr>
              <a:t>Many different topologies have been proposed for multistage switching networks to control processor-memory communication in a tightly coupled multiprocessor system or to control the communication between the processing elements in a loosely coupled system. </a:t>
            </a:r>
          </a:p>
          <a:p>
            <a:pPr algn="just"/>
            <a:r>
              <a:rPr lang="en-US" dirty="0" smtClean="0">
                <a:latin typeface="Times New Roman" pitchFamily="18" charset="0"/>
                <a:cs typeface="Times New Roman" pitchFamily="18" charset="0"/>
              </a:rPr>
              <a:t>One such topology is the omega switching network shown in Fig. 13-8.</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l="14013" t="45458" r="59470" b="17503"/>
          <a:stretch>
            <a:fillRect/>
          </a:stretch>
        </p:blipFill>
        <p:spPr bwMode="auto">
          <a:xfrm>
            <a:off x="381000" y="533400"/>
            <a:ext cx="83058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503920" cy="731520"/>
          </a:xfrm>
        </p:spPr>
        <p:txBody>
          <a:bodyPr>
            <a:normAutofit fontScale="90000"/>
          </a:bodyPr>
          <a:lstStyle/>
          <a:p>
            <a:r>
              <a:rPr lang="en-IN" b="1" dirty="0" smtClean="0">
                <a:solidFill>
                  <a:srgbClr val="FF0000"/>
                </a:solidFill>
                <a:latin typeface="Times New Roman" pitchFamily="18" charset="0"/>
                <a:cs typeface="Times New Roman" pitchFamily="18" charset="0"/>
              </a:rPr>
              <a:t>Introduction to Flynn’s classification:</a:t>
            </a:r>
            <a:endParaRPr lang="en-US" dirty="0">
              <a:solidFill>
                <a:srgbClr val="FF0000"/>
              </a:solidFill>
            </a:endParaRPr>
          </a:p>
        </p:txBody>
      </p:sp>
      <p:sp>
        <p:nvSpPr>
          <p:cNvPr id="3" name="Content Placeholder 2"/>
          <p:cNvSpPr>
            <a:spLocks noGrp="1"/>
          </p:cNvSpPr>
          <p:nvPr>
            <p:ph idx="1"/>
          </p:nvPr>
        </p:nvSpPr>
        <p:spPr>
          <a:xfrm>
            <a:off x="228600" y="762000"/>
            <a:ext cx="8686800" cy="5943600"/>
          </a:xfrm>
        </p:spPr>
        <p:txBody>
          <a:bodyPr>
            <a:noAutofit/>
          </a:bodyPr>
          <a:lstStyle/>
          <a:p>
            <a:pPr algn="just"/>
            <a:r>
              <a:rPr lang="en-US" sz="2800" dirty="0" smtClean="0">
                <a:latin typeface="Times New Roman" pitchFamily="18" charset="0"/>
                <a:cs typeface="Times New Roman" pitchFamily="18" charset="0"/>
              </a:rPr>
              <a:t>There </a:t>
            </a:r>
            <a:r>
              <a:rPr lang="en-US" sz="2800" dirty="0" smtClean="0">
                <a:latin typeface="Times New Roman" pitchFamily="18" charset="0"/>
                <a:cs typeface="Times New Roman" pitchFamily="18" charset="0"/>
              </a:rPr>
              <a:t>are a variety of ways that parallel processing can be classified. </a:t>
            </a:r>
            <a:r>
              <a:rPr lang="en-US" sz="2800" dirty="0" smtClean="0">
                <a:latin typeface="Times New Roman" pitchFamily="18" charset="0"/>
                <a:cs typeface="Times New Roman" pitchFamily="18" charset="0"/>
              </a:rPr>
              <a:t>It can </a:t>
            </a:r>
            <a:r>
              <a:rPr lang="en-US" sz="2800" dirty="0" smtClean="0">
                <a:latin typeface="Times New Roman" pitchFamily="18" charset="0"/>
                <a:cs typeface="Times New Roman" pitchFamily="18" charset="0"/>
              </a:rPr>
              <a:t>be considered from the internal organization of the processors, from </a:t>
            </a:r>
            <a:r>
              <a:rPr lang="en-US" sz="2800" dirty="0" smtClean="0">
                <a:latin typeface="Times New Roman" pitchFamily="18" charset="0"/>
                <a:cs typeface="Times New Roman" pitchFamily="18" charset="0"/>
              </a:rPr>
              <a:t>the interconnection </a:t>
            </a:r>
            <a:r>
              <a:rPr lang="en-US" sz="2800" dirty="0" smtClean="0">
                <a:latin typeface="Times New Roman" pitchFamily="18" charset="0"/>
                <a:cs typeface="Times New Roman" pitchFamily="18" charset="0"/>
              </a:rPr>
              <a:t>structure between processors, or from the flow of </a:t>
            </a:r>
            <a:r>
              <a:rPr lang="en-US" sz="2800" dirty="0" smtClean="0">
                <a:latin typeface="Times New Roman" pitchFamily="18" charset="0"/>
                <a:cs typeface="Times New Roman" pitchFamily="18" charset="0"/>
              </a:rPr>
              <a:t>information through </a:t>
            </a:r>
            <a:r>
              <a:rPr lang="en-US" sz="2800" dirty="0" smtClean="0">
                <a:latin typeface="Times New Roman" pitchFamily="18" charset="0"/>
                <a:cs typeface="Times New Roman" pitchFamily="18" charset="0"/>
              </a:rPr>
              <a:t>the system.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One </a:t>
            </a:r>
            <a:r>
              <a:rPr lang="en-US" sz="2800" dirty="0" smtClean="0">
                <a:latin typeface="Times New Roman" pitchFamily="18" charset="0"/>
                <a:cs typeface="Times New Roman" pitchFamily="18" charset="0"/>
              </a:rPr>
              <a:t>classification introduced by </a:t>
            </a:r>
            <a:r>
              <a:rPr lang="en-US" sz="2800" b="1" dirty="0" smtClean="0">
                <a:solidFill>
                  <a:srgbClr val="FF0000"/>
                </a:solidFill>
                <a:latin typeface="Times New Roman" pitchFamily="18" charset="0"/>
                <a:cs typeface="Times New Roman" pitchFamily="18" charset="0"/>
              </a:rPr>
              <a:t>M. J. Flynn</a:t>
            </a:r>
            <a:r>
              <a:rPr lang="en-US" sz="2800" dirty="0" smtClean="0">
                <a:latin typeface="Times New Roman" pitchFamily="18" charset="0"/>
                <a:cs typeface="Times New Roman" pitchFamily="18" charset="0"/>
              </a:rPr>
              <a:t> considers </a:t>
            </a:r>
            <a:r>
              <a:rPr lang="en-US" sz="2800" dirty="0" smtClean="0">
                <a:latin typeface="Times New Roman" pitchFamily="18" charset="0"/>
                <a:cs typeface="Times New Roman" pitchFamily="18" charset="0"/>
              </a:rPr>
              <a:t>the organization </a:t>
            </a:r>
            <a:r>
              <a:rPr lang="en-US" sz="2800" dirty="0" smtClean="0">
                <a:latin typeface="Times New Roman" pitchFamily="18" charset="0"/>
                <a:cs typeface="Times New Roman" pitchFamily="18" charset="0"/>
              </a:rPr>
              <a:t>of a computer system by the number </a:t>
            </a:r>
            <a:r>
              <a:rPr lang="en-US" sz="2800" dirty="0" smtClean="0">
                <a:latin typeface="Times New Roman" pitchFamily="18" charset="0"/>
                <a:cs typeface="Times New Roman" pitchFamily="18" charset="0"/>
              </a:rPr>
              <a:t>of instructions </a:t>
            </a:r>
            <a:r>
              <a:rPr lang="en-US" sz="2800" dirty="0" smtClean="0">
                <a:latin typeface="Times New Roman" pitchFamily="18" charset="0"/>
                <a:cs typeface="Times New Roman" pitchFamily="18" charset="0"/>
              </a:rPr>
              <a:t>and </a:t>
            </a:r>
            <a:r>
              <a:rPr lang="en-US" sz="2800" dirty="0" smtClean="0">
                <a:latin typeface="Times New Roman" pitchFamily="18" charset="0"/>
                <a:cs typeface="Times New Roman" pitchFamily="18" charset="0"/>
              </a:rPr>
              <a:t>data items </a:t>
            </a:r>
            <a:r>
              <a:rPr lang="en-US" sz="2800" dirty="0" smtClean="0">
                <a:latin typeface="Times New Roman" pitchFamily="18" charset="0"/>
                <a:cs typeface="Times New Roman" pitchFamily="18" charset="0"/>
              </a:rPr>
              <a:t>that are </a:t>
            </a:r>
            <a:r>
              <a:rPr lang="en-US" sz="2800" dirty="0" smtClean="0">
                <a:latin typeface="Times New Roman" pitchFamily="18" charset="0"/>
                <a:cs typeface="Times New Roman" pitchFamily="18" charset="0"/>
              </a:rPr>
              <a:t>manipulated simultaneously</a:t>
            </a:r>
            <a:r>
              <a:rPr lang="en-US" sz="2800" dirty="0" smtClean="0">
                <a:latin typeface="Times New Roman" pitchFamily="18" charset="0"/>
                <a:cs typeface="Times New Roman" pitchFamily="18" charset="0"/>
              </a:rPr>
              <a:t>.</a:t>
            </a:r>
            <a:endParaRPr lang="en-IN" sz="2800" b="1" dirty="0" smtClean="0">
              <a:solidFill>
                <a:srgbClr val="FF0000"/>
              </a:solidFill>
              <a:latin typeface="Times New Roman" pitchFamily="18" charset="0"/>
              <a:cs typeface="Times New Roman" pitchFamily="18" charset="0"/>
            </a:endParaRPr>
          </a:p>
          <a:p>
            <a:pPr algn="just"/>
            <a:r>
              <a:rPr lang="en-IN" sz="2800" b="1" dirty="0" smtClean="0">
                <a:solidFill>
                  <a:srgbClr val="FF0000"/>
                </a:solidFill>
                <a:latin typeface="Times New Roman" pitchFamily="18" charset="0"/>
                <a:cs typeface="Times New Roman" pitchFamily="18" charset="0"/>
              </a:rPr>
              <a:t>SISD </a:t>
            </a:r>
            <a:r>
              <a:rPr lang="en-US" sz="2800" dirty="0" smtClean="0">
                <a:latin typeface="Times New Roman" pitchFamily="18" charset="0"/>
                <a:cs typeface="Times New Roman" pitchFamily="18" charset="0"/>
              </a:rPr>
              <a:t>(Single Instruction Single Data Stream)</a:t>
            </a:r>
            <a:endParaRPr lang="en-IN" sz="2800" b="1" dirty="0" smtClean="0">
              <a:solidFill>
                <a:srgbClr val="FF0000"/>
              </a:solidFill>
              <a:latin typeface="Times New Roman" pitchFamily="18" charset="0"/>
              <a:cs typeface="Times New Roman" pitchFamily="18" charset="0"/>
            </a:endParaRPr>
          </a:p>
          <a:p>
            <a:pPr algn="just"/>
            <a:r>
              <a:rPr lang="en-IN" sz="2800" b="1" dirty="0" smtClean="0">
                <a:solidFill>
                  <a:srgbClr val="FF0000"/>
                </a:solidFill>
                <a:latin typeface="Times New Roman" pitchFamily="18" charset="0"/>
                <a:cs typeface="Times New Roman" pitchFamily="18" charset="0"/>
              </a:rPr>
              <a:t>SIMD </a:t>
            </a:r>
            <a:r>
              <a:rPr lang="en-IN"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Single Instruction Multiple Data Stream)</a:t>
            </a:r>
            <a:endParaRPr lang="en-IN" sz="2800" dirty="0" smtClean="0">
              <a:latin typeface="Times New Roman" pitchFamily="18" charset="0"/>
              <a:cs typeface="Times New Roman" pitchFamily="18" charset="0"/>
            </a:endParaRPr>
          </a:p>
          <a:p>
            <a:pPr algn="just"/>
            <a:r>
              <a:rPr lang="en-IN" sz="2800" b="1" dirty="0" smtClean="0">
                <a:solidFill>
                  <a:srgbClr val="FF0000"/>
                </a:solidFill>
                <a:latin typeface="Times New Roman" pitchFamily="18" charset="0"/>
                <a:cs typeface="Times New Roman" pitchFamily="18" charset="0"/>
              </a:rPr>
              <a:t>MISD </a:t>
            </a:r>
            <a:r>
              <a:rPr lang="en-US" sz="2800" dirty="0" smtClean="0">
                <a:latin typeface="Times New Roman" pitchFamily="18" charset="0"/>
                <a:cs typeface="Times New Roman" pitchFamily="18" charset="0"/>
              </a:rPr>
              <a:t>(Multiple Instruction Single Data stream)</a:t>
            </a:r>
          </a:p>
          <a:p>
            <a:pPr algn="just"/>
            <a:r>
              <a:rPr lang="en-IN" sz="2800" b="1" dirty="0" smtClean="0">
                <a:solidFill>
                  <a:srgbClr val="FF0000"/>
                </a:solidFill>
                <a:latin typeface="Times New Roman" pitchFamily="18" charset="0"/>
                <a:cs typeface="Times New Roman" pitchFamily="18" charset="0"/>
              </a:rPr>
              <a:t>MIMD </a:t>
            </a:r>
            <a:r>
              <a:rPr lang="en-US" sz="2800" dirty="0" smtClean="0">
                <a:latin typeface="Times New Roman" pitchFamily="18" charset="0"/>
                <a:cs typeface="Times New Roman" pitchFamily="18" charset="0"/>
              </a:rPr>
              <a:t>(Multiple Instruction Multiple Data Stream)</a:t>
            </a:r>
          </a:p>
          <a:p>
            <a:pPr algn="just"/>
            <a:endParaRPr lang="en-US" sz="28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latin typeface="Times New Roman" pitchFamily="18" charset="0"/>
                <a:cs typeface="Times New Roman" pitchFamily="18" charset="0"/>
              </a:rPr>
              <a:t>Parallel processing</a:t>
            </a:r>
            <a:endParaRPr lang="en-US" b="1" dirty="0">
              <a:solidFill>
                <a:srgbClr val="FF0000"/>
              </a:solidFill>
            </a:endParaRPr>
          </a:p>
        </p:txBody>
      </p:sp>
      <p:sp>
        <p:nvSpPr>
          <p:cNvPr id="3" name="Content Placeholder 2"/>
          <p:cNvSpPr>
            <a:spLocks noGrp="1"/>
          </p:cNvSpPr>
          <p:nvPr>
            <p:ph idx="1"/>
          </p:nvPr>
        </p:nvSpPr>
        <p:spPr>
          <a:xfrm>
            <a:off x="228600" y="990600"/>
            <a:ext cx="8686800" cy="5577840"/>
          </a:xfrm>
        </p:spPr>
        <p:txBody>
          <a:bodyPr>
            <a:normAutofit/>
          </a:bodyPr>
          <a:lstStyle/>
          <a:p>
            <a:r>
              <a:rPr lang="en-US" dirty="0" smtClean="0">
                <a:latin typeface="Times New Roman" pitchFamily="18" charset="0"/>
                <a:cs typeface="Times New Roman" pitchFamily="18" charset="0"/>
              </a:rPr>
              <a:t>The purpose of parallel processing is to speed up the computer </a:t>
            </a:r>
            <a:r>
              <a:rPr lang="en-US" dirty="0" smtClean="0">
                <a:latin typeface="Times New Roman" pitchFamily="18" charset="0"/>
                <a:cs typeface="Times New Roman" pitchFamily="18" charset="0"/>
              </a:rPr>
              <a:t>processing </a:t>
            </a:r>
            <a:r>
              <a:rPr lang="en-US" dirty="0" smtClean="0">
                <a:latin typeface="Times New Roman" pitchFamily="18" charset="0"/>
                <a:cs typeface="Times New Roman" pitchFamily="18" charset="0"/>
              </a:rPr>
              <a:t>capability and increase its </a:t>
            </a:r>
            <a:r>
              <a:rPr lang="en-US" dirty="0" smtClean="0">
                <a:latin typeface="Times New Roman" pitchFamily="18" charset="0"/>
                <a:cs typeface="Times New Roman" pitchFamily="18" charset="0"/>
              </a:rPr>
              <a:t>throughput.</a:t>
            </a:r>
          </a:p>
          <a:p>
            <a:r>
              <a:rPr lang="en-US" dirty="0" smtClean="0">
                <a:latin typeface="Times New Roman" pitchFamily="18" charset="0"/>
                <a:cs typeface="Times New Roman" pitchFamily="18" charset="0"/>
              </a:rPr>
              <a:t>The amount </a:t>
            </a:r>
            <a:r>
              <a:rPr lang="en-US" dirty="0" smtClean="0">
                <a:latin typeface="Times New Roman" pitchFamily="18" charset="0"/>
                <a:cs typeface="Times New Roman" pitchFamily="18" charset="0"/>
              </a:rPr>
              <a:t>of hardware </a:t>
            </a:r>
            <a:r>
              <a:rPr lang="en-US" dirty="0" smtClean="0">
                <a:latin typeface="Times New Roman" pitchFamily="18" charset="0"/>
                <a:cs typeface="Times New Roman" pitchFamily="18" charset="0"/>
              </a:rPr>
              <a:t>increases with parallel processing. and with it, the cost of the </a:t>
            </a:r>
            <a:r>
              <a:rPr lang="en-US" dirty="0" smtClean="0">
                <a:latin typeface="Times New Roman" pitchFamily="18" charset="0"/>
                <a:cs typeface="Times New Roman" pitchFamily="18" charset="0"/>
              </a:rPr>
              <a:t>system increases</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However</a:t>
            </a:r>
            <a:r>
              <a:rPr lang="en-US" dirty="0" smtClean="0">
                <a:latin typeface="Times New Roman" pitchFamily="18" charset="0"/>
                <a:cs typeface="Times New Roman" pitchFamily="18" charset="0"/>
              </a:rPr>
              <a:t>, technological developments have </a:t>
            </a:r>
            <a:r>
              <a:rPr lang="en-US" dirty="0" smtClean="0">
                <a:latin typeface="Times New Roman" pitchFamily="18" charset="0"/>
                <a:cs typeface="Times New Roman" pitchFamily="18" charset="0"/>
              </a:rPr>
              <a:t>reduced </a:t>
            </a:r>
            <a:r>
              <a:rPr lang="en-US" dirty="0" smtClean="0">
                <a:latin typeface="Times New Roman" pitchFamily="18" charset="0"/>
                <a:cs typeface="Times New Roman" pitchFamily="18" charset="0"/>
              </a:rPr>
              <a:t>hardware </a:t>
            </a:r>
            <a:r>
              <a:rPr lang="en-US" dirty="0" smtClean="0">
                <a:latin typeface="Times New Roman" pitchFamily="18" charset="0"/>
                <a:cs typeface="Times New Roman" pitchFamily="18" charset="0"/>
              </a:rPr>
              <a:t>costs to </a:t>
            </a:r>
            <a:r>
              <a:rPr lang="en-US" dirty="0" smtClean="0">
                <a:latin typeface="Times New Roman" pitchFamily="18" charset="0"/>
                <a:cs typeface="Times New Roman" pitchFamily="18" charset="0"/>
              </a:rPr>
              <a:t>the point where parallel processing techniques </a:t>
            </a:r>
            <a:r>
              <a:rPr lang="en-US" dirty="0" smtClean="0">
                <a:latin typeface="Times New Roman" pitchFamily="18" charset="0"/>
                <a:cs typeface="Times New Roman" pitchFamily="18" charset="0"/>
              </a:rPr>
              <a:t>are economically </a:t>
            </a:r>
            <a:r>
              <a:rPr lang="en-US" dirty="0" smtClean="0">
                <a:latin typeface="Times New Roman" pitchFamily="18" charset="0"/>
                <a:cs typeface="Times New Roman" pitchFamily="18" charset="0"/>
              </a:rPr>
              <a:t>feasible.</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21040" cy="6400800"/>
          </a:xfrm>
        </p:spPr>
        <p:txBody>
          <a:bodyPr>
            <a:normAutofit/>
          </a:bodyPr>
          <a:lstStyle/>
          <a:p>
            <a:pPr algn="just">
              <a:buNone/>
            </a:pP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As it is most commonly defined, a multiprocessor system implies the existence of multiple CPUs, although usually there will be one or more IOPs as well.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As mentioned in Sec. 9-1, multiprocessors are classified as multiple instruction stream, multiple data stream (MIMO) systems.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 y="0"/>
            <a:ext cx="8503920" cy="914400"/>
          </a:xfrm>
        </p:spPr>
        <p:txBody>
          <a:bodyPr>
            <a:normAutofit/>
          </a:bodyPr>
          <a:lstStyle/>
          <a:p>
            <a:pPr algn="l"/>
            <a:r>
              <a:rPr lang="en-IN" b="1" dirty="0" smtClean="0">
                <a:solidFill>
                  <a:srgbClr val="FF0000"/>
                </a:solidFill>
                <a:latin typeface="Times New Roman" pitchFamily="18" charset="0"/>
                <a:cs typeface="Times New Roman" pitchFamily="18" charset="0"/>
              </a:rPr>
              <a:t>SISD: </a:t>
            </a:r>
            <a:endParaRPr lang="en-US" dirty="0"/>
          </a:p>
        </p:txBody>
      </p:sp>
      <p:sp>
        <p:nvSpPr>
          <p:cNvPr id="3" name="Content Placeholder 2"/>
          <p:cNvSpPr>
            <a:spLocks noGrp="1"/>
          </p:cNvSpPr>
          <p:nvPr>
            <p:ph idx="1"/>
          </p:nvPr>
        </p:nvSpPr>
        <p:spPr>
          <a:xfrm>
            <a:off x="228600" y="807720"/>
            <a:ext cx="8686800" cy="5943600"/>
          </a:xfrm>
        </p:spPr>
        <p:txBody>
          <a:bodyPr>
            <a:normAutofit lnSpcReduction="10000"/>
          </a:bodyPr>
          <a:lstStyle/>
          <a:p>
            <a:pPr algn="just"/>
            <a:r>
              <a:rPr lang="en-US" dirty="0" smtClean="0">
                <a:latin typeface="Times New Roman" pitchFamily="18" charset="0"/>
                <a:cs typeface="Times New Roman" pitchFamily="18" charset="0"/>
              </a:rPr>
              <a:t>SISD</a:t>
            </a:r>
            <a:r>
              <a:rPr lang="en-US" dirty="0" smtClean="0">
                <a:latin typeface="Times New Roman" pitchFamily="18" charset="0"/>
                <a:cs typeface="Times New Roman" pitchFamily="18" charset="0"/>
              </a:rPr>
              <a:t> (Single Instruction Single Data Stream)</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represents the organization of a </a:t>
            </a:r>
            <a:r>
              <a:rPr lang="en-US" dirty="0" smtClean="0">
                <a:latin typeface="Times New Roman" pitchFamily="18" charset="0"/>
                <a:cs typeface="Times New Roman" pitchFamily="18" charset="0"/>
              </a:rPr>
              <a:t>single computer </a:t>
            </a:r>
            <a:r>
              <a:rPr lang="en-US" dirty="0" smtClean="0">
                <a:latin typeface="Times New Roman" pitchFamily="18" charset="0"/>
                <a:cs typeface="Times New Roman" pitchFamily="18" charset="0"/>
              </a:rPr>
              <a:t>containing a </a:t>
            </a:r>
            <a:r>
              <a:rPr lang="en-US" dirty="0" smtClean="0">
                <a:latin typeface="Times New Roman" pitchFamily="18" charset="0"/>
                <a:cs typeface="Times New Roman" pitchFamily="18" charset="0"/>
              </a:rPr>
              <a:t>control unit</a:t>
            </a:r>
            <a:r>
              <a:rPr lang="en-US" dirty="0" smtClean="0">
                <a:latin typeface="Times New Roman" pitchFamily="18" charset="0"/>
                <a:cs typeface="Times New Roman" pitchFamily="18" charset="0"/>
              </a:rPr>
              <a:t>, a processor unit, and a memory unit. </a:t>
            </a: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Single instruction:</a:t>
            </a:r>
            <a:r>
              <a:rPr lang="en-US" dirty="0" smtClean="0">
                <a:latin typeface="Times New Roman" pitchFamily="18" charset="0"/>
                <a:cs typeface="Times New Roman" pitchFamily="18" charset="0"/>
              </a:rPr>
              <a:t> Only one instruction stream is being acted or executed by CPU during one clock cycle.</a:t>
            </a:r>
          </a:p>
          <a:p>
            <a:pPr algn="just"/>
            <a:r>
              <a:rPr lang="en-US" b="1" dirty="0" smtClean="0">
                <a:latin typeface="Times New Roman" pitchFamily="18" charset="0"/>
                <a:cs typeface="Times New Roman" pitchFamily="18" charset="0"/>
              </a:rPr>
              <a:t>Single data stream:</a:t>
            </a:r>
            <a:r>
              <a:rPr lang="en-US" dirty="0" smtClean="0">
                <a:latin typeface="Times New Roman" pitchFamily="18" charset="0"/>
                <a:cs typeface="Times New Roman" pitchFamily="18" charset="0"/>
              </a:rPr>
              <a:t> Only one data stream is used as input during one clock cycle.</a:t>
            </a:r>
          </a:p>
          <a:p>
            <a:pPr algn="just"/>
            <a:r>
              <a:rPr lang="en-US" dirty="0" smtClean="0">
                <a:latin typeface="Times New Roman" pitchFamily="18" charset="0"/>
                <a:cs typeface="Times New Roman" pitchFamily="18" charset="0"/>
              </a:rPr>
              <a:t>Instructions are executed sequentially </a:t>
            </a:r>
            <a:r>
              <a:rPr lang="en-US" dirty="0" smtClean="0">
                <a:latin typeface="Times New Roman" pitchFamily="18" charset="0"/>
                <a:cs typeface="Times New Roman" pitchFamily="18" charset="0"/>
              </a:rPr>
              <a:t>and the system may or may not have internal parallel </a:t>
            </a:r>
            <a:r>
              <a:rPr lang="en-US" dirty="0" smtClean="0">
                <a:latin typeface="Times New Roman" pitchFamily="18" charset="0"/>
                <a:cs typeface="Times New Roman" pitchFamily="18" charset="0"/>
              </a:rPr>
              <a:t>processing capabilities</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r>
              <a:rPr lang="en-US" dirty="0" smtClean="0">
                <a:latin typeface="Times New Roman" pitchFamily="18" charset="0"/>
                <a:cs typeface="Times New Roman" pitchFamily="18" charset="0"/>
              </a:rPr>
              <a:t>A </a:t>
            </a:r>
            <a:r>
              <a:rPr lang="en-US" dirty="0" smtClean="0">
                <a:solidFill>
                  <a:srgbClr val="FF0000"/>
                </a:solidFill>
                <a:latin typeface="Times New Roman" pitchFamily="18" charset="0"/>
                <a:cs typeface="Times New Roman" pitchFamily="18" charset="0"/>
              </a:rPr>
              <a:t>SISD</a:t>
            </a:r>
            <a:r>
              <a:rPr lang="en-US" dirty="0" smtClean="0">
                <a:latin typeface="Times New Roman" pitchFamily="18" charset="0"/>
                <a:cs typeface="Times New Roman" pitchFamily="18" charset="0"/>
              </a:rPr>
              <a:t> computing system is a </a:t>
            </a:r>
            <a:r>
              <a:rPr lang="en-US" dirty="0" err="1" smtClean="0">
                <a:latin typeface="Times New Roman" pitchFamily="18" charset="0"/>
                <a:cs typeface="Times New Roman" pitchFamily="18" charset="0"/>
              </a:rPr>
              <a:t>uniprocessor</a:t>
            </a:r>
            <a:r>
              <a:rPr lang="en-US" dirty="0" smtClean="0">
                <a:latin typeface="Times New Roman" pitchFamily="18" charset="0"/>
                <a:cs typeface="Times New Roman" pitchFamily="18" charset="0"/>
              </a:rPr>
              <a:t> machine that is capable of executing a single instruction operating on a single data </a:t>
            </a:r>
            <a:r>
              <a:rPr lang="en-US" dirty="0" smtClean="0">
                <a:latin typeface="Times New Roman" pitchFamily="18" charset="0"/>
                <a:cs typeface="Times New Roman" pitchFamily="18" charset="0"/>
              </a:rPr>
              <a:t>stream.</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Most </a:t>
            </a:r>
            <a:r>
              <a:rPr lang="en-US" dirty="0" smtClean="0">
                <a:latin typeface="Times New Roman" pitchFamily="18" charset="0"/>
                <a:cs typeface="Times New Roman" pitchFamily="18" charset="0"/>
              </a:rPr>
              <a:t>conventional </a:t>
            </a:r>
            <a:r>
              <a:rPr lang="en-US" dirty="0" smtClean="0">
                <a:latin typeface="Times New Roman" pitchFamily="18" charset="0"/>
                <a:cs typeface="Times New Roman" pitchFamily="18" charset="0"/>
              </a:rPr>
              <a:t>computers(Von Neumann) </a:t>
            </a:r>
            <a:r>
              <a:rPr lang="en-US" dirty="0" smtClean="0">
                <a:latin typeface="Times New Roman" pitchFamily="18" charset="0"/>
                <a:cs typeface="Times New Roman" pitchFamily="18" charset="0"/>
              </a:rPr>
              <a:t>have SISD </a:t>
            </a:r>
            <a:r>
              <a:rPr lang="en-US" dirty="0" smtClean="0">
                <a:latin typeface="Times New Roman" pitchFamily="18" charset="0"/>
                <a:cs typeface="Times New Roman" pitchFamily="18" charset="0"/>
              </a:rPr>
              <a:t>architecture.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Parallel processing in this case may be achieved by means of multiple functional units or by pipeline processing.</a:t>
            </a:r>
            <a:endParaRPr lang="en-US"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D:\majeed\2019-20 II Sem\CO\UNIT V\sisd.png"/>
          <p:cNvPicPr>
            <a:picLocks noGrp="1" noChangeAspect="1" noChangeArrowheads="1"/>
          </p:cNvPicPr>
          <p:nvPr>
            <p:ph idx="1"/>
          </p:nvPr>
        </p:nvPicPr>
        <p:blipFill>
          <a:blip r:embed="rId2"/>
          <a:srcRect l="4306" t="3623" r="13671" b="11836"/>
          <a:stretch>
            <a:fillRect/>
          </a:stretch>
        </p:blipFill>
        <p:spPr bwMode="auto">
          <a:xfrm>
            <a:off x="1143000" y="304800"/>
            <a:ext cx="6622867" cy="59436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algn="l"/>
            <a:r>
              <a:rPr lang="en-IN" b="1" dirty="0" smtClean="0">
                <a:solidFill>
                  <a:srgbClr val="FF0000"/>
                </a:solidFill>
                <a:latin typeface="Times New Roman" pitchFamily="18" charset="0"/>
                <a:cs typeface="Times New Roman" pitchFamily="18" charset="0"/>
              </a:rPr>
              <a:t>SIMD: </a:t>
            </a:r>
            <a:endParaRPr lang="en-US" dirty="0"/>
          </a:p>
        </p:txBody>
      </p:sp>
      <p:sp>
        <p:nvSpPr>
          <p:cNvPr id="3" name="Content Placeholder 2"/>
          <p:cNvSpPr>
            <a:spLocks noGrp="1"/>
          </p:cNvSpPr>
          <p:nvPr>
            <p:ph idx="1"/>
          </p:nvPr>
        </p:nvSpPr>
        <p:spPr>
          <a:xfrm>
            <a:off x="228600" y="914400"/>
            <a:ext cx="8686800" cy="5943600"/>
          </a:xfrm>
        </p:spPr>
        <p:txBody>
          <a:bodyPr>
            <a:normAutofit lnSpcReduction="10000"/>
          </a:bodyPr>
          <a:lstStyle/>
          <a:p>
            <a:r>
              <a:rPr lang="en-IN" b="1" dirty="0" smtClean="0">
                <a:solidFill>
                  <a:srgbClr val="FF0000"/>
                </a:solidFill>
                <a:latin typeface="Times New Roman" pitchFamily="18" charset="0"/>
                <a:cs typeface="Times New Roman" pitchFamily="18" charset="0"/>
              </a:rPr>
              <a:t>SIMD </a:t>
            </a:r>
            <a:r>
              <a:rPr lang="en-I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Single Instruction Multiple Data Stream</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represents an organization that includes many processing </a:t>
            </a:r>
            <a:r>
              <a:rPr lang="en-US" dirty="0" smtClean="0">
                <a:latin typeface="Times New Roman" pitchFamily="18" charset="0"/>
                <a:cs typeface="Times New Roman" pitchFamily="18" charset="0"/>
              </a:rPr>
              <a:t>units under </a:t>
            </a:r>
            <a:r>
              <a:rPr lang="en-US" dirty="0" smtClean="0">
                <a:latin typeface="Times New Roman" pitchFamily="18" charset="0"/>
                <a:cs typeface="Times New Roman" pitchFamily="18" charset="0"/>
              </a:rPr>
              <a:t>the supervision of a common control unit. </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All </a:t>
            </a:r>
            <a:r>
              <a:rPr lang="en-US" dirty="0" smtClean="0">
                <a:latin typeface="Times New Roman" pitchFamily="18" charset="0"/>
                <a:cs typeface="Times New Roman" pitchFamily="18" charset="0"/>
              </a:rPr>
              <a:t>processors </a:t>
            </a:r>
            <a:r>
              <a:rPr lang="en-US" dirty="0" smtClean="0">
                <a:latin typeface="Times New Roman" pitchFamily="18" charset="0"/>
                <a:cs typeface="Times New Roman" pitchFamily="18" charset="0"/>
              </a:rPr>
              <a:t>receive the </a:t>
            </a:r>
            <a:r>
              <a:rPr lang="en-US" dirty="0" smtClean="0">
                <a:latin typeface="Times New Roman" pitchFamily="18" charset="0"/>
                <a:cs typeface="Times New Roman" pitchFamily="18" charset="0"/>
              </a:rPr>
              <a:t>same instruction from the control unit but operate on different items </a:t>
            </a:r>
            <a:r>
              <a:rPr lang="en-US" dirty="0" smtClean="0">
                <a:latin typeface="Times New Roman" pitchFamily="18" charset="0"/>
                <a:cs typeface="Times New Roman" pitchFamily="18" charset="0"/>
              </a:rPr>
              <a:t>of data</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shared memory unit must contain multiple modules so that it </a:t>
            </a:r>
            <a:r>
              <a:rPr lang="en-US" dirty="0" smtClean="0">
                <a:latin typeface="Times New Roman" pitchFamily="18" charset="0"/>
                <a:cs typeface="Times New Roman" pitchFamily="18" charset="0"/>
              </a:rPr>
              <a:t>can communicate </a:t>
            </a:r>
            <a:r>
              <a:rPr lang="en-US" dirty="0" smtClean="0">
                <a:latin typeface="Times New Roman" pitchFamily="18" charset="0"/>
                <a:cs typeface="Times New Roman" pitchFamily="18" charset="0"/>
              </a:rPr>
              <a:t>with all the processors simultaneously</a:t>
            </a:r>
            <a:endParaRPr lang="en-IN"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D:\majeed\2019-20 II Sem\CO\UNIT V\simd.png"/>
          <p:cNvPicPr>
            <a:picLocks noGrp="1" noChangeAspect="1" noChangeArrowheads="1"/>
          </p:cNvPicPr>
          <p:nvPr>
            <p:ph idx="1"/>
          </p:nvPr>
        </p:nvPicPr>
        <p:blipFill>
          <a:blip r:embed="rId2"/>
          <a:srcRect l="8445" t="3846" r="12073" b="3846"/>
          <a:stretch>
            <a:fillRect/>
          </a:stretch>
        </p:blipFill>
        <p:spPr bwMode="auto">
          <a:xfrm>
            <a:off x="1447800" y="304800"/>
            <a:ext cx="6019800" cy="54864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algn="l"/>
            <a:r>
              <a:rPr lang="en-IN" b="1" dirty="0" smtClean="0">
                <a:solidFill>
                  <a:srgbClr val="FF0000"/>
                </a:solidFill>
                <a:latin typeface="Times New Roman" pitchFamily="18" charset="0"/>
                <a:cs typeface="Times New Roman" pitchFamily="18" charset="0"/>
              </a:rPr>
              <a:t>MISD: </a:t>
            </a:r>
            <a:endParaRPr lang="en-US" dirty="0"/>
          </a:p>
        </p:txBody>
      </p:sp>
      <p:sp>
        <p:nvSpPr>
          <p:cNvPr id="3" name="Content Placeholder 2"/>
          <p:cNvSpPr>
            <a:spLocks noGrp="1"/>
          </p:cNvSpPr>
          <p:nvPr>
            <p:ph idx="1"/>
          </p:nvPr>
        </p:nvSpPr>
        <p:spPr>
          <a:xfrm>
            <a:off x="152400" y="762000"/>
            <a:ext cx="8686800" cy="4525963"/>
          </a:xfrm>
        </p:spPr>
        <p:txBody>
          <a:bodyPr/>
          <a:lstStyle/>
          <a:p>
            <a:r>
              <a:rPr lang="en-IN" b="1" dirty="0" smtClean="0">
                <a:solidFill>
                  <a:srgbClr val="FF0000"/>
                </a:solidFill>
                <a:latin typeface="Times New Roman" pitchFamily="18" charset="0"/>
                <a:cs typeface="Times New Roman" pitchFamily="18" charset="0"/>
              </a:rPr>
              <a:t>MISD </a:t>
            </a:r>
            <a:r>
              <a:rPr lang="en-US" dirty="0" smtClean="0">
                <a:latin typeface="Times New Roman" pitchFamily="18" charset="0"/>
                <a:cs typeface="Times New Roman" pitchFamily="18" charset="0"/>
              </a:rPr>
              <a:t>(Multiple Instruction Single Data </a:t>
            </a:r>
            <a:r>
              <a:rPr lang="en-US" dirty="0" smtClean="0">
                <a:latin typeface="Times New Roman" pitchFamily="18" charset="0"/>
                <a:cs typeface="Times New Roman" pitchFamily="18" charset="0"/>
              </a:rPr>
              <a:t>stream) structure </a:t>
            </a:r>
            <a:r>
              <a:rPr lang="en-US" dirty="0" smtClean="0">
                <a:latin typeface="Times New Roman" pitchFamily="18" charset="0"/>
                <a:cs typeface="Times New Roman" pitchFamily="18" charset="0"/>
              </a:rPr>
              <a:t>is </a:t>
            </a:r>
            <a:r>
              <a:rPr lang="en-US" dirty="0" smtClean="0">
                <a:latin typeface="Times New Roman" pitchFamily="18" charset="0"/>
                <a:cs typeface="Times New Roman" pitchFamily="18" charset="0"/>
              </a:rPr>
              <a:t>only of </a:t>
            </a:r>
            <a:r>
              <a:rPr lang="en-US" dirty="0" smtClean="0">
                <a:latin typeface="Times New Roman" pitchFamily="18" charset="0"/>
                <a:cs typeface="Times New Roman" pitchFamily="18" charset="0"/>
              </a:rPr>
              <a:t>theoretical interest since no practical system has </a:t>
            </a:r>
            <a:r>
              <a:rPr lang="en-US" dirty="0" smtClean="0">
                <a:latin typeface="Times New Roman" pitchFamily="18" charset="0"/>
                <a:cs typeface="Times New Roman" pitchFamily="18" charset="0"/>
              </a:rPr>
              <a:t>been constructed </a:t>
            </a:r>
            <a:r>
              <a:rPr lang="en-US" dirty="0" smtClean="0">
                <a:latin typeface="Times New Roman" pitchFamily="18" charset="0"/>
                <a:cs typeface="Times New Roman" pitchFamily="18" charset="0"/>
              </a:rPr>
              <a:t>using </a:t>
            </a:r>
            <a:r>
              <a:rPr lang="en-US" dirty="0" smtClean="0">
                <a:latin typeface="Times New Roman" pitchFamily="18" charset="0"/>
                <a:cs typeface="Times New Roman" pitchFamily="18" charset="0"/>
              </a:rPr>
              <a:t>this organization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4098" name="Picture 2" descr="D:\majeed\2019-20 II Sem\CO\UNIT V\misd.png"/>
          <p:cNvPicPr>
            <a:picLocks noChangeAspect="1" noChangeArrowheads="1"/>
          </p:cNvPicPr>
          <p:nvPr/>
        </p:nvPicPr>
        <p:blipFill>
          <a:blip r:embed="rId2"/>
          <a:srcRect l="3404" t="1746" r="11216" b="5702"/>
          <a:stretch>
            <a:fillRect/>
          </a:stretch>
        </p:blipFill>
        <p:spPr bwMode="auto">
          <a:xfrm>
            <a:off x="2580170" y="2743200"/>
            <a:ext cx="6259030" cy="40386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914400"/>
          </a:xfrm>
        </p:spPr>
        <p:txBody>
          <a:bodyPr>
            <a:normAutofit/>
          </a:bodyPr>
          <a:lstStyle/>
          <a:p>
            <a:pPr algn="l"/>
            <a:r>
              <a:rPr lang="en-IN" b="1" dirty="0" smtClean="0">
                <a:solidFill>
                  <a:srgbClr val="FF0000"/>
                </a:solidFill>
                <a:latin typeface="Times New Roman" pitchFamily="18" charset="0"/>
                <a:cs typeface="Times New Roman" pitchFamily="18" charset="0"/>
              </a:rPr>
              <a:t>MIMD:</a:t>
            </a:r>
            <a:endParaRPr lang="en-US" dirty="0"/>
          </a:p>
        </p:txBody>
      </p:sp>
      <p:sp>
        <p:nvSpPr>
          <p:cNvPr id="3" name="Content Placeholder 2"/>
          <p:cNvSpPr>
            <a:spLocks noGrp="1"/>
          </p:cNvSpPr>
          <p:nvPr>
            <p:ph idx="1"/>
          </p:nvPr>
        </p:nvSpPr>
        <p:spPr>
          <a:xfrm>
            <a:off x="213360" y="1036637"/>
            <a:ext cx="8778240" cy="4525963"/>
          </a:xfrm>
        </p:spPr>
        <p:txBody>
          <a:bodyPr/>
          <a:lstStyle/>
          <a:p>
            <a:r>
              <a:rPr lang="en-IN" b="1" dirty="0" smtClean="0">
                <a:solidFill>
                  <a:srgbClr val="FF0000"/>
                </a:solidFill>
                <a:latin typeface="Times New Roman" pitchFamily="18" charset="0"/>
                <a:cs typeface="Times New Roman" pitchFamily="18" charset="0"/>
              </a:rPr>
              <a:t>MIMD </a:t>
            </a:r>
            <a:r>
              <a:rPr lang="en-US" dirty="0" smtClean="0">
                <a:latin typeface="Times New Roman" pitchFamily="18" charset="0"/>
                <a:cs typeface="Times New Roman" pitchFamily="18" charset="0"/>
              </a:rPr>
              <a:t>(Multiple Instruction Multiple Data Stream</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organization refers to a computer system capable </a:t>
            </a:r>
            <a:r>
              <a:rPr lang="en-US" dirty="0" smtClean="0">
                <a:latin typeface="Times New Roman" pitchFamily="18" charset="0"/>
                <a:cs typeface="Times New Roman" pitchFamily="18" charset="0"/>
              </a:rPr>
              <a:t>of processing </a:t>
            </a:r>
            <a:r>
              <a:rPr lang="en-US" dirty="0" smtClean="0">
                <a:latin typeface="Times New Roman" pitchFamily="18" charset="0"/>
                <a:cs typeface="Times New Roman" pitchFamily="18" charset="0"/>
              </a:rPr>
              <a:t>several programs at the same time.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Most </a:t>
            </a:r>
            <a:r>
              <a:rPr lang="en-US" dirty="0" smtClean="0">
                <a:latin typeface="Times New Roman" pitchFamily="18" charset="0"/>
                <a:cs typeface="Times New Roman" pitchFamily="18" charset="0"/>
              </a:rPr>
              <a:t>multiprocessor and </a:t>
            </a:r>
            <a:r>
              <a:rPr lang="en-US" dirty="0" smtClean="0">
                <a:latin typeface="Times New Roman" pitchFamily="18" charset="0"/>
                <a:cs typeface="Times New Roman" pitchFamily="18" charset="0"/>
              </a:rPr>
              <a:t>multicomputer systems </a:t>
            </a:r>
            <a:r>
              <a:rPr lang="en-US" dirty="0" smtClean="0">
                <a:latin typeface="Times New Roman" pitchFamily="18" charset="0"/>
                <a:cs typeface="Times New Roman" pitchFamily="18" charset="0"/>
              </a:rPr>
              <a:t>can be classified in this category.</a:t>
            </a:r>
            <a:endParaRPr lang="en-US"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l="5144"/>
          <a:stretch>
            <a:fillRect/>
          </a:stretch>
        </p:blipFill>
        <p:spPr bwMode="auto">
          <a:xfrm>
            <a:off x="457200" y="742412"/>
            <a:ext cx="8229600" cy="4972588"/>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l="18384" t="24607" r="48397" b="36540"/>
          <a:stretch>
            <a:fillRect/>
          </a:stretch>
        </p:blipFill>
        <p:spPr bwMode="auto">
          <a:xfrm>
            <a:off x="228600" y="609600"/>
            <a:ext cx="8686800" cy="5715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92500" lnSpcReduction="20000"/>
          </a:bodyPr>
          <a:lstStyle/>
          <a:p>
            <a:r>
              <a:rPr lang="en-US" dirty="0" smtClean="0">
                <a:latin typeface="Times New Roman" pitchFamily="18" charset="0"/>
                <a:cs typeface="Times New Roman" pitchFamily="18" charset="0"/>
              </a:rPr>
              <a:t>There are some similarities between multiprocessor and multicomputer systems since both support concurrent operations. </a:t>
            </a:r>
          </a:p>
          <a:p>
            <a:r>
              <a:rPr lang="en-US" dirty="0" smtClean="0">
                <a:latin typeface="Times New Roman" pitchFamily="18" charset="0"/>
                <a:cs typeface="Times New Roman" pitchFamily="18" charset="0"/>
              </a:rPr>
              <a:t>However, there exists an important distinction between a system with multiple computers and a system with multiple processors. </a:t>
            </a:r>
          </a:p>
          <a:p>
            <a:r>
              <a:rPr lang="en-US" dirty="0" smtClean="0">
                <a:solidFill>
                  <a:srgbClr val="7030A0"/>
                </a:solidFill>
                <a:latin typeface="Times New Roman" pitchFamily="18" charset="0"/>
                <a:cs typeface="Times New Roman" pitchFamily="18" charset="0"/>
              </a:rPr>
              <a:t>Computers are interconnected with each other by means of communication lines to form a computer network.</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The network consists of several autonomous computers that may or may not communicate with each other. </a:t>
            </a:r>
          </a:p>
          <a:p>
            <a:r>
              <a:rPr lang="en-US" dirty="0" smtClean="0">
                <a:latin typeface="Times New Roman" pitchFamily="18" charset="0"/>
                <a:cs typeface="Times New Roman" pitchFamily="18" charset="0"/>
              </a:rPr>
              <a:t>A multiprocessor system is controlled by one operating system that provides interaction between processors and all the components of the system cooperate in the solution of a problem.</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US" dirty="0" smtClean="0">
                <a:latin typeface="Times New Roman" pitchFamily="18" charset="0"/>
                <a:cs typeface="Times New Roman" pitchFamily="18" charset="0"/>
              </a:rPr>
              <a:t>Computations can proceed in parallel in one of two ways.</a:t>
            </a:r>
          </a:p>
          <a:p>
            <a:pPr>
              <a:buNone/>
            </a:pPr>
            <a:endParaRPr lang="en-US" dirty="0" smtClean="0">
              <a:latin typeface="Times New Roman" pitchFamily="18" charset="0"/>
              <a:cs typeface="Times New Roman" pitchFamily="18" charset="0"/>
            </a:endParaRPr>
          </a:p>
          <a:p>
            <a:pPr marL="514350" indent="-514350">
              <a:buAutoNum type="arabicPeriod"/>
            </a:pPr>
            <a:r>
              <a:rPr lang="en-US" dirty="0" smtClean="0">
                <a:latin typeface="Times New Roman" pitchFamily="18" charset="0"/>
                <a:cs typeface="Times New Roman" pitchFamily="18" charset="0"/>
              </a:rPr>
              <a:t>Multiple independent jobs can be made to operate in parallel.</a:t>
            </a:r>
          </a:p>
          <a:p>
            <a:pPr marL="514350" indent="-514350">
              <a:buAutoNum type="arabicPeriod"/>
            </a:pPr>
            <a:endParaRPr lang="en-US" dirty="0" smtClean="0">
              <a:latin typeface="Times New Roman" pitchFamily="18" charset="0"/>
              <a:cs typeface="Times New Roman" pitchFamily="18" charset="0"/>
            </a:endParaRPr>
          </a:p>
          <a:p>
            <a:pPr marL="514350" indent="-514350">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2. A single job can be partitioned into multiple parallel tasks.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latin typeface="Times New Roman" pitchFamily="18" charset="0"/>
                <a:cs typeface="Times New Roman" pitchFamily="18" charset="0"/>
              </a:rPr>
              <a:t>Multiple independent jobs can be made to operate in parallel.</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381000" y="1295400"/>
            <a:ext cx="8412480" cy="46128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D:\majeed\2019-20 II Sem\CO\UNIT V\13.01.01-parallel_vs_serial.png"/>
          <p:cNvPicPr>
            <a:picLocks noGrp="1" noChangeAspect="1" noChangeArrowheads="1"/>
          </p:cNvPicPr>
          <p:nvPr>
            <p:ph idx="1"/>
          </p:nvPr>
        </p:nvPicPr>
        <p:blipFill>
          <a:blip r:embed="rId2"/>
          <a:srcRect/>
          <a:stretch>
            <a:fillRect/>
          </a:stretch>
        </p:blipFill>
        <p:spPr bwMode="auto">
          <a:xfrm>
            <a:off x="533400" y="228600"/>
            <a:ext cx="8229600" cy="629458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86800" cy="1143000"/>
          </a:xfrm>
        </p:spPr>
        <p:txBody>
          <a:bodyPr>
            <a:noAutofit/>
          </a:bodyPr>
          <a:lstStyle/>
          <a:p>
            <a:r>
              <a:rPr lang="en-US" sz="3600" dirty="0" smtClean="0">
                <a:latin typeface="Times New Roman" pitchFamily="18" charset="0"/>
                <a:cs typeface="Times New Roman" pitchFamily="18" charset="0"/>
              </a:rPr>
              <a:t>A single job can be partitioned into multiple parallel tasks.</a:t>
            </a:r>
            <a:endParaRPr lang="en-US" sz="3600" dirty="0"/>
          </a:p>
        </p:txBody>
      </p:sp>
      <p:pic>
        <p:nvPicPr>
          <p:cNvPr id="4098" name="Picture 2" descr="D:\majeed\2019-20 II Sem\CO\UNIT V\spark-partitions-2.jpg"/>
          <p:cNvPicPr>
            <a:picLocks noGrp="1" noChangeAspect="1" noChangeArrowheads="1"/>
          </p:cNvPicPr>
          <p:nvPr>
            <p:ph idx="1"/>
          </p:nvPr>
        </p:nvPicPr>
        <p:blipFill>
          <a:blip r:embed="rId2"/>
          <a:srcRect l="10185" t="13593" r="15741" b="18441"/>
          <a:stretch>
            <a:fillRect/>
          </a:stretch>
        </p:blipFill>
        <p:spPr bwMode="auto">
          <a:xfrm>
            <a:off x="610986" y="1219200"/>
            <a:ext cx="7847214" cy="539496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TotalTime>
  <Words>2109</Words>
  <Application>Microsoft Office PowerPoint</Application>
  <PresentationFormat>On-screen Show (4:3)</PresentationFormat>
  <Paragraphs>159</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UNIT -- V:</vt:lpstr>
      <vt:lpstr>Multiprocessors</vt:lpstr>
      <vt:lpstr>Characteristics of Multiprocessors</vt:lpstr>
      <vt:lpstr>Slide 4</vt:lpstr>
      <vt:lpstr>Slide 5</vt:lpstr>
      <vt:lpstr>Slide 6</vt:lpstr>
      <vt:lpstr>Multiple independent jobs can be made to operate in parallel.</vt:lpstr>
      <vt:lpstr>Slide 8</vt:lpstr>
      <vt:lpstr>A single job can be partitioned into multiple parallel tasks.</vt:lpstr>
      <vt:lpstr>Slide 10</vt:lpstr>
      <vt:lpstr>Slide 11</vt:lpstr>
      <vt:lpstr>Common Shared Memory</vt:lpstr>
      <vt:lpstr>Slide 13</vt:lpstr>
      <vt:lpstr>DISTRIBUTED-MEMORY</vt:lpstr>
      <vt:lpstr>Benefits of using a multiprocessor include: </vt:lpstr>
      <vt:lpstr>Interconnection Structures</vt:lpstr>
      <vt:lpstr>Slide 17</vt:lpstr>
      <vt:lpstr>Slide 18</vt:lpstr>
      <vt:lpstr>Time-shared common bus</vt:lpstr>
      <vt:lpstr>Slide 20</vt:lpstr>
      <vt:lpstr>Slide 21</vt:lpstr>
      <vt:lpstr>Slide 22</vt:lpstr>
      <vt:lpstr>Slide 23</vt:lpstr>
      <vt:lpstr>Slide 24</vt:lpstr>
      <vt:lpstr>Slide 25</vt:lpstr>
      <vt:lpstr>Multiport Memory</vt:lpstr>
      <vt:lpstr>Slide 27</vt:lpstr>
      <vt:lpstr>Slide 28</vt:lpstr>
      <vt:lpstr>Crossbar Switch</vt:lpstr>
      <vt:lpstr>Slide 30</vt:lpstr>
      <vt:lpstr>Slide 31</vt:lpstr>
      <vt:lpstr> Multi-stage switching Network</vt:lpstr>
      <vt:lpstr>Slide 33</vt:lpstr>
      <vt:lpstr>How it works….</vt:lpstr>
      <vt:lpstr> </vt:lpstr>
      <vt:lpstr>Only binary Tree?</vt:lpstr>
      <vt:lpstr>Slide 37</vt:lpstr>
      <vt:lpstr>Introduction to Flynn’s classification:</vt:lpstr>
      <vt:lpstr>Parallel processing</vt:lpstr>
      <vt:lpstr>SISD: </vt:lpstr>
      <vt:lpstr>Slide 41</vt:lpstr>
      <vt:lpstr>Slide 42</vt:lpstr>
      <vt:lpstr>SIMD: </vt:lpstr>
      <vt:lpstr>Slide 44</vt:lpstr>
      <vt:lpstr>MISD: </vt:lpstr>
      <vt:lpstr>MIMD:</vt:lpstr>
      <vt:lpstr>Slide 47</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V:</dc:title>
  <dc:creator>MAJEED</dc:creator>
  <cp:lastModifiedBy>MAJEED</cp:lastModifiedBy>
  <cp:revision>73</cp:revision>
  <dcterms:created xsi:type="dcterms:W3CDTF">2021-08-03T04:27:40Z</dcterms:created>
  <dcterms:modified xsi:type="dcterms:W3CDTF">2021-08-09T06:43:44Z</dcterms:modified>
</cp:coreProperties>
</file>