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72AA33-FFC2-44CE-A963-C84EFD6CBF0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78B5F2-DAC8-4EEC-A004-2A4F710A2529}">
      <dgm:prSet phldrT="[Text]"/>
      <dgm:spPr/>
      <dgm:t>
        <a:bodyPr/>
        <a:lstStyle/>
        <a:p>
          <a:r>
            <a:rPr lang="en-US" dirty="0"/>
            <a:t>Computational Complexity Problem</a:t>
          </a:r>
        </a:p>
      </dgm:t>
    </dgm:pt>
    <dgm:pt modelId="{220DA3D2-FF93-4584-9A6C-D0BE5EA20922}" type="parTrans" cxnId="{CCEC112A-EB90-4CF8-BB42-0B74A8DAF5B9}">
      <dgm:prSet/>
      <dgm:spPr/>
      <dgm:t>
        <a:bodyPr/>
        <a:lstStyle/>
        <a:p>
          <a:endParaRPr lang="en-US"/>
        </a:p>
      </dgm:t>
    </dgm:pt>
    <dgm:pt modelId="{55F68BBC-ABB7-4DD4-92AA-2046DE618DB2}" type="sibTrans" cxnId="{CCEC112A-EB90-4CF8-BB42-0B74A8DAF5B9}">
      <dgm:prSet/>
      <dgm:spPr/>
      <dgm:t>
        <a:bodyPr/>
        <a:lstStyle/>
        <a:p>
          <a:endParaRPr lang="en-US"/>
        </a:p>
      </dgm:t>
    </dgm:pt>
    <dgm:pt modelId="{8CE04D1E-4662-4CF6-AC22-BE05B903F745}">
      <dgm:prSet phldrT="[Text]"/>
      <dgm:spPr/>
      <dgm:t>
        <a:bodyPr/>
        <a:lstStyle/>
        <a:p>
          <a:r>
            <a:rPr lang="en-US" dirty="0"/>
            <a:t>P-Class	</a:t>
          </a:r>
        </a:p>
      </dgm:t>
    </dgm:pt>
    <dgm:pt modelId="{9EA0190C-0689-4C8D-90AA-21A2253DE7D1}" type="parTrans" cxnId="{CCB9AF66-8587-4637-8842-8023F26E07DD}">
      <dgm:prSet/>
      <dgm:spPr/>
      <dgm:t>
        <a:bodyPr/>
        <a:lstStyle/>
        <a:p>
          <a:endParaRPr lang="en-US"/>
        </a:p>
      </dgm:t>
    </dgm:pt>
    <dgm:pt modelId="{AA993D54-25D3-493A-BE22-54597A4A5668}" type="sibTrans" cxnId="{CCB9AF66-8587-4637-8842-8023F26E07DD}">
      <dgm:prSet/>
      <dgm:spPr/>
      <dgm:t>
        <a:bodyPr/>
        <a:lstStyle/>
        <a:p>
          <a:endParaRPr lang="en-US"/>
        </a:p>
      </dgm:t>
    </dgm:pt>
    <dgm:pt modelId="{30F021DA-60B5-49B5-A5F5-7CEF0494C599}">
      <dgm:prSet phldrT="[Text]"/>
      <dgm:spPr/>
      <dgm:t>
        <a:bodyPr/>
        <a:lstStyle/>
        <a:p>
          <a:r>
            <a:rPr lang="en-US" dirty="0"/>
            <a:t>NP-Class</a:t>
          </a:r>
        </a:p>
      </dgm:t>
    </dgm:pt>
    <dgm:pt modelId="{F39E078E-07E5-4D9A-A412-DA34E684F177}" type="parTrans" cxnId="{6C4FD2E4-8C22-44A5-A580-91E7DD0C5904}">
      <dgm:prSet/>
      <dgm:spPr/>
      <dgm:t>
        <a:bodyPr/>
        <a:lstStyle/>
        <a:p>
          <a:endParaRPr lang="en-US"/>
        </a:p>
      </dgm:t>
    </dgm:pt>
    <dgm:pt modelId="{023EA523-7108-420A-976D-CD05CEC2935B}" type="sibTrans" cxnId="{6C4FD2E4-8C22-44A5-A580-91E7DD0C5904}">
      <dgm:prSet/>
      <dgm:spPr/>
      <dgm:t>
        <a:bodyPr/>
        <a:lstStyle/>
        <a:p>
          <a:endParaRPr lang="en-US"/>
        </a:p>
      </dgm:t>
    </dgm:pt>
    <dgm:pt modelId="{4D880256-A299-47A9-8BB3-36C92700D1D2}">
      <dgm:prSet phldrT="[Text]"/>
      <dgm:spPr/>
      <dgm:t>
        <a:bodyPr/>
        <a:lstStyle/>
        <a:p>
          <a:r>
            <a:rPr lang="en-US" dirty="0"/>
            <a:t>NP-Hard</a:t>
          </a:r>
        </a:p>
      </dgm:t>
    </dgm:pt>
    <dgm:pt modelId="{D507DC2D-1466-4145-8491-79E55B5E1DD0}" type="parTrans" cxnId="{A1DD9630-A754-4910-94E8-D9E937B316ED}">
      <dgm:prSet/>
      <dgm:spPr/>
      <dgm:t>
        <a:bodyPr/>
        <a:lstStyle/>
        <a:p>
          <a:endParaRPr lang="en-US"/>
        </a:p>
      </dgm:t>
    </dgm:pt>
    <dgm:pt modelId="{AD87E50E-BB55-4599-867E-788BF38D57DA}" type="sibTrans" cxnId="{A1DD9630-A754-4910-94E8-D9E937B316ED}">
      <dgm:prSet/>
      <dgm:spPr/>
      <dgm:t>
        <a:bodyPr/>
        <a:lstStyle/>
        <a:p>
          <a:endParaRPr lang="en-US"/>
        </a:p>
      </dgm:t>
    </dgm:pt>
    <dgm:pt modelId="{27D38C93-BA41-4AAE-99F5-98C57CD0296F}">
      <dgm:prSet phldrT="[Text]"/>
      <dgm:spPr/>
      <dgm:t>
        <a:bodyPr/>
        <a:lstStyle/>
        <a:p>
          <a:r>
            <a:rPr lang="en-US" dirty="0"/>
            <a:t>NP-Complete</a:t>
          </a:r>
        </a:p>
      </dgm:t>
    </dgm:pt>
    <dgm:pt modelId="{2D2B66D2-7E10-4E99-8C72-EED26B7D4D69}" type="parTrans" cxnId="{BA1C1034-1A82-4599-A7B0-FC6E360D55D6}">
      <dgm:prSet/>
      <dgm:spPr/>
      <dgm:t>
        <a:bodyPr/>
        <a:lstStyle/>
        <a:p>
          <a:endParaRPr lang="en-US"/>
        </a:p>
      </dgm:t>
    </dgm:pt>
    <dgm:pt modelId="{6679173B-9A11-4D33-8D1B-036F3E2D81FE}" type="sibTrans" cxnId="{BA1C1034-1A82-4599-A7B0-FC6E360D55D6}">
      <dgm:prSet/>
      <dgm:spPr/>
      <dgm:t>
        <a:bodyPr/>
        <a:lstStyle/>
        <a:p>
          <a:endParaRPr lang="en-US"/>
        </a:p>
      </dgm:t>
    </dgm:pt>
    <dgm:pt modelId="{E4EEFA54-90FE-4D67-8D1F-6C4964B6C160}" type="pres">
      <dgm:prSet presAssocID="{E672AA33-FFC2-44CE-A963-C84EFD6CBF0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DB05FD9-3C49-432A-8174-BF3BABD2D733}" type="pres">
      <dgm:prSet presAssocID="{4E78B5F2-DAC8-4EEC-A004-2A4F710A2529}" presName="hierRoot1" presStyleCnt="0">
        <dgm:presLayoutVars>
          <dgm:hierBranch val="init"/>
        </dgm:presLayoutVars>
      </dgm:prSet>
      <dgm:spPr/>
    </dgm:pt>
    <dgm:pt modelId="{A824E078-2EEE-4EA4-B696-BA2E2722C25D}" type="pres">
      <dgm:prSet presAssocID="{4E78B5F2-DAC8-4EEC-A004-2A4F710A2529}" presName="rootComposite1" presStyleCnt="0"/>
      <dgm:spPr/>
    </dgm:pt>
    <dgm:pt modelId="{7E84C3E3-36E4-4622-9C4F-75DDC3B0B076}" type="pres">
      <dgm:prSet presAssocID="{4E78B5F2-DAC8-4EEC-A004-2A4F710A2529}" presName="rootText1" presStyleLbl="node0" presStyleIdx="0" presStyleCnt="1">
        <dgm:presLayoutVars>
          <dgm:chPref val="3"/>
        </dgm:presLayoutVars>
      </dgm:prSet>
      <dgm:spPr/>
    </dgm:pt>
    <dgm:pt modelId="{FA13745C-B59C-4670-8725-86D9A8C1E307}" type="pres">
      <dgm:prSet presAssocID="{4E78B5F2-DAC8-4EEC-A004-2A4F710A2529}" presName="rootConnector1" presStyleLbl="node1" presStyleIdx="0" presStyleCnt="0"/>
      <dgm:spPr/>
    </dgm:pt>
    <dgm:pt modelId="{F60DC87C-1015-47B8-AF7C-7BC34FF5C609}" type="pres">
      <dgm:prSet presAssocID="{4E78B5F2-DAC8-4EEC-A004-2A4F710A2529}" presName="hierChild2" presStyleCnt="0"/>
      <dgm:spPr/>
    </dgm:pt>
    <dgm:pt modelId="{13CA500F-7656-40E8-828D-37B57C8EB9B8}" type="pres">
      <dgm:prSet presAssocID="{9EA0190C-0689-4C8D-90AA-21A2253DE7D1}" presName="Name37" presStyleLbl="parChTrans1D2" presStyleIdx="0" presStyleCnt="2"/>
      <dgm:spPr/>
    </dgm:pt>
    <dgm:pt modelId="{64190B94-309C-41A9-9C6E-D91D54B53DCF}" type="pres">
      <dgm:prSet presAssocID="{8CE04D1E-4662-4CF6-AC22-BE05B903F745}" presName="hierRoot2" presStyleCnt="0">
        <dgm:presLayoutVars>
          <dgm:hierBranch val="init"/>
        </dgm:presLayoutVars>
      </dgm:prSet>
      <dgm:spPr/>
    </dgm:pt>
    <dgm:pt modelId="{990380AA-F63D-45BE-A9E9-FA186FF9CDB3}" type="pres">
      <dgm:prSet presAssocID="{8CE04D1E-4662-4CF6-AC22-BE05B903F745}" presName="rootComposite" presStyleCnt="0"/>
      <dgm:spPr/>
    </dgm:pt>
    <dgm:pt modelId="{2C6F8B48-BF87-4DC3-985D-78FAD06EC1A3}" type="pres">
      <dgm:prSet presAssocID="{8CE04D1E-4662-4CF6-AC22-BE05B903F745}" presName="rootText" presStyleLbl="node2" presStyleIdx="0" presStyleCnt="2">
        <dgm:presLayoutVars>
          <dgm:chPref val="3"/>
        </dgm:presLayoutVars>
      </dgm:prSet>
      <dgm:spPr/>
    </dgm:pt>
    <dgm:pt modelId="{4275E432-8EAC-44BB-82E0-7E5D7307D965}" type="pres">
      <dgm:prSet presAssocID="{8CE04D1E-4662-4CF6-AC22-BE05B903F745}" presName="rootConnector" presStyleLbl="node2" presStyleIdx="0" presStyleCnt="2"/>
      <dgm:spPr/>
    </dgm:pt>
    <dgm:pt modelId="{321EBB9D-5EBD-4ABE-9109-A01DF88EBFD9}" type="pres">
      <dgm:prSet presAssocID="{8CE04D1E-4662-4CF6-AC22-BE05B903F745}" presName="hierChild4" presStyleCnt="0"/>
      <dgm:spPr/>
    </dgm:pt>
    <dgm:pt modelId="{8375D4A2-4417-4AB5-B6C2-07FD41BC127F}" type="pres">
      <dgm:prSet presAssocID="{8CE04D1E-4662-4CF6-AC22-BE05B903F745}" presName="hierChild5" presStyleCnt="0"/>
      <dgm:spPr/>
    </dgm:pt>
    <dgm:pt modelId="{A5C6B063-0408-41BE-A3D1-C7AC331E0EB9}" type="pres">
      <dgm:prSet presAssocID="{F39E078E-07E5-4D9A-A412-DA34E684F177}" presName="Name37" presStyleLbl="parChTrans1D2" presStyleIdx="1" presStyleCnt="2"/>
      <dgm:spPr/>
    </dgm:pt>
    <dgm:pt modelId="{249316F4-5040-4F9D-A49A-FAF4ECCB517F}" type="pres">
      <dgm:prSet presAssocID="{30F021DA-60B5-49B5-A5F5-7CEF0494C599}" presName="hierRoot2" presStyleCnt="0">
        <dgm:presLayoutVars>
          <dgm:hierBranch val="init"/>
        </dgm:presLayoutVars>
      </dgm:prSet>
      <dgm:spPr/>
    </dgm:pt>
    <dgm:pt modelId="{A50E3811-9618-43D6-8A3D-842D5AEF535C}" type="pres">
      <dgm:prSet presAssocID="{30F021DA-60B5-49B5-A5F5-7CEF0494C599}" presName="rootComposite" presStyleCnt="0"/>
      <dgm:spPr/>
    </dgm:pt>
    <dgm:pt modelId="{6B3EDEA5-FA98-47AB-8F19-CAF01D543C0B}" type="pres">
      <dgm:prSet presAssocID="{30F021DA-60B5-49B5-A5F5-7CEF0494C599}" presName="rootText" presStyleLbl="node2" presStyleIdx="1" presStyleCnt="2">
        <dgm:presLayoutVars>
          <dgm:chPref val="3"/>
        </dgm:presLayoutVars>
      </dgm:prSet>
      <dgm:spPr/>
    </dgm:pt>
    <dgm:pt modelId="{6A4510AF-90F2-4129-BDB8-C7B781CA6A80}" type="pres">
      <dgm:prSet presAssocID="{30F021DA-60B5-49B5-A5F5-7CEF0494C599}" presName="rootConnector" presStyleLbl="node2" presStyleIdx="1" presStyleCnt="2"/>
      <dgm:spPr/>
    </dgm:pt>
    <dgm:pt modelId="{FC29D1C8-9172-40D8-B654-C16002C811C3}" type="pres">
      <dgm:prSet presAssocID="{30F021DA-60B5-49B5-A5F5-7CEF0494C599}" presName="hierChild4" presStyleCnt="0"/>
      <dgm:spPr/>
    </dgm:pt>
    <dgm:pt modelId="{73CDA0FF-5E4F-4026-837D-F3D7AFD7D705}" type="pres">
      <dgm:prSet presAssocID="{D507DC2D-1466-4145-8491-79E55B5E1DD0}" presName="Name37" presStyleLbl="parChTrans1D3" presStyleIdx="0" presStyleCnt="2"/>
      <dgm:spPr/>
    </dgm:pt>
    <dgm:pt modelId="{AA2133E9-06FB-4807-9A7C-6646F9EB4380}" type="pres">
      <dgm:prSet presAssocID="{4D880256-A299-47A9-8BB3-36C92700D1D2}" presName="hierRoot2" presStyleCnt="0">
        <dgm:presLayoutVars>
          <dgm:hierBranch val="init"/>
        </dgm:presLayoutVars>
      </dgm:prSet>
      <dgm:spPr/>
    </dgm:pt>
    <dgm:pt modelId="{CA73534E-0DD4-4C51-AA57-B5BBEDF4AE19}" type="pres">
      <dgm:prSet presAssocID="{4D880256-A299-47A9-8BB3-36C92700D1D2}" presName="rootComposite" presStyleCnt="0"/>
      <dgm:spPr/>
    </dgm:pt>
    <dgm:pt modelId="{C7E979B8-4478-4B19-AACD-1956FAA1097A}" type="pres">
      <dgm:prSet presAssocID="{4D880256-A299-47A9-8BB3-36C92700D1D2}" presName="rootText" presStyleLbl="node3" presStyleIdx="0" presStyleCnt="2">
        <dgm:presLayoutVars>
          <dgm:chPref val="3"/>
        </dgm:presLayoutVars>
      </dgm:prSet>
      <dgm:spPr/>
    </dgm:pt>
    <dgm:pt modelId="{8BF6EE13-3F6B-4F73-A25D-4E7BF1F5271E}" type="pres">
      <dgm:prSet presAssocID="{4D880256-A299-47A9-8BB3-36C92700D1D2}" presName="rootConnector" presStyleLbl="node3" presStyleIdx="0" presStyleCnt="2"/>
      <dgm:spPr/>
    </dgm:pt>
    <dgm:pt modelId="{0806A364-DF83-47D2-8785-5763718B4977}" type="pres">
      <dgm:prSet presAssocID="{4D880256-A299-47A9-8BB3-36C92700D1D2}" presName="hierChild4" presStyleCnt="0"/>
      <dgm:spPr/>
    </dgm:pt>
    <dgm:pt modelId="{0531C3FC-E6A8-4AF6-A7DD-73A49D53A25D}" type="pres">
      <dgm:prSet presAssocID="{4D880256-A299-47A9-8BB3-36C92700D1D2}" presName="hierChild5" presStyleCnt="0"/>
      <dgm:spPr/>
    </dgm:pt>
    <dgm:pt modelId="{FE5A2C82-1DDC-444F-A35F-9F161E29F027}" type="pres">
      <dgm:prSet presAssocID="{2D2B66D2-7E10-4E99-8C72-EED26B7D4D69}" presName="Name37" presStyleLbl="parChTrans1D3" presStyleIdx="1" presStyleCnt="2"/>
      <dgm:spPr/>
    </dgm:pt>
    <dgm:pt modelId="{B637EB24-6FD7-4271-9C44-22144A5CD6C4}" type="pres">
      <dgm:prSet presAssocID="{27D38C93-BA41-4AAE-99F5-98C57CD0296F}" presName="hierRoot2" presStyleCnt="0">
        <dgm:presLayoutVars>
          <dgm:hierBranch val="init"/>
        </dgm:presLayoutVars>
      </dgm:prSet>
      <dgm:spPr/>
    </dgm:pt>
    <dgm:pt modelId="{3BC8E8C6-1647-4CF8-852A-6E077FC079FA}" type="pres">
      <dgm:prSet presAssocID="{27D38C93-BA41-4AAE-99F5-98C57CD0296F}" presName="rootComposite" presStyleCnt="0"/>
      <dgm:spPr/>
    </dgm:pt>
    <dgm:pt modelId="{C4E61C00-3344-405F-BFFA-4BD00CC9EEFA}" type="pres">
      <dgm:prSet presAssocID="{27D38C93-BA41-4AAE-99F5-98C57CD0296F}" presName="rootText" presStyleLbl="node3" presStyleIdx="1" presStyleCnt="2">
        <dgm:presLayoutVars>
          <dgm:chPref val="3"/>
        </dgm:presLayoutVars>
      </dgm:prSet>
      <dgm:spPr/>
    </dgm:pt>
    <dgm:pt modelId="{19587672-DF60-485C-8DAF-C9D2D9D4B8C3}" type="pres">
      <dgm:prSet presAssocID="{27D38C93-BA41-4AAE-99F5-98C57CD0296F}" presName="rootConnector" presStyleLbl="node3" presStyleIdx="1" presStyleCnt="2"/>
      <dgm:spPr/>
    </dgm:pt>
    <dgm:pt modelId="{FC53D29F-CBDB-4B9C-A3A0-DC0972D04460}" type="pres">
      <dgm:prSet presAssocID="{27D38C93-BA41-4AAE-99F5-98C57CD0296F}" presName="hierChild4" presStyleCnt="0"/>
      <dgm:spPr/>
    </dgm:pt>
    <dgm:pt modelId="{1E858034-6444-4596-B729-BD53D2E189D4}" type="pres">
      <dgm:prSet presAssocID="{27D38C93-BA41-4AAE-99F5-98C57CD0296F}" presName="hierChild5" presStyleCnt="0"/>
      <dgm:spPr/>
    </dgm:pt>
    <dgm:pt modelId="{076AEF0C-135B-4ED1-B24A-021DB828EC9B}" type="pres">
      <dgm:prSet presAssocID="{30F021DA-60B5-49B5-A5F5-7CEF0494C599}" presName="hierChild5" presStyleCnt="0"/>
      <dgm:spPr/>
    </dgm:pt>
    <dgm:pt modelId="{BBAFD6B6-8058-4529-A454-5E788E423780}" type="pres">
      <dgm:prSet presAssocID="{4E78B5F2-DAC8-4EEC-A004-2A4F710A2529}" presName="hierChild3" presStyleCnt="0"/>
      <dgm:spPr/>
    </dgm:pt>
  </dgm:ptLst>
  <dgm:cxnLst>
    <dgm:cxn modelId="{ECEC3516-8156-4CD4-8CD6-222CC8F039CF}" type="presOf" srcId="{4D880256-A299-47A9-8BB3-36C92700D1D2}" destId="{8BF6EE13-3F6B-4F73-A25D-4E7BF1F5271E}" srcOrd="1" destOrd="0" presId="urn:microsoft.com/office/officeart/2005/8/layout/orgChart1"/>
    <dgm:cxn modelId="{84E5C523-6814-4DE1-B4EE-BEBE760FF95C}" type="presOf" srcId="{F39E078E-07E5-4D9A-A412-DA34E684F177}" destId="{A5C6B063-0408-41BE-A3D1-C7AC331E0EB9}" srcOrd="0" destOrd="0" presId="urn:microsoft.com/office/officeart/2005/8/layout/orgChart1"/>
    <dgm:cxn modelId="{CCEC112A-EB90-4CF8-BB42-0B74A8DAF5B9}" srcId="{E672AA33-FFC2-44CE-A963-C84EFD6CBF0F}" destId="{4E78B5F2-DAC8-4EEC-A004-2A4F710A2529}" srcOrd="0" destOrd="0" parTransId="{220DA3D2-FF93-4584-9A6C-D0BE5EA20922}" sibTransId="{55F68BBC-ABB7-4DD4-92AA-2046DE618DB2}"/>
    <dgm:cxn modelId="{A1DD9630-A754-4910-94E8-D9E937B316ED}" srcId="{30F021DA-60B5-49B5-A5F5-7CEF0494C599}" destId="{4D880256-A299-47A9-8BB3-36C92700D1D2}" srcOrd="0" destOrd="0" parTransId="{D507DC2D-1466-4145-8491-79E55B5E1DD0}" sibTransId="{AD87E50E-BB55-4599-867E-788BF38D57DA}"/>
    <dgm:cxn modelId="{BA1C1034-1A82-4599-A7B0-FC6E360D55D6}" srcId="{30F021DA-60B5-49B5-A5F5-7CEF0494C599}" destId="{27D38C93-BA41-4AAE-99F5-98C57CD0296F}" srcOrd="1" destOrd="0" parTransId="{2D2B66D2-7E10-4E99-8C72-EED26B7D4D69}" sibTransId="{6679173B-9A11-4D33-8D1B-036F3E2D81FE}"/>
    <dgm:cxn modelId="{9DA41434-2E6D-4C20-BAF1-16E04135613C}" type="presOf" srcId="{9EA0190C-0689-4C8D-90AA-21A2253DE7D1}" destId="{13CA500F-7656-40E8-828D-37B57C8EB9B8}" srcOrd="0" destOrd="0" presId="urn:microsoft.com/office/officeart/2005/8/layout/orgChart1"/>
    <dgm:cxn modelId="{D30AC640-DCAD-472D-8CFC-A781589E5CA5}" type="presOf" srcId="{4E78B5F2-DAC8-4EEC-A004-2A4F710A2529}" destId="{FA13745C-B59C-4670-8725-86D9A8C1E307}" srcOrd="1" destOrd="0" presId="urn:microsoft.com/office/officeart/2005/8/layout/orgChart1"/>
    <dgm:cxn modelId="{47F2E55E-28E0-4711-8ABB-8DFE2E77520E}" type="presOf" srcId="{8CE04D1E-4662-4CF6-AC22-BE05B903F745}" destId="{4275E432-8EAC-44BB-82E0-7E5D7307D965}" srcOrd="1" destOrd="0" presId="urn:microsoft.com/office/officeart/2005/8/layout/orgChart1"/>
    <dgm:cxn modelId="{CCB9AF66-8587-4637-8842-8023F26E07DD}" srcId="{4E78B5F2-DAC8-4EEC-A004-2A4F710A2529}" destId="{8CE04D1E-4662-4CF6-AC22-BE05B903F745}" srcOrd="0" destOrd="0" parTransId="{9EA0190C-0689-4C8D-90AA-21A2253DE7D1}" sibTransId="{AA993D54-25D3-493A-BE22-54597A4A5668}"/>
    <dgm:cxn modelId="{50A9B246-3263-4DE3-AE3D-21EBEC089A99}" type="presOf" srcId="{27D38C93-BA41-4AAE-99F5-98C57CD0296F}" destId="{C4E61C00-3344-405F-BFFA-4BD00CC9EEFA}" srcOrd="0" destOrd="0" presId="urn:microsoft.com/office/officeart/2005/8/layout/orgChart1"/>
    <dgm:cxn modelId="{AD8F2C67-1F61-48A4-B72C-41CE0E1ABB56}" type="presOf" srcId="{4E78B5F2-DAC8-4EEC-A004-2A4F710A2529}" destId="{7E84C3E3-36E4-4622-9C4F-75DDC3B0B076}" srcOrd="0" destOrd="0" presId="urn:microsoft.com/office/officeart/2005/8/layout/orgChart1"/>
    <dgm:cxn modelId="{84D6A580-E413-4019-AE02-F9252186E63B}" type="presOf" srcId="{8CE04D1E-4662-4CF6-AC22-BE05B903F745}" destId="{2C6F8B48-BF87-4DC3-985D-78FAD06EC1A3}" srcOrd="0" destOrd="0" presId="urn:microsoft.com/office/officeart/2005/8/layout/orgChart1"/>
    <dgm:cxn modelId="{CAA2C685-33AC-4471-A509-F5525F67DDA9}" type="presOf" srcId="{4D880256-A299-47A9-8BB3-36C92700D1D2}" destId="{C7E979B8-4478-4B19-AACD-1956FAA1097A}" srcOrd="0" destOrd="0" presId="urn:microsoft.com/office/officeart/2005/8/layout/orgChart1"/>
    <dgm:cxn modelId="{3F90EC8C-F57F-4610-A4A0-906CB0853F62}" type="presOf" srcId="{2D2B66D2-7E10-4E99-8C72-EED26B7D4D69}" destId="{FE5A2C82-1DDC-444F-A35F-9F161E29F027}" srcOrd="0" destOrd="0" presId="urn:microsoft.com/office/officeart/2005/8/layout/orgChart1"/>
    <dgm:cxn modelId="{84F304AB-C0EA-465F-9BBA-40D81A849AAE}" type="presOf" srcId="{27D38C93-BA41-4AAE-99F5-98C57CD0296F}" destId="{19587672-DF60-485C-8DAF-C9D2D9D4B8C3}" srcOrd="1" destOrd="0" presId="urn:microsoft.com/office/officeart/2005/8/layout/orgChart1"/>
    <dgm:cxn modelId="{A0B62FBA-C85C-485F-AA29-0701C0DF474A}" type="presOf" srcId="{D507DC2D-1466-4145-8491-79E55B5E1DD0}" destId="{73CDA0FF-5E4F-4026-837D-F3D7AFD7D705}" srcOrd="0" destOrd="0" presId="urn:microsoft.com/office/officeart/2005/8/layout/orgChart1"/>
    <dgm:cxn modelId="{FF6620CE-0891-46A7-B64D-8D8EA8831520}" type="presOf" srcId="{E672AA33-FFC2-44CE-A963-C84EFD6CBF0F}" destId="{E4EEFA54-90FE-4D67-8D1F-6C4964B6C160}" srcOrd="0" destOrd="0" presId="urn:microsoft.com/office/officeart/2005/8/layout/orgChart1"/>
    <dgm:cxn modelId="{808EEED1-187A-4615-AFF6-FC646E41D5F4}" type="presOf" srcId="{30F021DA-60B5-49B5-A5F5-7CEF0494C599}" destId="{6A4510AF-90F2-4129-BDB8-C7B781CA6A80}" srcOrd="1" destOrd="0" presId="urn:microsoft.com/office/officeart/2005/8/layout/orgChart1"/>
    <dgm:cxn modelId="{6C4FD2E4-8C22-44A5-A580-91E7DD0C5904}" srcId="{4E78B5F2-DAC8-4EEC-A004-2A4F710A2529}" destId="{30F021DA-60B5-49B5-A5F5-7CEF0494C599}" srcOrd="1" destOrd="0" parTransId="{F39E078E-07E5-4D9A-A412-DA34E684F177}" sibTransId="{023EA523-7108-420A-976D-CD05CEC2935B}"/>
    <dgm:cxn modelId="{BFA4D7F1-D202-4CD7-B285-14C6137D49C0}" type="presOf" srcId="{30F021DA-60B5-49B5-A5F5-7CEF0494C599}" destId="{6B3EDEA5-FA98-47AB-8F19-CAF01D543C0B}" srcOrd="0" destOrd="0" presId="urn:microsoft.com/office/officeart/2005/8/layout/orgChart1"/>
    <dgm:cxn modelId="{FAAEC4FA-F394-4996-9E52-608A26B9AD35}" type="presParOf" srcId="{E4EEFA54-90FE-4D67-8D1F-6C4964B6C160}" destId="{9DB05FD9-3C49-432A-8174-BF3BABD2D733}" srcOrd="0" destOrd="0" presId="urn:microsoft.com/office/officeart/2005/8/layout/orgChart1"/>
    <dgm:cxn modelId="{C8C0BD6B-F6EF-4F0A-B1D7-0817E0477605}" type="presParOf" srcId="{9DB05FD9-3C49-432A-8174-BF3BABD2D733}" destId="{A824E078-2EEE-4EA4-B696-BA2E2722C25D}" srcOrd="0" destOrd="0" presId="urn:microsoft.com/office/officeart/2005/8/layout/orgChart1"/>
    <dgm:cxn modelId="{C3038BAD-0E84-4612-9DAC-65D5972458E7}" type="presParOf" srcId="{A824E078-2EEE-4EA4-B696-BA2E2722C25D}" destId="{7E84C3E3-36E4-4622-9C4F-75DDC3B0B076}" srcOrd="0" destOrd="0" presId="urn:microsoft.com/office/officeart/2005/8/layout/orgChart1"/>
    <dgm:cxn modelId="{8191912F-DE94-43CB-AC4B-5F214F075D2F}" type="presParOf" srcId="{A824E078-2EEE-4EA4-B696-BA2E2722C25D}" destId="{FA13745C-B59C-4670-8725-86D9A8C1E307}" srcOrd="1" destOrd="0" presId="urn:microsoft.com/office/officeart/2005/8/layout/orgChart1"/>
    <dgm:cxn modelId="{20A1DAB8-886F-460A-9D48-D929C3704F5B}" type="presParOf" srcId="{9DB05FD9-3C49-432A-8174-BF3BABD2D733}" destId="{F60DC87C-1015-47B8-AF7C-7BC34FF5C609}" srcOrd="1" destOrd="0" presId="urn:microsoft.com/office/officeart/2005/8/layout/orgChart1"/>
    <dgm:cxn modelId="{FC5DC6C5-C74A-4E79-BD74-F9B2A7D21407}" type="presParOf" srcId="{F60DC87C-1015-47B8-AF7C-7BC34FF5C609}" destId="{13CA500F-7656-40E8-828D-37B57C8EB9B8}" srcOrd="0" destOrd="0" presId="urn:microsoft.com/office/officeart/2005/8/layout/orgChart1"/>
    <dgm:cxn modelId="{CBA1E5D0-F78C-46AA-B098-AAD9BB5BADCD}" type="presParOf" srcId="{F60DC87C-1015-47B8-AF7C-7BC34FF5C609}" destId="{64190B94-309C-41A9-9C6E-D91D54B53DCF}" srcOrd="1" destOrd="0" presId="urn:microsoft.com/office/officeart/2005/8/layout/orgChart1"/>
    <dgm:cxn modelId="{553387BF-FB1B-4A51-91F3-4D3502CFA9A1}" type="presParOf" srcId="{64190B94-309C-41A9-9C6E-D91D54B53DCF}" destId="{990380AA-F63D-45BE-A9E9-FA186FF9CDB3}" srcOrd="0" destOrd="0" presId="urn:microsoft.com/office/officeart/2005/8/layout/orgChart1"/>
    <dgm:cxn modelId="{211418BD-043B-4D4D-BE74-74A0F054A6F3}" type="presParOf" srcId="{990380AA-F63D-45BE-A9E9-FA186FF9CDB3}" destId="{2C6F8B48-BF87-4DC3-985D-78FAD06EC1A3}" srcOrd="0" destOrd="0" presId="urn:microsoft.com/office/officeart/2005/8/layout/orgChart1"/>
    <dgm:cxn modelId="{82BC46E3-74A9-47FB-9B54-504C1E726761}" type="presParOf" srcId="{990380AA-F63D-45BE-A9E9-FA186FF9CDB3}" destId="{4275E432-8EAC-44BB-82E0-7E5D7307D965}" srcOrd="1" destOrd="0" presId="urn:microsoft.com/office/officeart/2005/8/layout/orgChart1"/>
    <dgm:cxn modelId="{49B88E3D-27E9-4C5B-99D7-83B2746DFDEF}" type="presParOf" srcId="{64190B94-309C-41A9-9C6E-D91D54B53DCF}" destId="{321EBB9D-5EBD-4ABE-9109-A01DF88EBFD9}" srcOrd="1" destOrd="0" presId="urn:microsoft.com/office/officeart/2005/8/layout/orgChart1"/>
    <dgm:cxn modelId="{F4BCB145-7145-46A0-B7C0-4E6E1233E4D8}" type="presParOf" srcId="{64190B94-309C-41A9-9C6E-D91D54B53DCF}" destId="{8375D4A2-4417-4AB5-B6C2-07FD41BC127F}" srcOrd="2" destOrd="0" presId="urn:microsoft.com/office/officeart/2005/8/layout/orgChart1"/>
    <dgm:cxn modelId="{49AF96F6-1583-44DC-B265-9C8BF12A841D}" type="presParOf" srcId="{F60DC87C-1015-47B8-AF7C-7BC34FF5C609}" destId="{A5C6B063-0408-41BE-A3D1-C7AC331E0EB9}" srcOrd="2" destOrd="0" presId="urn:microsoft.com/office/officeart/2005/8/layout/orgChart1"/>
    <dgm:cxn modelId="{AA9943FA-9E8F-46DD-9993-8D906C2B3564}" type="presParOf" srcId="{F60DC87C-1015-47B8-AF7C-7BC34FF5C609}" destId="{249316F4-5040-4F9D-A49A-FAF4ECCB517F}" srcOrd="3" destOrd="0" presId="urn:microsoft.com/office/officeart/2005/8/layout/orgChart1"/>
    <dgm:cxn modelId="{DB77E5FB-D4D2-4A67-8F99-32FC05EEFB16}" type="presParOf" srcId="{249316F4-5040-4F9D-A49A-FAF4ECCB517F}" destId="{A50E3811-9618-43D6-8A3D-842D5AEF535C}" srcOrd="0" destOrd="0" presId="urn:microsoft.com/office/officeart/2005/8/layout/orgChart1"/>
    <dgm:cxn modelId="{8A4F22CB-4060-4F58-8F0B-73D43AFF2B35}" type="presParOf" srcId="{A50E3811-9618-43D6-8A3D-842D5AEF535C}" destId="{6B3EDEA5-FA98-47AB-8F19-CAF01D543C0B}" srcOrd="0" destOrd="0" presId="urn:microsoft.com/office/officeart/2005/8/layout/orgChart1"/>
    <dgm:cxn modelId="{DED22733-4B25-4E47-84DB-844D36DCAB80}" type="presParOf" srcId="{A50E3811-9618-43D6-8A3D-842D5AEF535C}" destId="{6A4510AF-90F2-4129-BDB8-C7B781CA6A80}" srcOrd="1" destOrd="0" presId="urn:microsoft.com/office/officeart/2005/8/layout/orgChart1"/>
    <dgm:cxn modelId="{F948C1A9-FE82-4EAC-B099-298D590BD4CA}" type="presParOf" srcId="{249316F4-5040-4F9D-A49A-FAF4ECCB517F}" destId="{FC29D1C8-9172-40D8-B654-C16002C811C3}" srcOrd="1" destOrd="0" presId="urn:microsoft.com/office/officeart/2005/8/layout/orgChart1"/>
    <dgm:cxn modelId="{6D3F4690-7753-4C7F-A3D4-354417331D5B}" type="presParOf" srcId="{FC29D1C8-9172-40D8-B654-C16002C811C3}" destId="{73CDA0FF-5E4F-4026-837D-F3D7AFD7D705}" srcOrd="0" destOrd="0" presId="urn:microsoft.com/office/officeart/2005/8/layout/orgChart1"/>
    <dgm:cxn modelId="{63F3D703-4EF2-41D1-AB3F-D5BCB4878A21}" type="presParOf" srcId="{FC29D1C8-9172-40D8-B654-C16002C811C3}" destId="{AA2133E9-06FB-4807-9A7C-6646F9EB4380}" srcOrd="1" destOrd="0" presId="urn:microsoft.com/office/officeart/2005/8/layout/orgChart1"/>
    <dgm:cxn modelId="{2249A299-D720-4973-A67D-9B44522C09BA}" type="presParOf" srcId="{AA2133E9-06FB-4807-9A7C-6646F9EB4380}" destId="{CA73534E-0DD4-4C51-AA57-B5BBEDF4AE19}" srcOrd="0" destOrd="0" presId="urn:microsoft.com/office/officeart/2005/8/layout/orgChart1"/>
    <dgm:cxn modelId="{EF92AA85-920D-4450-B3AD-E37E694FDE57}" type="presParOf" srcId="{CA73534E-0DD4-4C51-AA57-B5BBEDF4AE19}" destId="{C7E979B8-4478-4B19-AACD-1956FAA1097A}" srcOrd="0" destOrd="0" presId="urn:microsoft.com/office/officeart/2005/8/layout/orgChart1"/>
    <dgm:cxn modelId="{A4DD2701-04CF-416C-B39C-5ABE82233032}" type="presParOf" srcId="{CA73534E-0DD4-4C51-AA57-B5BBEDF4AE19}" destId="{8BF6EE13-3F6B-4F73-A25D-4E7BF1F5271E}" srcOrd="1" destOrd="0" presId="urn:microsoft.com/office/officeart/2005/8/layout/orgChart1"/>
    <dgm:cxn modelId="{8A1B00C9-3A04-49C2-A2D1-B9969E19ED03}" type="presParOf" srcId="{AA2133E9-06FB-4807-9A7C-6646F9EB4380}" destId="{0806A364-DF83-47D2-8785-5763718B4977}" srcOrd="1" destOrd="0" presId="urn:microsoft.com/office/officeart/2005/8/layout/orgChart1"/>
    <dgm:cxn modelId="{A50B5FC0-4C13-4990-82EB-B2C5A03BC350}" type="presParOf" srcId="{AA2133E9-06FB-4807-9A7C-6646F9EB4380}" destId="{0531C3FC-E6A8-4AF6-A7DD-73A49D53A25D}" srcOrd="2" destOrd="0" presId="urn:microsoft.com/office/officeart/2005/8/layout/orgChart1"/>
    <dgm:cxn modelId="{FBC58832-F45A-4C05-897C-F0FE3BD8ECAD}" type="presParOf" srcId="{FC29D1C8-9172-40D8-B654-C16002C811C3}" destId="{FE5A2C82-1DDC-444F-A35F-9F161E29F027}" srcOrd="2" destOrd="0" presId="urn:microsoft.com/office/officeart/2005/8/layout/orgChart1"/>
    <dgm:cxn modelId="{8F435469-63B5-448A-93C6-78CB6A320DD7}" type="presParOf" srcId="{FC29D1C8-9172-40D8-B654-C16002C811C3}" destId="{B637EB24-6FD7-4271-9C44-22144A5CD6C4}" srcOrd="3" destOrd="0" presId="urn:microsoft.com/office/officeart/2005/8/layout/orgChart1"/>
    <dgm:cxn modelId="{A799EEF5-A7B3-400B-97B4-DD3F9B58D4CA}" type="presParOf" srcId="{B637EB24-6FD7-4271-9C44-22144A5CD6C4}" destId="{3BC8E8C6-1647-4CF8-852A-6E077FC079FA}" srcOrd="0" destOrd="0" presId="urn:microsoft.com/office/officeart/2005/8/layout/orgChart1"/>
    <dgm:cxn modelId="{DAC36A1D-A147-4DD3-A6CE-19172CCEC137}" type="presParOf" srcId="{3BC8E8C6-1647-4CF8-852A-6E077FC079FA}" destId="{C4E61C00-3344-405F-BFFA-4BD00CC9EEFA}" srcOrd="0" destOrd="0" presId="urn:microsoft.com/office/officeart/2005/8/layout/orgChart1"/>
    <dgm:cxn modelId="{391F458E-BC86-4630-B67F-225F88AF9E4B}" type="presParOf" srcId="{3BC8E8C6-1647-4CF8-852A-6E077FC079FA}" destId="{19587672-DF60-485C-8DAF-C9D2D9D4B8C3}" srcOrd="1" destOrd="0" presId="urn:microsoft.com/office/officeart/2005/8/layout/orgChart1"/>
    <dgm:cxn modelId="{2B932769-FCE1-42EC-A7F0-F0E6CE3C5089}" type="presParOf" srcId="{B637EB24-6FD7-4271-9C44-22144A5CD6C4}" destId="{FC53D29F-CBDB-4B9C-A3A0-DC0972D04460}" srcOrd="1" destOrd="0" presId="urn:microsoft.com/office/officeart/2005/8/layout/orgChart1"/>
    <dgm:cxn modelId="{18528CBB-BE4B-4691-B55F-59BC67B0F87B}" type="presParOf" srcId="{B637EB24-6FD7-4271-9C44-22144A5CD6C4}" destId="{1E858034-6444-4596-B729-BD53D2E189D4}" srcOrd="2" destOrd="0" presId="urn:microsoft.com/office/officeart/2005/8/layout/orgChart1"/>
    <dgm:cxn modelId="{52D5C2DE-348D-4ADA-8683-A76F0BF58107}" type="presParOf" srcId="{249316F4-5040-4F9D-A49A-FAF4ECCB517F}" destId="{076AEF0C-135B-4ED1-B24A-021DB828EC9B}" srcOrd="2" destOrd="0" presId="urn:microsoft.com/office/officeart/2005/8/layout/orgChart1"/>
    <dgm:cxn modelId="{81AF8CD6-5060-4842-A3DC-9593F8D6F5FE}" type="presParOf" srcId="{9DB05FD9-3C49-432A-8174-BF3BABD2D733}" destId="{BBAFD6B6-8058-4529-A454-5E788E4237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A2C82-1DDC-444F-A35F-9F161E29F027}">
      <dsp:nvSpPr>
        <dsp:cNvPr id="0" name=""/>
        <dsp:cNvSpPr/>
      </dsp:nvSpPr>
      <dsp:spPr>
        <a:xfrm>
          <a:off x="3727418" y="2208650"/>
          <a:ext cx="273785" cy="2135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5527"/>
              </a:lnTo>
              <a:lnTo>
                <a:pt x="273785" y="21355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CDA0FF-5E4F-4026-837D-F3D7AFD7D705}">
      <dsp:nvSpPr>
        <dsp:cNvPr id="0" name=""/>
        <dsp:cNvSpPr/>
      </dsp:nvSpPr>
      <dsp:spPr>
        <a:xfrm>
          <a:off x="3727418" y="2208650"/>
          <a:ext cx="273785" cy="839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9609"/>
              </a:lnTo>
              <a:lnTo>
                <a:pt x="273785" y="839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6B063-0408-41BE-A3D1-C7AC331E0EB9}">
      <dsp:nvSpPr>
        <dsp:cNvPr id="0" name=""/>
        <dsp:cNvSpPr/>
      </dsp:nvSpPr>
      <dsp:spPr>
        <a:xfrm>
          <a:off x="3353245" y="912731"/>
          <a:ext cx="1104268" cy="383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649"/>
              </a:lnTo>
              <a:lnTo>
                <a:pt x="1104268" y="191649"/>
              </a:lnTo>
              <a:lnTo>
                <a:pt x="1104268" y="3832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A500F-7656-40E8-828D-37B57C8EB9B8}">
      <dsp:nvSpPr>
        <dsp:cNvPr id="0" name=""/>
        <dsp:cNvSpPr/>
      </dsp:nvSpPr>
      <dsp:spPr>
        <a:xfrm>
          <a:off x="2248976" y="912731"/>
          <a:ext cx="1104268" cy="383299"/>
        </a:xfrm>
        <a:custGeom>
          <a:avLst/>
          <a:gdLst/>
          <a:ahLst/>
          <a:cxnLst/>
          <a:rect l="0" t="0" r="0" b="0"/>
          <a:pathLst>
            <a:path>
              <a:moveTo>
                <a:pt x="1104268" y="0"/>
              </a:moveTo>
              <a:lnTo>
                <a:pt x="1104268" y="191649"/>
              </a:lnTo>
              <a:lnTo>
                <a:pt x="0" y="191649"/>
              </a:lnTo>
              <a:lnTo>
                <a:pt x="0" y="3832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4C3E3-36E4-4622-9C4F-75DDC3B0B076}">
      <dsp:nvSpPr>
        <dsp:cNvPr id="0" name=""/>
        <dsp:cNvSpPr/>
      </dsp:nvSpPr>
      <dsp:spPr>
        <a:xfrm>
          <a:off x="2440626" y="112"/>
          <a:ext cx="1825237" cy="912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Computational Complexity Problem</a:t>
          </a:r>
        </a:p>
      </dsp:txBody>
      <dsp:txXfrm>
        <a:off x="2440626" y="112"/>
        <a:ext cx="1825237" cy="912618"/>
      </dsp:txXfrm>
    </dsp:sp>
    <dsp:sp modelId="{2C6F8B48-BF87-4DC3-985D-78FAD06EC1A3}">
      <dsp:nvSpPr>
        <dsp:cNvPr id="0" name=""/>
        <dsp:cNvSpPr/>
      </dsp:nvSpPr>
      <dsp:spPr>
        <a:xfrm>
          <a:off x="1336357" y="1296031"/>
          <a:ext cx="1825237" cy="912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P-Class	</a:t>
          </a:r>
        </a:p>
      </dsp:txBody>
      <dsp:txXfrm>
        <a:off x="1336357" y="1296031"/>
        <a:ext cx="1825237" cy="912618"/>
      </dsp:txXfrm>
    </dsp:sp>
    <dsp:sp modelId="{6B3EDEA5-FA98-47AB-8F19-CAF01D543C0B}">
      <dsp:nvSpPr>
        <dsp:cNvPr id="0" name=""/>
        <dsp:cNvSpPr/>
      </dsp:nvSpPr>
      <dsp:spPr>
        <a:xfrm>
          <a:off x="3544895" y="1296031"/>
          <a:ext cx="1825237" cy="912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NP-Class</a:t>
          </a:r>
        </a:p>
      </dsp:txBody>
      <dsp:txXfrm>
        <a:off x="3544895" y="1296031"/>
        <a:ext cx="1825237" cy="912618"/>
      </dsp:txXfrm>
    </dsp:sp>
    <dsp:sp modelId="{C7E979B8-4478-4B19-AACD-1956FAA1097A}">
      <dsp:nvSpPr>
        <dsp:cNvPr id="0" name=""/>
        <dsp:cNvSpPr/>
      </dsp:nvSpPr>
      <dsp:spPr>
        <a:xfrm>
          <a:off x="4001204" y="2591949"/>
          <a:ext cx="1825237" cy="912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NP-Hard</a:t>
          </a:r>
        </a:p>
      </dsp:txBody>
      <dsp:txXfrm>
        <a:off x="4001204" y="2591949"/>
        <a:ext cx="1825237" cy="912618"/>
      </dsp:txXfrm>
    </dsp:sp>
    <dsp:sp modelId="{C4E61C00-3344-405F-BFFA-4BD00CC9EEFA}">
      <dsp:nvSpPr>
        <dsp:cNvPr id="0" name=""/>
        <dsp:cNvSpPr/>
      </dsp:nvSpPr>
      <dsp:spPr>
        <a:xfrm>
          <a:off x="4001204" y="3887868"/>
          <a:ext cx="1825237" cy="912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NP-Complete</a:t>
          </a:r>
        </a:p>
      </dsp:txBody>
      <dsp:txXfrm>
        <a:off x="4001204" y="3887868"/>
        <a:ext cx="1825237" cy="912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Unit-5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Lower Bound </a:t>
            </a:r>
            <a:r>
              <a:rPr lang="en-US" dirty="0" err="1"/>
              <a:t>Theory&amp;Np-Hard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73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81000"/>
            <a:ext cx="8077200" cy="5638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1.Algortihm Non-Deterministic()</a:t>
            </a:r>
          </a:p>
          <a:p>
            <a:pPr marL="0" indent="0">
              <a:buNone/>
            </a:pPr>
            <a:r>
              <a:rPr lang="en-US" dirty="0"/>
              <a:t>2.// A[1:n] is a set of elements</a:t>
            </a:r>
          </a:p>
          <a:p>
            <a:pPr marL="0" indent="0">
              <a:buNone/>
            </a:pPr>
            <a:r>
              <a:rPr lang="en-US" dirty="0"/>
              <a:t>3.//Determine the index i in A at which x is located</a:t>
            </a:r>
          </a:p>
          <a:p>
            <a:pPr marL="0" indent="0">
              <a:buNone/>
            </a:pPr>
            <a:r>
              <a:rPr lang="en-US" dirty="0"/>
              <a:t>4.//The for loop is the guessing stage</a:t>
            </a:r>
          </a:p>
          <a:p>
            <a:pPr marL="0" indent="0">
              <a:buNone/>
            </a:pPr>
            <a:r>
              <a:rPr lang="en-US" dirty="0"/>
              <a:t>5.for i:= 1 to n do</a:t>
            </a:r>
          </a:p>
          <a:p>
            <a:pPr marL="0" indent="0">
              <a:buNone/>
            </a:pPr>
            <a:r>
              <a:rPr lang="en-US" dirty="0"/>
              <a:t>6.A[i]:=choose(i);</a:t>
            </a:r>
          </a:p>
          <a:p>
            <a:pPr marL="0" indent="0">
              <a:buNone/>
            </a:pPr>
            <a:r>
              <a:rPr lang="en-US" dirty="0"/>
              <a:t>7.//Verification Stage</a:t>
            </a:r>
          </a:p>
          <a:p>
            <a:pPr marL="0" indent="0">
              <a:buNone/>
            </a:pPr>
            <a:r>
              <a:rPr lang="en-US" dirty="0"/>
              <a:t>8.if(a[i]==x) then</a:t>
            </a:r>
          </a:p>
          <a:p>
            <a:pPr marL="0" indent="0">
              <a:buNone/>
            </a:pPr>
            <a:r>
              <a:rPr lang="en-US" dirty="0"/>
              <a:t>9.{</a:t>
            </a:r>
          </a:p>
          <a:p>
            <a:pPr marL="0" indent="0">
              <a:buNone/>
            </a:pPr>
            <a:r>
              <a:rPr lang="en-US" dirty="0"/>
              <a:t>10.write(i);</a:t>
            </a:r>
          </a:p>
          <a:p>
            <a:pPr marL="0" indent="0">
              <a:buNone/>
            </a:pPr>
            <a:r>
              <a:rPr lang="en-US" dirty="0"/>
              <a:t>11.sucess();</a:t>
            </a:r>
          </a:p>
          <a:p>
            <a:pPr marL="0" indent="0">
              <a:buNone/>
            </a:pPr>
            <a:r>
              <a:rPr lang="en-US" dirty="0"/>
              <a:t>12.}</a:t>
            </a:r>
          </a:p>
          <a:p>
            <a:pPr marL="0" indent="0">
              <a:buNone/>
            </a:pPr>
            <a:r>
              <a:rPr lang="en-US" dirty="0"/>
              <a:t>13.write(0);</a:t>
            </a:r>
          </a:p>
          <a:p>
            <a:pPr marL="0" indent="0">
              <a:buNone/>
            </a:pPr>
            <a:r>
              <a:rPr lang="en-US" dirty="0"/>
              <a:t>14.fail();</a:t>
            </a:r>
          </a:p>
          <a:p>
            <a:pPr marL="0" indent="0">
              <a:buNone/>
            </a:pPr>
            <a:r>
              <a:rPr lang="en-US" dirty="0"/>
              <a:t>15.}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4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7924800" cy="45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1.Algorithm D-Knapsack()</a:t>
            </a:r>
          </a:p>
          <a:p>
            <a:pPr marL="0" indent="0">
              <a:buNone/>
            </a:pPr>
            <a:r>
              <a:rPr lang="en-US" dirty="0"/>
              <a:t>2.//P[1:n],W[1:n] represents profit and weight of  each object I</a:t>
            </a:r>
          </a:p>
          <a:p>
            <a:pPr marL="0" indent="0">
              <a:buNone/>
            </a:pPr>
            <a:r>
              <a:rPr lang="en-US" dirty="0"/>
              <a:t>3.//Profit and </a:t>
            </a:r>
            <a:r>
              <a:rPr lang="en-US" dirty="0" err="1"/>
              <a:t>wt</a:t>
            </a:r>
            <a:r>
              <a:rPr lang="en-US" dirty="0"/>
              <a:t> is the current profit and weight</a:t>
            </a:r>
          </a:p>
          <a:p>
            <a:pPr marL="0" indent="0">
              <a:buNone/>
            </a:pPr>
            <a:r>
              <a:rPr lang="en-US" dirty="0"/>
              <a:t>4.//m is the capacity of the knapsack</a:t>
            </a:r>
          </a:p>
          <a:p>
            <a:pPr marL="0" indent="0">
              <a:buNone/>
            </a:pPr>
            <a:r>
              <a:rPr lang="en-US" dirty="0"/>
              <a:t>5.{ // initially no item is selected</a:t>
            </a:r>
          </a:p>
          <a:p>
            <a:pPr marL="0" indent="0">
              <a:buNone/>
            </a:pPr>
            <a:r>
              <a:rPr lang="en-US" dirty="0"/>
              <a:t>6.wt:=0; Profit:=0;</a:t>
            </a:r>
          </a:p>
          <a:p>
            <a:pPr marL="0" indent="0">
              <a:buNone/>
            </a:pPr>
            <a:r>
              <a:rPr lang="en-US" dirty="0"/>
              <a:t>7.//Guessing stage</a:t>
            </a:r>
          </a:p>
          <a:p>
            <a:pPr marL="0" indent="0">
              <a:buNone/>
            </a:pPr>
            <a:r>
              <a:rPr lang="en-US" dirty="0"/>
              <a:t>8.For i:=1 to n do</a:t>
            </a:r>
          </a:p>
          <a:p>
            <a:pPr marL="0" indent="0">
              <a:buNone/>
            </a:pPr>
            <a:r>
              <a:rPr lang="en-US" dirty="0"/>
              <a:t>9.{</a:t>
            </a:r>
          </a:p>
          <a:p>
            <a:pPr marL="0" indent="0">
              <a:buNone/>
            </a:pPr>
            <a:r>
              <a:rPr lang="en-US" dirty="0"/>
              <a:t>10.x[i]:=choose(0,1);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81000"/>
            <a:ext cx="80772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11. </a:t>
            </a:r>
            <a:r>
              <a:rPr lang="en-US" dirty="0" err="1"/>
              <a:t>wt</a:t>
            </a:r>
            <a:r>
              <a:rPr lang="en-US" dirty="0"/>
              <a:t>:=</a:t>
            </a:r>
            <a:r>
              <a:rPr lang="en-US" dirty="0" err="1"/>
              <a:t>wt+x</a:t>
            </a:r>
            <a:r>
              <a:rPr lang="en-US" dirty="0"/>
              <a:t>[i]*</a:t>
            </a:r>
            <a:r>
              <a:rPr lang="en-US" dirty="0" err="1"/>
              <a:t>wt</a:t>
            </a:r>
            <a:r>
              <a:rPr lang="en-US" dirty="0"/>
              <a:t>[i];</a:t>
            </a:r>
          </a:p>
          <a:p>
            <a:pPr marL="0" indent="0">
              <a:buNone/>
            </a:pPr>
            <a:r>
              <a:rPr lang="en-US" dirty="0"/>
              <a:t>12.Profit:=</a:t>
            </a:r>
            <a:r>
              <a:rPr lang="en-US" dirty="0" err="1"/>
              <a:t>Profit+x</a:t>
            </a:r>
            <a:r>
              <a:rPr lang="en-US" dirty="0"/>
              <a:t>[i]*p[i];</a:t>
            </a:r>
          </a:p>
          <a:p>
            <a:pPr marL="0" indent="0">
              <a:buNone/>
            </a:pPr>
            <a:r>
              <a:rPr lang="en-US" dirty="0"/>
              <a:t>13.}</a:t>
            </a:r>
          </a:p>
          <a:p>
            <a:pPr marL="0" indent="0">
              <a:buNone/>
            </a:pPr>
            <a:r>
              <a:rPr lang="en-US" dirty="0"/>
              <a:t>14.//Verification stage</a:t>
            </a:r>
          </a:p>
          <a:p>
            <a:pPr marL="0" indent="0">
              <a:buNone/>
            </a:pPr>
            <a:r>
              <a:rPr lang="en-US" dirty="0"/>
              <a:t>15.if((</a:t>
            </a:r>
            <a:r>
              <a:rPr lang="en-US" dirty="0" err="1"/>
              <a:t>wt</a:t>
            </a:r>
            <a:r>
              <a:rPr lang="en-US" dirty="0"/>
              <a:t>&gt;m) or(Profit&lt;</a:t>
            </a:r>
            <a:r>
              <a:rPr lang="en-US" dirty="0" err="1"/>
              <a:t>pt</a:t>
            </a:r>
            <a:r>
              <a:rPr lang="en-US" dirty="0"/>
              <a:t>)) then</a:t>
            </a:r>
          </a:p>
          <a:p>
            <a:pPr marL="0" indent="0">
              <a:buNone/>
            </a:pPr>
            <a:r>
              <a:rPr lang="en-US" dirty="0"/>
              <a:t>16.fail();</a:t>
            </a:r>
          </a:p>
          <a:p>
            <a:pPr marL="0" indent="0">
              <a:buNone/>
            </a:pPr>
            <a:r>
              <a:rPr lang="en-US" dirty="0"/>
              <a:t>17.Else</a:t>
            </a:r>
          </a:p>
          <a:p>
            <a:pPr marL="0" indent="0">
              <a:buNone/>
            </a:pPr>
            <a:r>
              <a:rPr lang="en-US" dirty="0"/>
              <a:t>18.sucess();</a:t>
            </a:r>
          </a:p>
          <a:p>
            <a:pPr marL="0" indent="0">
              <a:buNone/>
            </a:pPr>
            <a:r>
              <a:rPr lang="en-US" dirty="0"/>
              <a:t>19.}</a:t>
            </a:r>
          </a:p>
        </p:txBody>
      </p:sp>
    </p:spTree>
    <p:extLst>
      <p:ext uri="{BB962C8B-B14F-4D97-AF65-F5344CB8AC3E}">
        <p14:creationId xmlns:p14="http://schemas.microsoft.com/office/powerpoint/2010/main" val="44419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8001000" cy="50292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Optimization Problem: </a:t>
            </a:r>
            <a:r>
              <a:rPr lang="en-US" dirty="0"/>
              <a:t>Optimization problems are those for which the objective is to maximize or minimize some values.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Eg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Finding the minimum number of colors needed to color a given graph.</a:t>
            </a:r>
          </a:p>
          <a:p>
            <a:r>
              <a:rPr lang="en-US" dirty="0"/>
              <a:t>Finding the shortest path between two vertices in a graph.</a:t>
            </a:r>
          </a:p>
          <a:p>
            <a:r>
              <a:rPr lang="en-US" dirty="0">
                <a:solidFill>
                  <a:schemeClr val="accent1"/>
                </a:solidFill>
              </a:rPr>
              <a:t>Decision Problem</a:t>
            </a:r>
            <a:r>
              <a:rPr lang="en-US" dirty="0"/>
              <a:t>: There are many problems for which the answer is a Yes or a No. These types of problems are known as </a:t>
            </a:r>
            <a:r>
              <a:rPr lang="en-US" b="1" dirty="0"/>
              <a:t>decision problems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Eg:Whether</a:t>
            </a:r>
            <a:r>
              <a:rPr lang="en-US" dirty="0"/>
              <a:t> a given graph can be colored by only 4-colors.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5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The classes NP-Hard and NP-Complete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38200" y="1371600"/>
                <a:ext cx="7772400" cy="4572000"/>
              </a:xfrm>
            </p:spPr>
            <p:txBody>
              <a:bodyPr/>
              <a:lstStyle/>
              <a:p>
                <a:r>
                  <a:rPr lang="en-US" dirty="0"/>
                  <a:t>1.P is the set of all decision problems solvable by deterministic algorithms in polynomial time. NP is the set of all decision problems solvable by nondeterministic algorithms in polynomial time.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P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𝑁𝑃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38200" y="1371600"/>
                <a:ext cx="7772400" cy="4572000"/>
              </a:xfrm>
              <a:blipFill rotWithShape="1">
                <a:blip r:embed="rId2"/>
                <a:stretch>
                  <a:fillRect l="-784" t="-1067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657600" y="3657600"/>
            <a:ext cx="2667000" cy="259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191000"/>
            <a:ext cx="8382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5334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NP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38700" y="4419600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98337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The classes NP-Hard and NP-Complete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2.Let L1 and L2 be problems. Problem L1 reduces to L2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1∝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2)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b="0" dirty="0">
                    <a:ea typeface="Cambria Math"/>
                  </a:rPr>
                  <a:t>if and only if there is a way to solve L1 by a deterministic polynomial time algorithm using a deterministic algorithm that solves L2 in polynomial time</a:t>
                </a:r>
              </a:p>
              <a:p>
                <a:pPr marL="0" indent="0">
                  <a:buNone/>
                </a:pPr>
                <a:r>
                  <a:rPr lang="en-US" b="0" dirty="0">
                    <a:ea typeface="Cambria Math"/>
                  </a:rPr>
                  <a:t>	(If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3,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𝑡h𝑒𝑛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3</m:t>
                    </m:r>
                  </m:oMath>
                </a14:m>
                <a:r>
                  <a:rPr lang="en-US" b="0" dirty="0">
                    <a:ea typeface="Cambria Math"/>
                  </a:rPr>
                  <a:t>) </a:t>
                </a:r>
              </a:p>
              <a:p>
                <a:r>
                  <a:rPr lang="en-US" dirty="0">
                    <a:ea typeface="Cambria Math"/>
                  </a:rPr>
                  <a:t>3. A Problem L is NP Hard if and only if </a:t>
                </a:r>
                <a:r>
                  <a:rPr lang="en-US" dirty="0" err="1">
                    <a:ea typeface="Cambria Math"/>
                  </a:rPr>
                  <a:t>satisfiability</a:t>
                </a:r>
                <a:r>
                  <a:rPr lang="en-US" dirty="0">
                    <a:ea typeface="Cambria Math"/>
                  </a:rPr>
                  <a:t> reduces to L. A problem L is NP-Complete if and only if L is NP-Hard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𝑁𝑃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</a:p>
              <a:p>
                <a:r>
                  <a:rPr lang="en-US" b="0" dirty="0">
                    <a:ea typeface="Cambria Math"/>
                  </a:rPr>
                  <a:t>4.Two problems L1 and L2 are said to be </a:t>
                </a:r>
                <a:r>
                  <a:rPr lang="en-US" b="0" dirty="0" err="1">
                    <a:ea typeface="Cambria Math"/>
                  </a:rPr>
                  <a:t>polynomially</a:t>
                </a:r>
                <a:r>
                  <a:rPr lang="en-US" b="0" dirty="0">
                    <a:ea typeface="Cambria Math"/>
                  </a:rPr>
                  <a:t> equivalent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endParaRPr lang="en-US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15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Satisfiability</a:t>
            </a:r>
            <a:r>
              <a:rPr lang="en-US" dirty="0">
                <a:solidFill>
                  <a:schemeClr val="accent1"/>
                </a:solidFill>
              </a:rPr>
              <a:t>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38200" y="1295400"/>
                <a:ext cx="80010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x1,x2…. Denote </a:t>
                </a:r>
                <a:r>
                  <a:rPr lang="en-US" dirty="0" err="1"/>
                  <a:t>boolean</a:t>
                </a:r>
                <a:r>
                  <a:rPr lang="en-US" dirty="0"/>
                  <a:t> variables </a:t>
                </a:r>
              </a:p>
              <a:p>
                <a:r>
                  <a:rPr lang="en-US" dirty="0"/>
                  <a:t>A </a:t>
                </a:r>
                <a:r>
                  <a:rPr lang="en-US" i="1" dirty="0"/>
                  <a:t>literal</a:t>
                </a:r>
                <a:r>
                  <a:rPr lang="en-US" dirty="0"/>
                  <a:t> is a either a propositional variable or the negation of a propositional variable.</a:t>
                </a:r>
              </a:p>
              <a:p>
                <a:r>
                  <a:rPr lang="en-US" dirty="0"/>
                  <a:t>Variables, such as </a:t>
                </a:r>
                <a:r>
                  <a:rPr lang="en-US" i="1" dirty="0"/>
                  <a:t>x</a:t>
                </a:r>
                <a:r>
                  <a:rPr lang="en-US" dirty="0"/>
                  <a:t> and </a:t>
                </a:r>
                <a:r>
                  <a:rPr lang="en-US" i="1" dirty="0"/>
                  <a:t>y</a:t>
                </a:r>
                <a:r>
                  <a:rPr lang="en-US" dirty="0"/>
                  <a:t>, are called </a:t>
                </a:r>
                <a:r>
                  <a:rPr lang="en-US" i="1" dirty="0"/>
                  <a:t>positive literals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Negated variables, such as ¬</a:t>
                </a:r>
                <a:r>
                  <a:rPr lang="en-US" i="1" dirty="0"/>
                  <a:t>x</a:t>
                </a:r>
                <a:r>
                  <a:rPr lang="en-US" dirty="0"/>
                  <a:t> and ¬</a:t>
                </a:r>
                <a:r>
                  <a:rPr lang="en-US" i="1" dirty="0"/>
                  <a:t>y</a:t>
                </a:r>
                <a:r>
                  <a:rPr lang="en-US" dirty="0"/>
                  <a:t>, are called </a:t>
                </a:r>
                <a:r>
                  <a:rPr lang="en-US" i="1" dirty="0"/>
                  <a:t>negative literals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A </a:t>
                </a:r>
                <a:r>
                  <a:rPr lang="en-US" i="1" dirty="0"/>
                  <a:t>clause</a:t>
                </a:r>
                <a:r>
                  <a:rPr lang="en-US" dirty="0"/>
                  <a:t> is a disjunction (</a:t>
                </a:r>
                <a:r>
                  <a:rPr lang="en-US" i="1" dirty="0"/>
                  <a:t>or</a:t>
                </a:r>
                <a:r>
                  <a:rPr lang="en-US" dirty="0"/>
                  <a:t>) of one or more literals. </a:t>
                </a:r>
              </a:p>
              <a:p>
                <a:r>
                  <a:rPr lang="en-US" dirty="0"/>
                  <a:t>For example, (</a:t>
                </a:r>
                <a:r>
                  <a:rPr lang="en-US" i="1" dirty="0"/>
                  <a:t>x</a:t>
                </a:r>
                <a:r>
                  <a:rPr lang="en-US" dirty="0"/>
                  <a:t> ∨ ¬ </a:t>
                </a:r>
                <a:r>
                  <a:rPr lang="en-US" i="1" dirty="0"/>
                  <a:t>y</a:t>
                </a:r>
                <a:r>
                  <a:rPr lang="en-US" dirty="0"/>
                  <a:t> ∨ </a:t>
                </a:r>
                <a:r>
                  <a:rPr lang="en-US" i="1" dirty="0"/>
                  <a:t>z</a:t>
                </a:r>
                <a:r>
                  <a:rPr lang="en-US" dirty="0"/>
                  <a:t>)is a clause.</a:t>
                </a:r>
              </a:p>
              <a:p>
                <a:r>
                  <a:rPr lang="en-US" dirty="0"/>
                  <a:t>A formula is in CNF if and only if it is represented as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latin typeface="Cambria Math"/>
                            <a:ea typeface="Cambria Math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 </m:t>
                        </m:r>
                      </m:e>
                    </m:nary>
                    <m:r>
                      <a:rPr lang="en-US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Where the </a:t>
                </a:r>
                <a:r>
                  <a:rPr lang="en-US" dirty="0" err="1"/>
                  <a:t>Ci</a:t>
                </a:r>
                <a:r>
                  <a:rPr lang="en-US" dirty="0"/>
                  <a:t> are clauses each represented as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𝑙</m:t>
                        </m:r>
                        <m:r>
                          <a:rPr lang="en-US" i="1" baseline="-25000">
                            <a:latin typeface="Cambria Math"/>
                          </a:rPr>
                          <m:t>𝑖𝑗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38200" y="1295400"/>
                <a:ext cx="8001000" cy="5181600"/>
              </a:xfrm>
              <a:blipFill rotWithShape="1">
                <a:blip r:embed="rId2"/>
                <a:stretch>
                  <a:fillRect l="-762" t="-941" r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07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Satisfiability</a:t>
            </a:r>
            <a:r>
              <a:rPr lang="en-US" dirty="0">
                <a:solidFill>
                  <a:schemeClr val="accent1"/>
                </a:solidFill>
              </a:rPr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satisfiability</a:t>
            </a:r>
            <a:r>
              <a:rPr lang="en-US" dirty="0"/>
              <a:t> problem is to determine whether a formula is true for some assignment of truth values to the variables.</a:t>
            </a:r>
          </a:p>
          <a:p>
            <a:r>
              <a:rPr lang="en-US" dirty="0"/>
              <a:t>CNF-</a:t>
            </a:r>
            <a:r>
              <a:rPr lang="en-US" dirty="0" err="1"/>
              <a:t>Satisfiability</a:t>
            </a:r>
            <a:r>
              <a:rPr lang="en-US" dirty="0"/>
              <a:t>  is the </a:t>
            </a:r>
            <a:r>
              <a:rPr lang="en-US" dirty="0" err="1"/>
              <a:t>satisfiability</a:t>
            </a:r>
            <a:r>
              <a:rPr lang="en-US" dirty="0"/>
              <a:t> problem for CNF formulas</a:t>
            </a:r>
          </a:p>
          <a:p>
            <a:r>
              <a:rPr lang="en-US" dirty="0"/>
              <a:t>For example, formula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is </a:t>
            </a:r>
            <a:r>
              <a:rPr lang="en-US" dirty="0" err="1"/>
              <a:t>satisfiable</a:t>
            </a:r>
            <a:r>
              <a:rPr lang="en-US" dirty="0"/>
              <a:t>. Choose x=false, y=</a:t>
            </a:r>
            <a:r>
              <a:rPr lang="en-US" dirty="0" err="1"/>
              <a:t>true,z</a:t>
            </a:r>
            <a:r>
              <a:rPr lang="en-US" dirty="0"/>
              <a:t>=true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411101"/>
              </p:ext>
            </p:extLst>
          </p:nvPr>
        </p:nvGraphicFramePr>
        <p:xfrm>
          <a:off x="4419600" y="3124200"/>
          <a:ext cx="1447800" cy="11430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(¬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 ∨ </a:t>
                      </a:r>
                      <a:r>
                        <a:rPr lang="en-US" i="1" dirty="0"/>
                        <a:t>y</a:t>
                      </a:r>
                      <a:r>
                        <a:rPr lang="en-US" dirty="0"/>
                        <a:t>) ∧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/>
                        <a:t>(¬</a:t>
                      </a:r>
                      <a:r>
                        <a:rPr lang="en-US" i="1"/>
                        <a:t>y</a:t>
                      </a:r>
                      <a:r>
                        <a:rPr lang="en-US"/>
                        <a:t> ∨ </a:t>
                      </a:r>
                      <a:r>
                        <a:rPr lang="en-US" i="1"/>
                        <a:t>z</a:t>
                      </a:r>
                      <a:r>
                        <a:rPr lang="en-US"/>
                        <a:t>) ∧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 ∨ ¬</a:t>
                      </a:r>
                      <a:r>
                        <a:rPr lang="en-US" i="1" dirty="0"/>
                        <a:t>z</a:t>
                      </a:r>
                      <a:r>
                        <a:rPr lang="en-US" dirty="0"/>
                        <a:t> ∨ </a:t>
                      </a:r>
                      <a:r>
                        <a:rPr lang="en-US" i="1" dirty="0"/>
                        <a:t>y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99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Clique Decision Problem(CDP)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clique is a </a:t>
            </a:r>
            <a:r>
              <a:rPr lang="en-US" dirty="0" err="1"/>
              <a:t>subgraph</a:t>
            </a:r>
            <a:r>
              <a:rPr lang="en-US" dirty="0"/>
              <a:t> of a graph such that all the vertices in this </a:t>
            </a:r>
            <a:r>
              <a:rPr lang="en-US" dirty="0" err="1"/>
              <a:t>subgraph</a:t>
            </a:r>
            <a:r>
              <a:rPr lang="en-US" dirty="0"/>
              <a:t> are connected with each other that is the </a:t>
            </a:r>
            <a:r>
              <a:rPr lang="en-US" dirty="0" err="1"/>
              <a:t>subgraph</a:t>
            </a:r>
            <a:r>
              <a:rPr lang="en-US" dirty="0"/>
              <a:t> is a complete graph. </a:t>
            </a:r>
          </a:p>
          <a:p>
            <a:r>
              <a:rPr lang="en-US" dirty="0"/>
              <a:t>The Maximal Clique Problem is to find the maximum sized clique of a given graph G, that is a complete graph which is a </a:t>
            </a:r>
            <a:r>
              <a:rPr lang="en-US" dirty="0" err="1"/>
              <a:t>subgraph</a:t>
            </a:r>
            <a:r>
              <a:rPr lang="en-US" dirty="0"/>
              <a:t> of G and contains the maximum number of vertices. </a:t>
            </a:r>
          </a:p>
          <a:p>
            <a:r>
              <a:rPr lang="en-US" dirty="0"/>
              <a:t>This is an optimization problem. </a:t>
            </a:r>
          </a:p>
          <a:p>
            <a:r>
              <a:rPr lang="en-US" dirty="0"/>
              <a:t>Correspondingly, the Clique Decision Problem is to find if a clique of size k exists in the given graph or not.</a:t>
            </a:r>
          </a:p>
        </p:txBody>
      </p:sp>
    </p:spTree>
    <p:extLst>
      <p:ext uri="{BB962C8B-B14F-4D97-AF65-F5344CB8AC3E}">
        <p14:creationId xmlns:p14="http://schemas.microsoft.com/office/powerpoint/2010/main" val="159862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060" y="160338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Clique Decision Problem(CDP)</a:t>
            </a:r>
            <a:endParaRPr lang="en-US" dirty="0"/>
          </a:p>
        </p:txBody>
      </p:sp>
      <p:sp>
        <p:nvSpPr>
          <p:cNvPr id="4" name="AutoShape 2" descr="https://media.geeksforgeeks.org/wp-content/uploads/20200613014930/abc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53836"/>
            <a:ext cx="8546571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0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Lower Bound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Lower Bound Theory Concept is based upon the calculation of minimum time that is required to execute an algorithm is known as a lower bound theory or Base Bound Theory.</a:t>
            </a:r>
          </a:p>
          <a:p>
            <a:r>
              <a:rPr lang="en-US" dirty="0"/>
              <a:t>Lower Bound Theory uses a number of methods/techniques to find out the lower bound.</a:t>
            </a:r>
          </a:p>
          <a:p>
            <a:r>
              <a:rPr lang="en-US" dirty="0"/>
              <a:t>The techniques which are used by lower Bound Theory are:</a:t>
            </a:r>
          </a:p>
          <a:p>
            <a:pPr lvl="1"/>
            <a:r>
              <a:rPr lang="en-US" dirty="0"/>
              <a:t>Comparisons Trees</a:t>
            </a:r>
          </a:p>
          <a:p>
            <a:pPr lvl="1"/>
            <a:r>
              <a:rPr lang="en-US" dirty="0"/>
              <a:t>Oracle and adversary argument</a:t>
            </a:r>
          </a:p>
          <a:p>
            <a:pPr lvl="1"/>
            <a:r>
              <a:rPr lang="en-US" dirty="0"/>
              <a:t>State Space Method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8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Clique Decision Problem(CDP)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prove that a problem is NP-Complete, we have to show that it belongs to both NP and NP-Hard Classes.</a:t>
            </a:r>
          </a:p>
          <a:p>
            <a:pPr fontAlgn="base"/>
            <a:r>
              <a:rPr lang="en-US" dirty="0"/>
              <a:t>Let the </a:t>
            </a:r>
            <a:r>
              <a:rPr lang="en-US" dirty="0" err="1"/>
              <a:t>boolean</a:t>
            </a:r>
            <a:r>
              <a:rPr lang="en-US" dirty="0"/>
              <a:t> expression be – F = (x</a:t>
            </a:r>
            <a:r>
              <a:rPr lang="en-US" baseline="-25000" dirty="0"/>
              <a:t>1</a:t>
            </a:r>
            <a:r>
              <a:rPr lang="en-US" dirty="0"/>
              <a:t> v x</a:t>
            </a:r>
            <a:r>
              <a:rPr lang="en-US" baseline="-25000" dirty="0"/>
              <a:t>2</a:t>
            </a:r>
            <a:r>
              <a:rPr lang="en-US" dirty="0"/>
              <a:t>) ^ (x</a:t>
            </a:r>
            <a:r>
              <a:rPr lang="en-US" baseline="-25000" dirty="0"/>
              <a:t>1</a:t>
            </a:r>
            <a:r>
              <a:rPr lang="en-US" dirty="0"/>
              <a:t>‘ v x</a:t>
            </a:r>
            <a:r>
              <a:rPr lang="en-US" baseline="-25000" dirty="0"/>
              <a:t>2</a:t>
            </a:r>
            <a:r>
              <a:rPr lang="en-US" dirty="0"/>
              <a:t>‘) ^ (x</a:t>
            </a:r>
            <a:r>
              <a:rPr lang="en-US" baseline="-25000" dirty="0"/>
              <a:t>1</a:t>
            </a:r>
            <a:r>
              <a:rPr lang="en-US" dirty="0"/>
              <a:t> v x</a:t>
            </a:r>
            <a:r>
              <a:rPr lang="en-US" baseline="-25000" dirty="0"/>
              <a:t>3</a:t>
            </a:r>
            <a:r>
              <a:rPr lang="en-US" dirty="0"/>
              <a:t>)  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 are the variables, ‘^’ denotes logical ‘and’, ‘v’ denotes logical ‘or’ and x’ denotes the complement of x. </a:t>
            </a:r>
          </a:p>
          <a:p>
            <a:pPr fontAlgn="base"/>
            <a:r>
              <a:rPr lang="en-US" dirty="0"/>
              <a:t>Let the expression within each parentheses be a clause. </a:t>
            </a:r>
          </a:p>
          <a:p>
            <a:pPr fontAlgn="base"/>
            <a:r>
              <a:rPr lang="en-US" dirty="0"/>
              <a:t>Hence we have three clauses – 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 and C</a:t>
            </a:r>
            <a:r>
              <a:rPr lang="en-US" baseline="-25000" dirty="0"/>
              <a:t>3</a:t>
            </a:r>
            <a:r>
              <a:rPr lang="en-US" dirty="0"/>
              <a:t>. </a:t>
            </a:r>
          </a:p>
          <a:p>
            <a:pPr fontAlgn="base"/>
            <a:r>
              <a:rPr lang="en-US" dirty="0"/>
              <a:t>Consider the vertices as – &lt;x</a:t>
            </a:r>
            <a:r>
              <a:rPr lang="en-US" baseline="-25000" dirty="0"/>
              <a:t>1</a:t>
            </a:r>
            <a:r>
              <a:rPr lang="en-US" dirty="0"/>
              <a:t>, 1&gt;; &lt;x</a:t>
            </a:r>
            <a:r>
              <a:rPr lang="en-US" baseline="-25000" dirty="0"/>
              <a:t>2</a:t>
            </a:r>
            <a:r>
              <a:rPr lang="en-US" dirty="0"/>
              <a:t>, 1&gt;; &lt;x</a:t>
            </a:r>
            <a:r>
              <a:rPr lang="en-US" baseline="-25000" dirty="0"/>
              <a:t>1</a:t>
            </a:r>
            <a:r>
              <a:rPr lang="en-US" dirty="0"/>
              <a:t>’, 2&gt;; &lt;x</a:t>
            </a:r>
            <a:r>
              <a:rPr lang="en-US" baseline="-25000" dirty="0"/>
              <a:t>2</a:t>
            </a:r>
            <a:r>
              <a:rPr lang="en-US" dirty="0"/>
              <a:t>’, 2&gt;; &lt;x</a:t>
            </a:r>
            <a:r>
              <a:rPr lang="en-US" baseline="-25000" dirty="0"/>
              <a:t>1</a:t>
            </a:r>
            <a:r>
              <a:rPr lang="en-US" dirty="0"/>
              <a:t>, 3&gt;; &lt;x</a:t>
            </a:r>
            <a:r>
              <a:rPr lang="en-US" baseline="-25000" dirty="0"/>
              <a:t>3</a:t>
            </a:r>
            <a:r>
              <a:rPr lang="en-US" dirty="0"/>
              <a:t>, 3&gt; where the second term in each vertex denotes the clause number they belong to.</a:t>
            </a:r>
          </a:p>
        </p:txBody>
      </p:sp>
    </p:spTree>
    <p:extLst>
      <p:ext uri="{BB962C8B-B14F-4D97-AF65-F5344CB8AC3E}">
        <p14:creationId xmlns:p14="http://schemas.microsoft.com/office/powerpoint/2010/main" val="307915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6155" y="457200"/>
            <a:ext cx="7772400" cy="4572000"/>
          </a:xfrm>
        </p:spPr>
        <p:txBody>
          <a:bodyPr/>
          <a:lstStyle/>
          <a:p>
            <a:pPr fontAlgn="base"/>
            <a:r>
              <a:rPr lang="en-US" dirty="0"/>
              <a:t>We connect these vertices such that –</a:t>
            </a:r>
          </a:p>
          <a:p>
            <a:pPr lvl="1" fontAlgn="base"/>
            <a:r>
              <a:rPr lang="en-US" dirty="0"/>
              <a:t>No two vertices belonging to the same clause are connected.</a:t>
            </a:r>
          </a:p>
          <a:p>
            <a:pPr lvl="1" fontAlgn="base"/>
            <a:r>
              <a:rPr lang="en-US" dirty="0"/>
              <a:t>No variable is connected to its complement.</a:t>
            </a:r>
          </a:p>
          <a:p>
            <a:endParaRPr lang="en-US" dirty="0"/>
          </a:p>
        </p:txBody>
      </p:sp>
      <p:pic>
        <p:nvPicPr>
          <p:cNvPr id="3074" name="Picture 2" descr="https://media.geeksforgeeks.org/wp-content/uploads/20200613014958/abc2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5999"/>
            <a:ext cx="7175500" cy="44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70300" y="169750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&lt;x</a:t>
            </a:r>
            <a:r>
              <a:rPr lang="en-US" baseline="-25000" dirty="0"/>
              <a:t>1</a:t>
            </a:r>
            <a:r>
              <a:rPr lang="en-US" dirty="0"/>
              <a:t>, 1&gt;; &lt;x</a:t>
            </a:r>
            <a:r>
              <a:rPr lang="en-US" baseline="-25000" dirty="0"/>
              <a:t>2</a:t>
            </a:r>
            <a:r>
              <a:rPr lang="en-US" dirty="0"/>
              <a:t>, 1&gt;; &lt;x</a:t>
            </a:r>
            <a:r>
              <a:rPr lang="en-US" baseline="-25000" dirty="0"/>
              <a:t>1</a:t>
            </a:r>
            <a:r>
              <a:rPr lang="en-US" dirty="0"/>
              <a:t>’, 2&gt;; &lt;x</a:t>
            </a:r>
            <a:r>
              <a:rPr lang="en-US" baseline="-25000" dirty="0"/>
              <a:t>2</a:t>
            </a:r>
            <a:r>
              <a:rPr lang="en-US" dirty="0"/>
              <a:t>’, 2&gt;; &lt;x</a:t>
            </a:r>
            <a:r>
              <a:rPr lang="en-US" baseline="-25000" dirty="0"/>
              <a:t>1</a:t>
            </a:r>
            <a:r>
              <a:rPr lang="en-US" dirty="0"/>
              <a:t>, 3&gt;; &lt;x</a:t>
            </a:r>
            <a:r>
              <a:rPr lang="en-US" baseline="-25000" dirty="0"/>
              <a:t>3</a:t>
            </a:r>
            <a:r>
              <a:rPr lang="en-US" dirty="0"/>
              <a:t>, 3&gt;</a:t>
            </a:r>
          </a:p>
        </p:txBody>
      </p:sp>
    </p:spTree>
    <p:extLst>
      <p:ext uri="{BB962C8B-B14F-4D97-AF65-F5344CB8AC3E}">
        <p14:creationId xmlns:p14="http://schemas.microsoft.com/office/powerpoint/2010/main" val="412922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685800"/>
            <a:ext cx="83058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Thus, the graph G (V, E) is constructed such that – </a:t>
            </a:r>
          </a:p>
          <a:p>
            <a:pPr marL="0" indent="0">
              <a:buNone/>
            </a:pPr>
            <a:r>
              <a:rPr lang="en-US" dirty="0"/>
              <a:t>V = { &lt;a, i&gt; | a belongs to 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 } and </a:t>
            </a:r>
          </a:p>
          <a:p>
            <a:pPr marL="0" indent="0">
              <a:buNone/>
            </a:pPr>
            <a:r>
              <a:rPr lang="en-US" dirty="0"/>
              <a:t>E = { ( &lt;a, i&gt;, &lt;b, j&gt; ) | i is not equal to j ; b is not equal to a’ } </a:t>
            </a:r>
          </a:p>
          <a:p>
            <a:r>
              <a:rPr lang="en-US" dirty="0"/>
              <a:t>Consider the </a:t>
            </a:r>
            <a:r>
              <a:rPr lang="en-US" dirty="0" err="1"/>
              <a:t>subgraph</a:t>
            </a:r>
            <a:r>
              <a:rPr lang="en-US" dirty="0"/>
              <a:t> of G with the vertices &lt;x</a:t>
            </a:r>
            <a:r>
              <a:rPr lang="en-US" baseline="-25000" dirty="0"/>
              <a:t>2</a:t>
            </a:r>
            <a:r>
              <a:rPr lang="en-US" dirty="0"/>
              <a:t>, 1&gt;; &lt;x</a:t>
            </a:r>
            <a:r>
              <a:rPr lang="en-US" baseline="-25000" dirty="0"/>
              <a:t>1</a:t>
            </a:r>
            <a:r>
              <a:rPr lang="en-US" dirty="0"/>
              <a:t>’, 2&gt;; &lt;x</a:t>
            </a:r>
            <a:r>
              <a:rPr lang="en-US" baseline="-25000" dirty="0"/>
              <a:t>3</a:t>
            </a:r>
            <a:r>
              <a:rPr lang="en-US" dirty="0"/>
              <a:t>, 3&gt;. It forms a clique of size 3 (Depicted by dotted line in above figure) .</a:t>
            </a:r>
          </a:p>
          <a:p>
            <a:r>
              <a:rPr lang="en-US" dirty="0"/>
              <a:t> Corresponding to this, for the assignment – &lt;x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&gt; = &lt;0, 1, 1&gt;  F evaluates to true. </a:t>
            </a:r>
          </a:p>
          <a:p>
            <a:r>
              <a:rPr lang="en-US" dirty="0"/>
              <a:t>Therefore, if we have k clauses in our </a:t>
            </a:r>
            <a:r>
              <a:rPr lang="en-US" dirty="0" err="1"/>
              <a:t>satisfiability</a:t>
            </a:r>
            <a:r>
              <a:rPr lang="en-US" dirty="0"/>
              <a:t> expression, we get a max clique of size k and for the corresponding assignment of values, the </a:t>
            </a:r>
            <a:r>
              <a:rPr lang="en-US" dirty="0" err="1"/>
              <a:t>satisfiability</a:t>
            </a:r>
            <a:r>
              <a:rPr lang="en-US" dirty="0"/>
              <a:t> expression evaluates to true. </a:t>
            </a:r>
          </a:p>
          <a:p>
            <a:r>
              <a:rPr lang="en-US" dirty="0"/>
              <a:t>Hence, for a particular instance, the </a:t>
            </a:r>
            <a:r>
              <a:rPr lang="en-US" dirty="0" err="1"/>
              <a:t>satisfiability</a:t>
            </a:r>
            <a:r>
              <a:rPr lang="en-US" dirty="0"/>
              <a:t> problem is reduced to the clique decision problem. </a:t>
            </a:r>
          </a:p>
          <a:p>
            <a:r>
              <a:rPr lang="en-US" dirty="0"/>
              <a:t>The Clique Decision Problem is NP and NP-Hard. Therefore, the Clique decision problem is NP-Complete.</a:t>
            </a:r>
          </a:p>
        </p:txBody>
      </p:sp>
    </p:spTree>
    <p:extLst>
      <p:ext uri="{BB962C8B-B14F-4D97-AF65-F5344CB8AC3E}">
        <p14:creationId xmlns:p14="http://schemas.microsoft.com/office/powerpoint/2010/main" val="369097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 Cover Decision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79764" y="1143000"/>
            <a:ext cx="7772400" cy="4572000"/>
          </a:xfrm>
        </p:spPr>
        <p:txBody>
          <a:bodyPr/>
          <a:lstStyle/>
          <a:p>
            <a:r>
              <a:rPr lang="en-US" dirty="0"/>
              <a:t>A vertex cover of an undirected graph is a subset of its vertices such that for every edge (u, v) of the graph, either ‘u’ or ‘v’ is in the node cover. </a:t>
            </a:r>
          </a:p>
          <a:p>
            <a:r>
              <a:rPr lang="en-US" dirty="0"/>
              <a:t>Although the name is Node Cover, the set covers all edges of the given graph. </a:t>
            </a:r>
          </a:p>
          <a:p>
            <a:r>
              <a:rPr lang="en-US" b="1" i="1" dirty="0"/>
              <a:t>Given an undirected graph, the node cover problem is to find minimum size node cover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>The following are some examples. </a:t>
            </a:r>
          </a:p>
        </p:txBody>
      </p:sp>
      <p:pic>
        <p:nvPicPr>
          <p:cNvPr id="4098" name="Picture 2" descr="Vertex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0600"/>
            <a:ext cx="78200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47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772400" cy="1143000"/>
          </a:xfrm>
        </p:spPr>
        <p:txBody>
          <a:bodyPr>
            <a:noAutofit/>
          </a:bodyPr>
          <a:lstStyle/>
          <a:p>
            <a:br>
              <a:rPr lang="en-US" b="1" dirty="0">
                <a:solidFill>
                  <a:schemeClr val="accent1"/>
                </a:solidFill>
              </a:rPr>
            </a:b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                                        Comparison trees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4800600"/>
          </a:xfrm>
        </p:spPr>
        <p:txBody>
          <a:bodyPr/>
          <a:lstStyle/>
          <a:p>
            <a:r>
              <a:rPr lang="en-US" dirty="0"/>
              <a:t>In a comparison sort, we use only comparisons between elements to gain order information about an input sequence (a1; a2......an).</a:t>
            </a:r>
          </a:p>
          <a:p>
            <a:r>
              <a:rPr lang="en-US" b="1" dirty="0"/>
              <a:t>Given </a:t>
            </a:r>
            <a:r>
              <a:rPr lang="en-US" b="1" dirty="0" err="1"/>
              <a:t>a</a:t>
            </a:r>
            <a:r>
              <a:rPr lang="en-US" b="1" baseline="-25000" dirty="0" err="1"/>
              <a:t>i</a:t>
            </a:r>
            <a:r>
              <a:rPr lang="en-US" b="1" dirty="0" err="1"/>
              <a:t>,a</a:t>
            </a:r>
            <a:r>
              <a:rPr lang="en-US" b="1" baseline="-25000" dirty="0" err="1"/>
              <a:t>j</a:t>
            </a:r>
            <a:r>
              <a:rPr lang="en-US" b="1" dirty="0"/>
              <a:t> from (a</a:t>
            </a:r>
            <a:r>
              <a:rPr lang="en-US" b="1" baseline="-25000" dirty="0"/>
              <a:t>1</a:t>
            </a:r>
            <a:r>
              <a:rPr lang="en-US" b="1" dirty="0"/>
              <a:t>, a</a:t>
            </a:r>
            <a:r>
              <a:rPr lang="en-US" b="1" baseline="-25000" dirty="0"/>
              <a:t>2</a:t>
            </a:r>
            <a:r>
              <a:rPr lang="en-US" b="1" dirty="0"/>
              <a:t>.....a</a:t>
            </a:r>
            <a:r>
              <a:rPr lang="en-US" b="1" baseline="-25000" dirty="0"/>
              <a:t>n</a:t>
            </a:r>
            <a:r>
              <a:rPr lang="en-US" b="1" dirty="0"/>
              <a:t>)We Perform One of the Comparisons</a:t>
            </a:r>
            <a:endParaRPr lang="en-US" dirty="0"/>
          </a:p>
          <a:p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 &lt; 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       less than</a:t>
            </a:r>
          </a:p>
          <a:p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 ≤ 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       less than or equal to</a:t>
            </a:r>
          </a:p>
          <a:p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 &gt; 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       greater than</a:t>
            </a:r>
          </a:p>
          <a:p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 ≥ 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       greater than or equal to</a:t>
            </a:r>
          </a:p>
          <a:p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 = 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       equal to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Comparison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sorting three numbers a1, a2, and a3. There are 3! = 6 possible combinations:</a:t>
            </a:r>
          </a:p>
          <a:p>
            <a:r>
              <a:rPr lang="pt-BR" dirty="0"/>
              <a:t>(a1, a2, a3), (a1, a3, a2),  </a:t>
            </a:r>
          </a:p>
          <a:p>
            <a:r>
              <a:rPr lang="pt-BR" dirty="0"/>
              <a:t>(a2, a1, a3), (a2, a3, a1)  </a:t>
            </a:r>
          </a:p>
          <a:p>
            <a:r>
              <a:rPr lang="pt-BR" dirty="0"/>
              <a:t>(a3, a1, a2), (a3, a2, a1)  </a:t>
            </a:r>
          </a:p>
          <a:p>
            <a:r>
              <a:rPr lang="en-US" dirty="0"/>
              <a:t>The Comparison based algorithm defines a decision tree.</a:t>
            </a:r>
          </a:p>
          <a:p>
            <a:r>
              <a:rPr lang="en-US" b="1" dirty="0"/>
              <a:t>Decision Tree:</a:t>
            </a:r>
            <a:r>
              <a:rPr lang="en-US" dirty="0"/>
              <a:t> A decision tree is a full binary tree that shows the comparisons between elements that are executed by an appropriate sorting algorithm operating on an input of a given size.</a:t>
            </a:r>
          </a:p>
        </p:txBody>
      </p:sp>
    </p:spTree>
    <p:extLst>
      <p:ext uri="{BB962C8B-B14F-4D97-AF65-F5344CB8AC3E}">
        <p14:creationId xmlns:p14="http://schemas.microsoft.com/office/powerpoint/2010/main" val="339867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Comparison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a decision tree, there will be an array of length n.</a:t>
            </a:r>
          </a:p>
          <a:p>
            <a:r>
              <a:rPr lang="en-US" dirty="0"/>
              <a:t>So, total leaves will be n! (I.e. total number of comparisons)</a:t>
            </a:r>
          </a:p>
          <a:p>
            <a:r>
              <a:rPr lang="en-US" dirty="0"/>
              <a:t>Taking an Example of comparing a1, a2, and a3.</a:t>
            </a:r>
          </a:p>
          <a:p>
            <a:r>
              <a:rPr lang="en-US" dirty="0"/>
              <a:t>Left </a:t>
            </a:r>
            <a:r>
              <a:rPr lang="en-US" dirty="0" err="1"/>
              <a:t>subtree</a:t>
            </a:r>
            <a:r>
              <a:rPr lang="en-US" dirty="0"/>
              <a:t> will be true condition i.e.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 ≤ 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endParaRPr lang="en-US" dirty="0"/>
          </a:p>
          <a:p>
            <a:r>
              <a:rPr lang="en-US" dirty="0"/>
              <a:t>Right </a:t>
            </a:r>
            <a:r>
              <a:rPr lang="en-US" dirty="0" err="1"/>
              <a:t>subtree</a:t>
            </a:r>
            <a:r>
              <a:rPr lang="en-US" dirty="0"/>
              <a:t> will be false condition i.e.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 &gt;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6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A Lower Bound The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6200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22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NP-Hard and NP Complete Problems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problem can be classified into two groups</a:t>
            </a:r>
          </a:p>
          <a:p>
            <a:r>
              <a:rPr lang="en-US" dirty="0"/>
              <a:t>A problem can be solved in polynomial time is P-Class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Searching an element from a list is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r>
              <a:rPr lang="en-US" dirty="0"/>
              <a:t>A problem  can be solved in non polynomial time is NP-Class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Knapsack Problem O(2</a:t>
            </a:r>
            <a:r>
              <a:rPr lang="en-US" baseline="30000" dirty="0"/>
              <a:t>n/2</a:t>
            </a:r>
            <a:r>
              <a:rPr lang="en-US" dirty="0"/>
              <a:t>),TSP O(n</a:t>
            </a:r>
            <a:r>
              <a:rPr lang="en-US" baseline="30000" dirty="0"/>
              <a:t>2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r>
              <a:rPr lang="en-US" dirty="0"/>
              <a:t>NP Class further divided into NP-Complete and NP-Hard </a:t>
            </a:r>
          </a:p>
          <a:p>
            <a:r>
              <a:rPr lang="en-US" dirty="0"/>
              <a:t>A Problem D is called NP-Complete if</a:t>
            </a:r>
          </a:p>
          <a:p>
            <a:pPr lvl="1"/>
            <a:r>
              <a:rPr lang="en-US" dirty="0"/>
              <a:t>1) It belongs to NP-Class</a:t>
            </a:r>
          </a:p>
          <a:p>
            <a:pPr lvl="1"/>
            <a:r>
              <a:rPr lang="en-US" dirty="0"/>
              <a:t>2)Every problem in NP can also be solved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38868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22809419"/>
              </p:ext>
            </p:extLst>
          </p:nvPr>
        </p:nvGraphicFramePr>
        <p:xfrm>
          <a:off x="914400" y="838200"/>
          <a:ext cx="7162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92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Non-Deterministic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algorithm in which every operation is uniquely defined is called </a:t>
            </a:r>
            <a:r>
              <a:rPr lang="en-US" dirty="0">
                <a:solidFill>
                  <a:schemeClr val="accent1"/>
                </a:solidFill>
              </a:rPr>
              <a:t>Deterministic </a:t>
            </a:r>
            <a:r>
              <a:rPr lang="en-US" dirty="0"/>
              <a:t>algorithm</a:t>
            </a:r>
          </a:p>
          <a:p>
            <a:r>
              <a:rPr lang="en-US" dirty="0"/>
              <a:t>The algorithm in which every operation may not have a unique result, rather there can be specified set of possibilities for every operation, such an algorithm is called </a:t>
            </a:r>
            <a:r>
              <a:rPr lang="en-US" dirty="0">
                <a:solidFill>
                  <a:schemeClr val="accent1"/>
                </a:solidFill>
              </a:rPr>
              <a:t>non-deterministic  algorithm</a:t>
            </a:r>
          </a:p>
          <a:p>
            <a:r>
              <a:rPr lang="en-US" dirty="0"/>
              <a:t>The non-deterministic algorithm is a two stage algorithm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1.Non-deterministic (Guessing stage): </a:t>
            </a:r>
            <a:r>
              <a:rPr lang="en-US" dirty="0"/>
              <a:t>Generate an arbitrary string that can be thought of as a candidate solution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2.Deterministic(Verification stage): </a:t>
            </a:r>
            <a:r>
              <a:rPr lang="en-US" dirty="0"/>
              <a:t>It takes input as candidate solution and returns yes if the solution is the actual distance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7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350</TotalTime>
  <Words>1041</Words>
  <Application>Microsoft Office PowerPoint</Application>
  <PresentationFormat>On-screen Show (4:3)</PresentationFormat>
  <Paragraphs>148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Equity</vt:lpstr>
      <vt:lpstr>Lower Bound Theory&amp;Np-Hard</vt:lpstr>
      <vt:lpstr>Lower Bound Theory</vt:lpstr>
      <vt:lpstr>                                          Comparison trees </vt:lpstr>
      <vt:lpstr>Comparison trees</vt:lpstr>
      <vt:lpstr>Comparison trees</vt:lpstr>
      <vt:lpstr>PowerPoint Presentation</vt:lpstr>
      <vt:lpstr>NP-Hard and NP Complete Problems</vt:lpstr>
      <vt:lpstr>PowerPoint Presentation</vt:lpstr>
      <vt:lpstr>Non-Deterministic Algorithm</vt:lpstr>
      <vt:lpstr>PowerPoint Presentation</vt:lpstr>
      <vt:lpstr>0/1 Knapsack Problem</vt:lpstr>
      <vt:lpstr>PowerPoint Presentation</vt:lpstr>
      <vt:lpstr>PowerPoint Presentation</vt:lpstr>
      <vt:lpstr>The classes NP-Hard and NP-Complete</vt:lpstr>
      <vt:lpstr>The classes NP-Hard and NP-Complete</vt:lpstr>
      <vt:lpstr>Satisfiability Problem</vt:lpstr>
      <vt:lpstr>Satisfiability Problem</vt:lpstr>
      <vt:lpstr>Clique Decision Problem(CDP)</vt:lpstr>
      <vt:lpstr>Clique Decision Problem(CDP)</vt:lpstr>
      <vt:lpstr>Clique Decision Problem(CDP)</vt:lpstr>
      <vt:lpstr>PowerPoint Presentation</vt:lpstr>
      <vt:lpstr>PowerPoint Presentation</vt:lpstr>
      <vt:lpstr>Node Cover Decision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 Theory&amp;Np-Hard</dc:title>
  <dc:creator>admin</dc:creator>
  <cp:lastModifiedBy>Unknown User</cp:lastModifiedBy>
  <cp:revision>28</cp:revision>
  <dcterms:created xsi:type="dcterms:W3CDTF">2006-08-16T00:00:00Z</dcterms:created>
  <dcterms:modified xsi:type="dcterms:W3CDTF">2021-08-10T13:41:18Z</dcterms:modified>
</cp:coreProperties>
</file>