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6" r:id="rId2"/>
    <p:sldMasterId id="2147483708" r:id="rId3"/>
  </p:sldMasterIdLst>
  <p:sldIdLst>
    <p:sldId id="256" r:id="rId4"/>
    <p:sldId id="267" r:id="rId5"/>
    <p:sldId id="268" r:id="rId6"/>
    <p:sldId id="269" r:id="rId7"/>
    <p:sldId id="270" r:id="rId8"/>
    <p:sldId id="263" r:id="rId9"/>
    <p:sldId id="258" r:id="rId10"/>
    <p:sldId id="271" r:id="rId11"/>
    <p:sldId id="272" r:id="rId12"/>
    <p:sldId id="259" r:id="rId13"/>
    <p:sldId id="273" r:id="rId14"/>
    <p:sldId id="264" r:id="rId15"/>
    <p:sldId id="265" r:id="rId16"/>
    <p:sldId id="266" r:id="rId17"/>
    <p:sldId id="260" r:id="rId18"/>
    <p:sldId id="276" r:id="rId19"/>
    <p:sldId id="274" r:id="rId20"/>
    <p:sldId id="277" r:id="rId21"/>
    <p:sldId id="278" r:id="rId22"/>
    <p:sldId id="280" r:id="rId23"/>
    <p:sldId id="285" r:id="rId24"/>
    <p:sldId id="275" r:id="rId25"/>
    <p:sldId id="279" r:id="rId26"/>
    <p:sldId id="282" r:id="rId27"/>
    <p:sldId id="283" r:id="rId28"/>
    <p:sldId id="284" r:id="rId29"/>
    <p:sldId id="286" r:id="rId30"/>
    <p:sldId id="289" r:id="rId31"/>
    <p:sldId id="287" r:id="rId32"/>
    <p:sldId id="290" r:id="rId33"/>
    <p:sldId id="288" r:id="rId34"/>
    <p:sldId id="293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Database management systems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838200"/>
            <a:ext cx="7772400" cy="1371601"/>
          </a:xfrm>
        </p:spPr>
        <p:txBody>
          <a:bodyPr>
            <a:normAutofit/>
          </a:bodyPr>
          <a:lstStyle/>
          <a:p>
            <a:r>
              <a:rPr lang="en-US" i="1" dirty="0" smtClean="0"/>
              <a:t>DBMS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533400" y="762000"/>
            <a:ext cx="746760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609600"/>
            <a:ext cx="7924800" cy="639762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Given below is the list of most popular database management systems-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softwares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/tools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3657600" cy="5257800"/>
          </a:xfrm>
        </p:spPr>
        <p:txBody>
          <a:bodyPr>
            <a:noAutofit/>
          </a:bodyPr>
          <a:lstStyle/>
          <a:p>
            <a:r>
              <a:rPr lang="en-US" sz="1600" dirty="0" err="1" smtClean="0"/>
              <a:t>SolarWinds</a:t>
            </a:r>
            <a:r>
              <a:rPr lang="en-US" sz="1600" dirty="0" smtClean="0"/>
              <a:t> Database Performance Analyzer</a:t>
            </a:r>
          </a:p>
          <a:p>
            <a:r>
              <a:rPr lang="en-US" sz="1600" dirty="0" err="1" smtClean="0"/>
              <a:t>DbVisualizer</a:t>
            </a:r>
            <a:endParaRPr lang="en-US" sz="1600" dirty="0" smtClean="0"/>
          </a:p>
          <a:p>
            <a:r>
              <a:rPr lang="en-US" sz="1600" dirty="0" smtClean="0"/>
              <a:t>Oracle RDBMS</a:t>
            </a:r>
          </a:p>
          <a:p>
            <a:r>
              <a:rPr lang="en-US" sz="1600" dirty="0" smtClean="0"/>
              <a:t>IBM DB2</a:t>
            </a:r>
          </a:p>
          <a:p>
            <a:r>
              <a:rPr lang="en-US" sz="1600" dirty="0" err="1" smtClean="0"/>
              <a:t>Altibase</a:t>
            </a:r>
            <a:endParaRPr lang="en-US" sz="1600" dirty="0" smtClean="0"/>
          </a:p>
          <a:p>
            <a:r>
              <a:rPr lang="en-US" sz="1600" dirty="0" smtClean="0"/>
              <a:t>Microsoft SQL Server</a:t>
            </a:r>
          </a:p>
          <a:p>
            <a:r>
              <a:rPr lang="en-US" sz="1600" dirty="0" smtClean="0"/>
              <a:t>SAP Sybase ASE</a:t>
            </a:r>
          </a:p>
          <a:p>
            <a:r>
              <a:rPr lang="en-US" sz="1600" dirty="0" err="1" smtClean="0"/>
              <a:t>Teradata</a:t>
            </a:r>
            <a:endParaRPr lang="en-US" sz="1600" dirty="0" smtClean="0"/>
          </a:p>
          <a:p>
            <a:r>
              <a:rPr lang="en-US" sz="1600" dirty="0" smtClean="0"/>
              <a:t>ADABAS</a:t>
            </a:r>
          </a:p>
          <a:p>
            <a:r>
              <a:rPr lang="en-US" sz="1600" dirty="0" err="1" smtClean="0"/>
              <a:t>MySQL</a:t>
            </a:r>
            <a:endParaRPr lang="en-US" sz="1600" dirty="0" smtClean="0"/>
          </a:p>
          <a:p>
            <a:r>
              <a:rPr lang="en-US" sz="1600" dirty="0" smtClean="0"/>
              <a:t>FileMaker</a:t>
            </a:r>
          </a:p>
          <a:p>
            <a:r>
              <a:rPr lang="en-US" sz="1600" dirty="0" smtClean="0"/>
              <a:t>Microsoft Access</a:t>
            </a:r>
          </a:p>
          <a:p>
            <a:r>
              <a:rPr lang="en-US" sz="1600" dirty="0" smtClean="0"/>
              <a:t>Informix</a:t>
            </a:r>
          </a:p>
          <a:p>
            <a:r>
              <a:rPr lang="en-US" sz="1600" dirty="0" err="1" smtClean="0"/>
              <a:t>SQLite</a:t>
            </a:r>
            <a:endParaRPr lang="en-US" sz="1600" dirty="0" smtClean="0"/>
          </a:p>
          <a:p>
            <a:r>
              <a:rPr lang="en-US" sz="1600" dirty="0" err="1" smtClean="0"/>
              <a:t>PostgresSQL</a:t>
            </a:r>
            <a:endParaRPr lang="en-US" sz="1600" dirty="0" smtClean="0"/>
          </a:p>
          <a:p>
            <a:endParaRPr lang="en-US" sz="16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270248" y="1219200"/>
            <a:ext cx="3657600" cy="4953000"/>
          </a:xfrm>
        </p:spPr>
        <p:txBody>
          <a:bodyPr>
            <a:noAutofit/>
          </a:bodyPr>
          <a:lstStyle/>
          <a:p>
            <a:r>
              <a:rPr lang="en-US" sz="1600" dirty="0" err="1" smtClean="0"/>
              <a:t>AmazonRDS</a:t>
            </a:r>
            <a:endParaRPr lang="en-US" sz="1600" dirty="0" smtClean="0"/>
          </a:p>
          <a:p>
            <a:r>
              <a:rPr lang="en-US" sz="1600" dirty="0" err="1" smtClean="0"/>
              <a:t>MongoDB</a:t>
            </a:r>
            <a:endParaRPr lang="en-US" sz="1600" dirty="0" smtClean="0"/>
          </a:p>
          <a:p>
            <a:r>
              <a:rPr lang="en-US" sz="1600" dirty="0" err="1" smtClean="0"/>
              <a:t>Redis</a:t>
            </a:r>
            <a:endParaRPr lang="en-US" sz="1600" dirty="0" smtClean="0"/>
          </a:p>
          <a:p>
            <a:r>
              <a:rPr lang="en-US" sz="1600" dirty="0" err="1" smtClean="0"/>
              <a:t>CouchDB</a:t>
            </a:r>
            <a:endParaRPr lang="en-US" sz="1600" dirty="0" smtClean="0"/>
          </a:p>
          <a:p>
            <a:r>
              <a:rPr lang="en-US" sz="1600" dirty="0" smtClean="0"/>
              <a:t>Neo4j</a:t>
            </a:r>
          </a:p>
          <a:p>
            <a:r>
              <a:rPr lang="en-US" sz="1600" dirty="0" err="1" smtClean="0"/>
              <a:t>OrientDB</a:t>
            </a:r>
            <a:endParaRPr lang="en-US" sz="1600" dirty="0" smtClean="0"/>
          </a:p>
          <a:p>
            <a:r>
              <a:rPr lang="en-US" sz="1600" dirty="0" err="1" smtClean="0"/>
              <a:t>Couchbase</a:t>
            </a:r>
            <a:endParaRPr lang="en-US" sz="1600" dirty="0" smtClean="0"/>
          </a:p>
          <a:p>
            <a:r>
              <a:rPr lang="en-US" sz="1600" dirty="0" smtClean="0"/>
              <a:t>Toad</a:t>
            </a:r>
          </a:p>
          <a:p>
            <a:r>
              <a:rPr lang="en-US" sz="1600" dirty="0" err="1" smtClean="0"/>
              <a:t>phpMyAdmin</a:t>
            </a:r>
            <a:endParaRPr lang="en-US" sz="1600" dirty="0" smtClean="0"/>
          </a:p>
          <a:p>
            <a:r>
              <a:rPr lang="en-US" sz="1600" dirty="0" smtClean="0"/>
              <a:t>SQL Developer</a:t>
            </a:r>
          </a:p>
          <a:p>
            <a:r>
              <a:rPr lang="en-US" sz="1600" dirty="0" err="1" smtClean="0"/>
              <a:t>Seqel</a:t>
            </a:r>
            <a:r>
              <a:rPr lang="en-US" sz="1600" dirty="0" smtClean="0"/>
              <a:t> PRO</a:t>
            </a:r>
          </a:p>
          <a:p>
            <a:r>
              <a:rPr lang="en-US" sz="1600" dirty="0" err="1" smtClean="0"/>
              <a:t>Robomongo</a:t>
            </a:r>
            <a:endParaRPr lang="en-US" sz="1600" dirty="0" smtClean="0"/>
          </a:p>
          <a:p>
            <a:r>
              <a:rPr lang="en-US" sz="1600" dirty="0" err="1" smtClean="0"/>
              <a:t>Hadoop</a:t>
            </a:r>
            <a:r>
              <a:rPr lang="en-US" sz="1600" dirty="0" smtClean="0"/>
              <a:t> HDFS</a:t>
            </a:r>
          </a:p>
          <a:p>
            <a:r>
              <a:rPr lang="en-US" sz="1600" dirty="0" err="1" smtClean="0"/>
              <a:t>Cloudera</a:t>
            </a:r>
            <a:endParaRPr lang="en-US" sz="1600" dirty="0" smtClean="0"/>
          </a:p>
          <a:p>
            <a:r>
              <a:rPr lang="en-US" sz="1600" dirty="0" err="1" smtClean="0"/>
              <a:t>MariaDB</a:t>
            </a:r>
            <a:endParaRPr lang="en-US" sz="1600" dirty="0" smtClean="0"/>
          </a:p>
          <a:p>
            <a:r>
              <a:rPr lang="en-US" sz="1600" dirty="0" smtClean="0"/>
              <a:t>Informix Dynamic Server</a:t>
            </a:r>
          </a:p>
          <a:p>
            <a:r>
              <a:rPr lang="en-US" sz="1600" dirty="0" smtClean="0"/>
              <a:t>4D (4th Dimension)</a:t>
            </a:r>
          </a:p>
          <a:p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781050" y="66675"/>
            <a:ext cx="8077200" cy="609600"/>
          </a:xfrm>
        </p:spPr>
        <p:txBody>
          <a:bodyPr>
            <a:normAutofit/>
          </a:bodyPr>
          <a:lstStyle/>
          <a:p>
            <a:r>
              <a:rPr lang="en-US"/>
              <a:t>Database Management System (DBMS)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7467600" cy="5254752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</a:t>
            </a:r>
            <a:r>
              <a:rPr lang="en-US" sz="2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en-US" sz="2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Banking: all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transactions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Airlines: reservations, schedules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Universities:  registration, grades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Sales: customers, products, purchases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Manufacturing: production, inventory, orders, supply chain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resources:  employee records, salaries, tax deductions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Databases touch all aspects of our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lives             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dirty="0"/>
              <a:t>Purpose of Database System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855663"/>
            <a:ext cx="8037513" cy="5468937"/>
          </a:xfrm>
        </p:spPr>
        <p:txBody>
          <a:bodyPr>
            <a:normAutofit/>
          </a:bodyPr>
          <a:lstStyle/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the early days, database applications were built on top of file systems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Drawbacks of using file systems to store data:</a:t>
            </a:r>
          </a:p>
          <a:p>
            <a:pPr lvl="1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1)Data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redundancy and inconsistency</a:t>
            </a:r>
          </a:p>
          <a:p>
            <a:pPr lvl="2"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Multiple file formats, duplication of information in different files</a:t>
            </a:r>
          </a:p>
          <a:p>
            <a:pPr lvl="1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2)Difficulty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accessing data </a:t>
            </a:r>
          </a:p>
          <a:p>
            <a:pPr lvl="2"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Need to write a new program to carry out each new task</a:t>
            </a:r>
          </a:p>
          <a:p>
            <a:pPr lvl="1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3)Data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isolation — multiple files and formats</a:t>
            </a:r>
          </a:p>
          <a:p>
            <a:pPr lvl="1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4)Integrity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problems</a:t>
            </a:r>
          </a:p>
          <a:p>
            <a:pPr lvl="2"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Integrity constraints  (e.g. account balance &gt; 0) become part of program code</a:t>
            </a:r>
          </a:p>
          <a:p>
            <a:pPr lvl="2"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Hard to add new constraints or change existing ones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98513" y="0"/>
            <a:ext cx="8077200" cy="609600"/>
          </a:xfrm>
        </p:spPr>
        <p:txBody>
          <a:bodyPr>
            <a:normAutofit/>
          </a:bodyPr>
          <a:lstStyle/>
          <a:p>
            <a:r>
              <a:rPr lang="en-US"/>
              <a:t>Purpose of Database Systems (Cont.)</a:t>
            </a:r>
          </a:p>
        </p:txBody>
      </p:sp>
      <p:sp>
        <p:nvSpPr>
          <p:cNvPr id="63491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571500" y="1114425"/>
            <a:ext cx="8080375" cy="4876800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Drawbacks of using file systems (cont.) </a:t>
            </a:r>
          </a:p>
          <a:p>
            <a:pPr lvl="1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5)Atomicity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of updates</a:t>
            </a:r>
          </a:p>
          <a:p>
            <a:pPr lvl="2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Failures may leave database in an inconsistent state with partial updates carried out</a:t>
            </a:r>
          </a:p>
          <a:p>
            <a:pPr lvl="2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E.g. transfer of funds from one account to another should either complete or not happen at all</a:t>
            </a:r>
          </a:p>
          <a:p>
            <a:pPr lvl="1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6)Concurrent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access by multiple users</a:t>
            </a:r>
          </a:p>
          <a:p>
            <a:pPr lvl="2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Concurrent accessed needed for performance</a:t>
            </a:r>
          </a:p>
          <a:p>
            <a:pPr lvl="2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Uncontrolled concurrent accesses can lead to inconsistencies</a:t>
            </a:r>
          </a:p>
          <a:p>
            <a:pPr lvl="3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E.g. two people reading a balance and updating it at the same time</a:t>
            </a:r>
          </a:p>
          <a:p>
            <a:pPr lvl="1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7)Security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problems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Database systems offer solutions to all the above problems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dirty="0" smtClean="0"/>
              <a:t>Types of DBMS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467600" cy="5330952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1)NDBMS-network DBMS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2)HDBMS-hierarchical DBMS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3)RDBMS-relational DBMS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4)ODBMS- Object Oriented DBMS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95400"/>
            <a:ext cx="7620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US" dirty="0" smtClean="0"/>
              <a:t>View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467600" cy="533095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major purpose of a database system is to provide users with an abstract view of the data.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Data abstraction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Data Abstraction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provides only essential information and hides the background details.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Developers hide the complexity from users through several levels of abstraction, to simplify users interactions with the system.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Data abstraction or view of data can be represented in database in three different levels: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1)Physical level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2)Logical level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3)View level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US" dirty="0" smtClean="0"/>
              <a:t>View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467600" cy="5330952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/>
          <a:srcRect l="14351" t="21413" r="2733" b="13895"/>
          <a:stretch>
            <a:fillRect/>
          </a:stretch>
        </p:blipFill>
        <p:spPr bwMode="auto">
          <a:xfrm>
            <a:off x="1143000" y="1295400"/>
            <a:ext cx="6172200" cy="41910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33400"/>
            <a:ext cx="7467600" cy="5940552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Physical level: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lowest level of abstraction describes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 data is actually stored.</a:t>
            </a:r>
          </a:p>
          <a:p>
            <a:pPr algn="just">
              <a:buNone/>
            </a:pPr>
            <a:endParaRPr lang="en-US" sz="2000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Logical level: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next higher level of abstraction describes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data is stored in the database and what relationships exist among those data.</a:t>
            </a:r>
          </a:p>
          <a:p>
            <a:pPr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View level: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Highest level of abstraction describes only part of the entire database.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View level of abstraction exists to simplify their interaction with the system.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system may provides many views for the same database.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7467600" cy="6016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>
              <a:buNone/>
            </a:pPr>
            <a:endParaRPr lang="en-US" sz="2000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Consider a database consists of 2 tables-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Account,Employee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table</a:t>
            </a:r>
          </a:p>
          <a:p>
            <a:pPr>
              <a:buNone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Account-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Acc_no,Bal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Employee-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e_name,salary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Physical level: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Account,Employee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can be described as storage locations.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Logical level: Account is table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Acc_no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String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Balance: integer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View level: several views of database are defined.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example: cashier in a bank can see only the part of a database that has information of  employees accounts.  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DATABASE MANGEMENT SYSTEMS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u="sng" dirty="0"/>
              <a:t>Course Outcomes:</a:t>
            </a:r>
            <a:endParaRPr lang="en-US" sz="2000" dirty="0"/>
          </a:p>
          <a:p>
            <a:pPr>
              <a:buNone/>
            </a:pPr>
            <a:r>
              <a:rPr lang="en-US" sz="2000" b="1" dirty="0"/>
              <a:t> </a:t>
            </a:r>
            <a:endParaRPr lang="en-US" sz="2000" dirty="0"/>
          </a:p>
          <a:p>
            <a:pPr algn="just">
              <a:buNone/>
            </a:pPr>
            <a:r>
              <a:rPr lang="en-US" sz="2000" dirty="0"/>
              <a:t>At the end of the course student would be able to</a:t>
            </a:r>
          </a:p>
          <a:p>
            <a:pPr lvl="0" algn="just">
              <a:buFont typeface="Wingdings" pitchFamily="2" charset="2"/>
              <a:buChar char="Ø"/>
            </a:pPr>
            <a:r>
              <a:rPr lang="en-US" sz="2000" dirty="0"/>
              <a:t>Understand the concepts of Entity-Relationship Model for enterprise level databases.</a:t>
            </a:r>
          </a:p>
          <a:p>
            <a:pPr lvl="0" algn="just">
              <a:buFont typeface="Wingdings" pitchFamily="2" charset="2"/>
              <a:buChar char="Ø"/>
            </a:pPr>
            <a:r>
              <a:rPr lang="en-US" sz="2000" dirty="0"/>
              <a:t>Analyze the database and provide restricted access to different users of database.</a:t>
            </a:r>
          </a:p>
          <a:p>
            <a:pPr lvl="0" algn="just">
              <a:buFont typeface="Wingdings" pitchFamily="2" charset="2"/>
              <a:buChar char="Ø"/>
            </a:pPr>
            <a:r>
              <a:rPr lang="en-US" sz="2000" dirty="0"/>
              <a:t>Understand various Normal forms to carry out schema refinement.</a:t>
            </a:r>
          </a:p>
          <a:p>
            <a:pPr lvl="0" algn="just">
              <a:buFont typeface="Wingdings" pitchFamily="2" charset="2"/>
              <a:buChar char="Ø"/>
            </a:pPr>
            <a:r>
              <a:rPr lang="en-US" sz="2000" dirty="0"/>
              <a:t>Analyze various Concurrency control protocols.</a:t>
            </a:r>
          </a:p>
          <a:p>
            <a:pPr lvl="0" algn="just">
              <a:buFont typeface="Wingdings" pitchFamily="2" charset="2"/>
              <a:buChar char="Ø"/>
            </a:pPr>
            <a:r>
              <a:rPr lang="en-US" sz="2000" dirty="0"/>
              <a:t>Examine working principles of Recovery algorithms.</a:t>
            </a:r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95300" y="2065337"/>
            <a:ext cx="7391400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685800" y="5638800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level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43600" y="5715000"/>
            <a:ext cx="1905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19400" y="5715000"/>
            <a:ext cx="2895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Logical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Instances and Schemas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collection of information stored in the database at a particular  moment is called an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instance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of the database.</a:t>
            </a: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overall design of the database is called the database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schema.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Database systems have several schemas , </a:t>
            </a:r>
          </a:p>
          <a:p>
            <a:pPr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Physical schema: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database design at the physical level.</a:t>
            </a:r>
          </a:p>
          <a:p>
            <a:pPr marL="274320" lvl="1" algn="just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Logical schema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database design at the logical level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r>
              <a:rPr lang="en-US" dirty="0" smtClean="0"/>
              <a:t>Data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467600" cy="5102352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data model provides a way to describe the design of a database at the physical, logical and view level.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Data model is a conceptual tool for describing data, data relationships, data semantics and consistency constraints.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data model organizes data elements and standardizes how the data elements relate to one another.</a:t>
            </a:r>
          </a:p>
          <a:p>
            <a:pPr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Data models  can be classified as 4 categories: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1)Relational model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2)Entity-Relationship model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3) Object-oriented data model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4) Semi structured data model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7467600" cy="6016752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Relational model: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uses a collection of tables to represent both data and the relationships among those data.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Each table has number of columns and rows.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362200"/>
            <a:ext cx="7543800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7467600" cy="6016752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Entity-Relationship model: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ER data model is collection of basic objects called entities and their relationships among these objects.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 entity is a “thing or object” in the real world.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ER model is widely used in database design.</a:t>
            </a:r>
          </a:p>
          <a:p>
            <a:pPr algn="just">
              <a:buFont typeface="Wingdings" pitchFamily="2" charset="2"/>
              <a:buChar char="Ø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/>
          <a:srcRect l="1144" t="30066" r="1308" b="30501"/>
          <a:stretch>
            <a:fillRect/>
          </a:stretch>
        </p:blipFill>
        <p:spPr bwMode="auto">
          <a:xfrm>
            <a:off x="609600" y="2819400"/>
            <a:ext cx="7508875" cy="227647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7467600" cy="61691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Object-oriented data model: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model can be seen as extending the ER model with notations of encapsulation, methods, and object identity.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object-relational data model combines the features of object-oriented and relational data model.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895600"/>
            <a:ext cx="7419975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85800"/>
            <a:ext cx="7467600" cy="57881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Semi structured data model: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Semi  structured data contains tags and elements which is used to group data and describe how the data is stored.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Data cannot be stored in the form of rows and columns as in database.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XML is widely used to represent semi structured data.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US" dirty="0" smtClean="0"/>
              <a:t>Database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467600" cy="533095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database system languages are broadly categorized into two types.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1)Data Definition Language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2) Data Manipulation language</a:t>
            </a:r>
          </a:p>
          <a:p>
            <a:pPr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0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Data Definition Language(DDL):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DDL is used to specify the database schema.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DDL is also used to specify additional properties of data.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following constraints can be given during database schema definition :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1)Domain constraints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2)Referential Integrity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3)Assertions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4)Authorization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--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read,insert,update,delete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authorization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7696200" cy="6092952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0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Data manipulation language(DML):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DML is a language that enables users to access or manipulate the data .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types of access are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Retrieval of information stored in database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Insertion of information stored in database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Deletion of information stored in database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Modification of information stored in database</a:t>
            </a:r>
          </a:p>
          <a:p>
            <a:pPr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There are 2 types of DML:</a:t>
            </a:r>
          </a:p>
          <a:p>
            <a:pPr algn="just">
              <a:buNone/>
            </a:pP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1)Procedural DML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-require a user to specify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data are needed and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to get those data.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Example: PL/SQL</a:t>
            </a:r>
          </a:p>
          <a:p>
            <a:pPr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2)Declarative DML(non-procedural)-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require a user to specify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data are needed without specifying how to get those data.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Example: SQL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563562"/>
          </a:xfrm>
        </p:spPr>
        <p:txBody>
          <a:bodyPr/>
          <a:lstStyle/>
          <a:p>
            <a:r>
              <a:rPr lang="en-US" dirty="0" smtClean="0"/>
              <a:t>Database Architecture</a:t>
            </a:r>
            <a:endParaRPr lang="en-US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 l="24742" t="917" r="25085" b="3207"/>
          <a:stretch>
            <a:fillRect/>
          </a:stretch>
        </p:blipFill>
        <p:spPr bwMode="auto">
          <a:xfrm>
            <a:off x="1828800" y="762000"/>
            <a:ext cx="5257800" cy="57118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8229600" cy="58213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2800" b="1" i="1" dirty="0" smtClean="0">
                <a:cs typeface="Times New Roman" pitchFamily="18" charset="0"/>
              </a:rPr>
              <a:t>SYLLABUS</a:t>
            </a:r>
          </a:p>
          <a:p>
            <a:pPr algn="just">
              <a:buNone/>
            </a:pPr>
            <a:endParaRPr lang="en-US" sz="2000" b="1" dirty="0" smtClean="0">
              <a:cs typeface="Times New Roman" pitchFamily="18" charset="0"/>
            </a:endParaRPr>
          </a:p>
          <a:p>
            <a:pPr algn="just">
              <a:buNone/>
            </a:pPr>
            <a:r>
              <a:rPr lang="en-US" sz="2000" b="1" dirty="0" smtClean="0">
                <a:cs typeface="Times New Roman" pitchFamily="18" charset="0"/>
              </a:rPr>
              <a:t>UNIT-I</a:t>
            </a:r>
            <a:r>
              <a:rPr lang="en-US" sz="2000" b="1" dirty="0">
                <a:cs typeface="Times New Roman" pitchFamily="18" charset="0"/>
              </a:rPr>
              <a:t>:</a:t>
            </a:r>
            <a:endParaRPr lang="en-US" sz="2000" dirty="0">
              <a:cs typeface="Times New Roman" pitchFamily="18" charset="0"/>
            </a:endParaRPr>
          </a:p>
          <a:p>
            <a:pPr algn="just">
              <a:buNone/>
            </a:pPr>
            <a:r>
              <a:rPr lang="en-US" sz="2000" b="1" dirty="0">
                <a:cs typeface="Times New Roman" pitchFamily="18" charset="0"/>
              </a:rPr>
              <a:t>Introduction to Database System Concepts: </a:t>
            </a:r>
            <a:r>
              <a:rPr lang="en-US" sz="2000" dirty="0">
                <a:cs typeface="Times New Roman" pitchFamily="18" charset="0"/>
              </a:rPr>
              <a:t>Database-System Applications, Purpose of Database Systems, View, Database Language, Database Architecture, Database Users and Administrators.</a:t>
            </a:r>
          </a:p>
          <a:p>
            <a:pPr algn="just">
              <a:buNone/>
            </a:pPr>
            <a:r>
              <a:rPr lang="en-US" sz="2000" b="1" dirty="0">
                <a:cs typeface="Times New Roman" pitchFamily="18" charset="0"/>
              </a:rPr>
              <a:t>Introduction to the Relation Models and Database Design using ER Model: </a:t>
            </a:r>
            <a:r>
              <a:rPr lang="en-US" sz="2000" dirty="0">
                <a:cs typeface="Times New Roman" pitchFamily="18" charset="0"/>
              </a:rPr>
              <a:t>Overview of the Design Process, The Entity-Relationship Model, Constraints, Entity-Relationship Diagrams, Reduction to Relational Schemas, Entity-Relationship Design Issues, Extended E-R Feature, Structure of relational databases , database schema , keys, schema diagrams. </a:t>
            </a:r>
          </a:p>
          <a:p>
            <a:pPr algn="just">
              <a:buNone/>
            </a:pPr>
            <a:r>
              <a:rPr lang="en-US" sz="2000" dirty="0">
                <a:cs typeface="Times New Roman" pitchFamily="18" charset="0"/>
              </a:rPr>
              <a:t> </a:t>
            </a:r>
          </a:p>
          <a:p>
            <a:pPr algn="just">
              <a:buNone/>
            </a:pPr>
            <a:r>
              <a:rPr lang="en-US" sz="2000" b="1" dirty="0">
                <a:cs typeface="Times New Roman" pitchFamily="18" charset="0"/>
              </a:rPr>
              <a:t>UNIT-II:</a:t>
            </a:r>
            <a:endParaRPr lang="en-US" sz="2000" dirty="0">
              <a:cs typeface="Times New Roman" pitchFamily="18" charset="0"/>
            </a:endParaRPr>
          </a:p>
          <a:p>
            <a:pPr algn="just">
              <a:buNone/>
            </a:pPr>
            <a:r>
              <a:rPr lang="en-US" sz="2000" b="1" dirty="0">
                <a:cs typeface="Times New Roman" pitchFamily="18" charset="0"/>
              </a:rPr>
              <a:t>Introduction to SQL: </a:t>
            </a:r>
            <a:r>
              <a:rPr lang="en-US" sz="2000" dirty="0">
                <a:cs typeface="Times New Roman" pitchFamily="18" charset="0"/>
              </a:rPr>
              <a:t>Overview of the SQL Query Language, SQL Data Definition, Basic Structure of SQL Queries, Additional Basic Operations, Set Operations, Null Values, Aggregate Functions Nested Sub queries, Modification of </a:t>
            </a:r>
            <a:r>
              <a:rPr lang="en-US" sz="2000" dirty="0" err="1">
                <a:cs typeface="Times New Roman" pitchFamily="18" charset="0"/>
              </a:rPr>
              <a:t>theDatabase</a:t>
            </a:r>
            <a:r>
              <a:rPr lang="en-US" sz="2000" dirty="0">
                <a:cs typeface="Times New Roman" pitchFamily="18" charset="0"/>
              </a:rPr>
              <a:t>.</a:t>
            </a:r>
          </a:p>
          <a:p>
            <a:pPr algn="just">
              <a:buNone/>
            </a:pPr>
            <a:endParaRPr lang="en-US" sz="2000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8600"/>
            <a:ext cx="7772400" cy="64008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the system structure, mainly the users of database are 4 types: 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-native users, application programmers, sophisticated users, database administrators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the Query processor section, the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compiler and linker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will make the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application program object code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The Query evaluation engine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will evaluate and it makes the thing happen.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DML queries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will be compiled  and organized through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DML compiler and organizer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DML queries are evaluated by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query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evaluation engine.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the storage manager section, the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buffer manager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contains the temporary data.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tables are distributed and kept in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file manager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Authorization and integrity manager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will look after authorization permissions and integrity constraints.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All the transactions related data is managed by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Transaction manager.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Disk storage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consists of different types of data ,indices(index structures), data dictionary(metadata) and statistical data.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639762"/>
          </a:xfrm>
        </p:spPr>
        <p:txBody>
          <a:bodyPr/>
          <a:lstStyle/>
          <a:p>
            <a:r>
              <a:rPr lang="en-US" dirty="0" smtClean="0"/>
              <a:t>Database Users and Administrators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772400" cy="5330952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Database Users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People who work with a database can be categorized as database users or database administrators.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There are 4 different types of database system users.</a:t>
            </a:r>
          </a:p>
          <a:p>
            <a:pPr algn="just">
              <a:buNone/>
            </a:pPr>
            <a:r>
              <a:rPr lang="en-US" sz="20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1)Native users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Users who interact with the system by involving one of the application programs that have been written previously.</a:t>
            </a:r>
          </a:p>
          <a:p>
            <a:pPr algn="just">
              <a:buNone/>
            </a:pPr>
            <a:r>
              <a:rPr lang="en-US" sz="20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2)Application programmers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These are computer professionals who write application programs.</a:t>
            </a:r>
          </a:p>
          <a:p>
            <a:pPr algn="just">
              <a:buNone/>
            </a:pPr>
            <a:r>
              <a:rPr lang="en-US" sz="20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3)Sophisticated users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Users interact with the system without writing programs, instead they form their requests in a database query language.</a:t>
            </a:r>
          </a:p>
          <a:p>
            <a:pPr algn="just">
              <a:buNone/>
            </a:pPr>
            <a:r>
              <a:rPr lang="en-US" sz="20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4)Specialized users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Users who write specialized database applications that do not fit into the traditional  data processing framework.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7467600" cy="6016752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Database Administrators: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Coordinates all the activities of the database system.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person who has central control over the system are called database administrator(DBA).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Database administrator's duties include:</a:t>
            </a: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Schema definition</a:t>
            </a: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Storage structure and access method definition</a:t>
            </a: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Schema and physical organization modification</a:t>
            </a: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Granting of authorization for data access</a:t>
            </a: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Routine maintenance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- periodically backing up the data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-ensuring enough free disk space is available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-monitoring jobs running on the database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000" b="1" dirty="0" smtClean="0">
                <a:cs typeface="Times New Roman" pitchFamily="18" charset="0"/>
              </a:rPr>
              <a:t>Intermediate and Advanced SQL: </a:t>
            </a:r>
            <a:r>
              <a:rPr lang="en-US" sz="2000" dirty="0" smtClean="0">
                <a:cs typeface="Times New Roman" pitchFamily="18" charset="0"/>
              </a:rPr>
              <a:t>Join Expressions, Views, Integrity Constraints, SQL Data Types, Authorization. Functions and Procedures, Triggers.</a:t>
            </a:r>
          </a:p>
          <a:p>
            <a:pPr algn="just">
              <a:buNone/>
            </a:pPr>
            <a:endParaRPr lang="en-US" sz="2000" b="1" dirty="0" smtClean="0"/>
          </a:p>
          <a:p>
            <a:pPr algn="just">
              <a:buNone/>
            </a:pPr>
            <a:r>
              <a:rPr lang="en-US" sz="2000" b="1" dirty="0" smtClean="0"/>
              <a:t>UNIT-III</a:t>
            </a:r>
            <a:r>
              <a:rPr lang="en-US" sz="2000" b="1" dirty="0"/>
              <a:t>:</a:t>
            </a:r>
            <a:endParaRPr lang="en-US" sz="2000" dirty="0"/>
          </a:p>
          <a:p>
            <a:pPr algn="just">
              <a:buNone/>
            </a:pPr>
            <a:r>
              <a:rPr lang="en-US" sz="2000" b="1" dirty="0"/>
              <a:t>Formal Relational Query Languages: </a:t>
            </a:r>
            <a:r>
              <a:rPr lang="en-US" sz="2000" dirty="0"/>
              <a:t>The Relational operations, The </a:t>
            </a:r>
            <a:r>
              <a:rPr lang="en-US" sz="2000" dirty="0" err="1"/>
              <a:t>Tuple</a:t>
            </a:r>
            <a:r>
              <a:rPr lang="en-US" sz="2000" dirty="0"/>
              <a:t> Relational Calculus, The Domain Relational Calculus.</a:t>
            </a:r>
          </a:p>
          <a:p>
            <a:pPr algn="just">
              <a:buNone/>
            </a:pPr>
            <a:r>
              <a:rPr lang="en-US" sz="2000" b="1" dirty="0"/>
              <a:t>Relational Database Design: </a:t>
            </a:r>
            <a:r>
              <a:rPr lang="en-US" sz="2000" dirty="0"/>
              <a:t>Features of Good Relational Designs, Atomic Domains and First Normal Form, Decomposition Using Functional Dependencies, Decomposition Using Multi valued Dependencies, BCNF.</a:t>
            </a:r>
          </a:p>
          <a:p>
            <a:pPr algn="just">
              <a:buNone/>
            </a:pPr>
            <a:r>
              <a:rPr lang="en-US" sz="2000" dirty="0"/>
              <a:t> </a:t>
            </a:r>
          </a:p>
          <a:p>
            <a:pPr algn="just">
              <a:buNone/>
            </a:pPr>
            <a:r>
              <a:rPr lang="en-US" sz="2000" b="1" dirty="0"/>
              <a:t>UNIT-IV:</a:t>
            </a:r>
            <a:endParaRPr lang="en-US" sz="2000" dirty="0"/>
          </a:p>
          <a:p>
            <a:pPr algn="just">
              <a:buNone/>
            </a:pPr>
            <a:r>
              <a:rPr lang="en-US" sz="2000" b="1" dirty="0"/>
              <a:t>Transactions: </a:t>
            </a:r>
            <a:r>
              <a:rPr lang="en-US" sz="2000" dirty="0"/>
              <a:t>Transaction Concept, a Simple Transaction Model, Storage Structure, Transaction Atomicity and Durability, Transaction Isolation, Serializability, Transaction Isolation and Atomicity.</a:t>
            </a:r>
          </a:p>
          <a:p>
            <a:pPr algn="just">
              <a:buNone/>
            </a:pPr>
            <a:r>
              <a:rPr lang="en-US" sz="2000" b="1" dirty="0"/>
              <a:t>Concurrency </a:t>
            </a:r>
            <a:r>
              <a:rPr lang="en-US" sz="2000" b="1" dirty="0" err="1"/>
              <a:t>Control:</a:t>
            </a:r>
            <a:r>
              <a:rPr lang="en-US" sz="2000" dirty="0" err="1"/>
              <a:t>Lock</a:t>
            </a:r>
            <a:r>
              <a:rPr lang="en-US" sz="2000" dirty="0"/>
              <a:t>-Based Protocols, Deadlock Handling, Timestamp- Based Protocols.</a:t>
            </a:r>
          </a:p>
          <a:p>
            <a:pPr algn="just"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000" b="1" dirty="0"/>
              <a:t>UNIT-V:</a:t>
            </a:r>
            <a:endParaRPr lang="en-US" sz="2000" dirty="0"/>
          </a:p>
          <a:p>
            <a:pPr algn="just">
              <a:buNone/>
            </a:pPr>
            <a:r>
              <a:rPr lang="en-US" sz="2000" b="1" dirty="0"/>
              <a:t>Recovery System: </a:t>
            </a:r>
            <a:r>
              <a:rPr lang="en-US" sz="2000" dirty="0"/>
              <a:t>Failure Classification, Recovery and Atomicity, Recovery Algorithm, Buffer Management, Failure with Loss of Nonvolatile Storage, ARIES, Remote Backup Systems.</a:t>
            </a:r>
          </a:p>
          <a:p>
            <a:pPr algn="just">
              <a:buNone/>
            </a:pPr>
            <a:r>
              <a:rPr lang="en-US" sz="2000" dirty="0"/>
              <a:t> </a:t>
            </a:r>
          </a:p>
          <a:p>
            <a:pPr algn="just">
              <a:buNone/>
            </a:pPr>
            <a:r>
              <a:rPr lang="en-US" sz="2000" b="1" dirty="0"/>
              <a:t>Text Books:</a:t>
            </a:r>
            <a:endParaRPr lang="en-US" sz="2000" dirty="0"/>
          </a:p>
          <a:p>
            <a:pPr marL="457200" lvl="0" indent="-457200" algn="just">
              <a:buFont typeface="+mj-lt"/>
              <a:buAutoNum type="arabicPeriod"/>
            </a:pPr>
            <a:r>
              <a:rPr lang="en-US" sz="2000" dirty="0"/>
              <a:t>Abraham </a:t>
            </a:r>
            <a:r>
              <a:rPr lang="en-US" sz="2000" dirty="0" err="1"/>
              <a:t>Silberschatz</a:t>
            </a:r>
            <a:r>
              <a:rPr lang="en-US" sz="2000" dirty="0"/>
              <a:t>, Henry F.  </a:t>
            </a:r>
            <a:r>
              <a:rPr lang="en-US" sz="2000" dirty="0" err="1"/>
              <a:t>Korth,S.Sudarshan</a:t>
            </a:r>
            <a:r>
              <a:rPr lang="en-US" sz="2000" dirty="0"/>
              <a:t>, Database System Concepts‖,6</a:t>
            </a:r>
            <a:r>
              <a:rPr lang="en-US" sz="2000" baseline="30000" dirty="0"/>
              <a:t>th</a:t>
            </a:r>
            <a:r>
              <a:rPr lang="en-US" sz="2000" dirty="0"/>
              <a:t>Edition, Tata McGraw-Hill.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sz="2000" dirty="0"/>
              <a:t>RaghuRamaKirshna,JohannesGehrk,DatabaseManagementSystem‖TataMcGrawHill 3</a:t>
            </a:r>
            <a:r>
              <a:rPr lang="en-US" sz="2000" baseline="30000" dirty="0"/>
              <a:t>rd</a:t>
            </a:r>
            <a:r>
              <a:rPr lang="en-US" sz="2000" dirty="0"/>
              <a:t> Edition.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3200"/>
            <a:ext cx="7467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to Database System Concepts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What is Data?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19200"/>
            <a:ext cx="7772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819400"/>
            <a:ext cx="7458075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685800"/>
            <a:ext cx="74676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Data: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are individual units of information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Examples-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text,images,video,numbers,audio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-Collection of inter related data</a:t>
            </a: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 system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-is a set of programs to store and retrieve the data.</a:t>
            </a: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DBMS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-It is a collection of inter related data and set of programs to store and access those data in an easy and effective manner.</a:t>
            </a: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DBMS contains information about a particular enterprise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DBMS provides an environment that is both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convenient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use.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4067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685801"/>
            <a:ext cx="798195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3352800"/>
            <a:ext cx="7086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/>
          <p:cNvSpPr/>
          <p:nvPr/>
        </p:nvSpPr>
        <p:spPr>
          <a:xfrm>
            <a:off x="3704071" y="224136"/>
            <a:ext cx="135485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cap="none" spc="0" dirty="0" smtClean="0">
                <a:ln/>
                <a:solidFill>
                  <a:schemeClr val="accent3"/>
                </a:solidFill>
                <a:effectLst/>
              </a:rPr>
              <a:t>DBMS</a:t>
            </a:r>
            <a:endParaRPr lang="en-US" sz="28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8192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1123</TotalTime>
  <Words>1638</Words>
  <Application>Microsoft Office PowerPoint</Application>
  <PresentationFormat>On-screen Show (4:3)</PresentationFormat>
  <Paragraphs>266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Civic</vt:lpstr>
      <vt:lpstr>Equity</vt:lpstr>
      <vt:lpstr>Oriel</vt:lpstr>
      <vt:lpstr>DBMS</vt:lpstr>
      <vt:lpstr>DATABASE MANGEMENT SYSTEMS </vt:lpstr>
      <vt:lpstr>Slide 3</vt:lpstr>
      <vt:lpstr>Slide 4</vt:lpstr>
      <vt:lpstr>Slide 5</vt:lpstr>
      <vt:lpstr>Introduction to Database System Concepts</vt:lpstr>
      <vt:lpstr>Slide 7</vt:lpstr>
      <vt:lpstr>Slide 8</vt:lpstr>
      <vt:lpstr>Slide 9</vt:lpstr>
      <vt:lpstr>Slide 10</vt:lpstr>
      <vt:lpstr>Given below is the list of most popular database management systems-softwares/tools </vt:lpstr>
      <vt:lpstr>Database Management System (DBMS)</vt:lpstr>
      <vt:lpstr>Purpose of Database System</vt:lpstr>
      <vt:lpstr>Purpose of Database Systems (Cont.)</vt:lpstr>
      <vt:lpstr>Types of DBMS models</vt:lpstr>
      <vt:lpstr>View of data</vt:lpstr>
      <vt:lpstr>View of data</vt:lpstr>
      <vt:lpstr>Slide 18</vt:lpstr>
      <vt:lpstr>Slide 19</vt:lpstr>
      <vt:lpstr>Slide 20</vt:lpstr>
      <vt:lpstr>Instances and Schemas</vt:lpstr>
      <vt:lpstr>Data models</vt:lpstr>
      <vt:lpstr>Slide 23</vt:lpstr>
      <vt:lpstr>Slide 24</vt:lpstr>
      <vt:lpstr>Slide 25</vt:lpstr>
      <vt:lpstr>Slide 26</vt:lpstr>
      <vt:lpstr>Database Languages</vt:lpstr>
      <vt:lpstr>Slide 28</vt:lpstr>
      <vt:lpstr>Database Architecture</vt:lpstr>
      <vt:lpstr>Slide 30</vt:lpstr>
      <vt:lpstr>Database Users and Administrators</vt:lpstr>
      <vt:lpstr>Slide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Home</dc:creator>
  <cp:lastModifiedBy>Home</cp:lastModifiedBy>
  <cp:revision>153</cp:revision>
  <dcterms:created xsi:type="dcterms:W3CDTF">2006-08-16T00:00:00Z</dcterms:created>
  <dcterms:modified xsi:type="dcterms:W3CDTF">2021-04-16T05:56:06Z</dcterms:modified>
</cp:coreProperties>
</file>