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成本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&lt;年&gt;</c:v>
                </c:pt>
                <c:pt idx="1">
                  <c:v>&lt;年&gt;2</c:v>
                </c:pt>
                <c:pt idx="2">
                  <c:v>&lt;年&gt;3</c:v>
                </c:pt>
                <c:pt idx="3">
                  <c:v>&lt;年&gt;4</c:v>
                </c:pt>
              </c:strCache>
            </c:strRef>
          </c:cat>
          <c:val>
            <c:numRef>
              <c:f>Sheet1!$B$2:$E$2</c:f>
              <c:numCache>
                <c:formatCode>"常""规"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72-4A26-AAFA-60371BADC11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ROI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&lt;年&gt;</c:v>
                </c:pt>
                <c:pt idx="1">
                  <c:v>&lt;年&gt;2</c:v>
                </c:pt>
                <c:pt idx="2">
                  <c:v>&lt;年&gt;3</c:v>
                </c:pt>
                <c:pt idx="3">
                  <c:v>&lt;年&gt;4</c:v>
                </c:pt>
              </c:strCache>
            </c:strRef>
          </c:cat>
          <c:val>
            <c:numRef>
              <c:f>Sheet1!$B$3:$E$3</c:f>
              <c:numCache>
                <c:formatCode>"常""规"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72-4A26-AAFA-60371BADC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94272"/>
        <c:axId val="42296064"/>
      </c:lineChart>
      <c:catAx>
        <c:axId val="4229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2296064"/>
        <c:crosses val="autoZero"/>
        <c:auto val="1"/>
        <c:lblAlgn val="ctr"/>
        <c:lblOffset val="100"/>
        <c:noMultiLvlLbl val="0"/>
      </c:catAx>
      <c:valAx>
        <c:axId val="4229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22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采用计划</a:t>
          </a:r>
          <a:br>
            <a:rPr dirty="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3Q &lt;年&gt;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zh-CN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zh-CN"/>
        </a:p>
      </dgm:t>
    </dgm:pt>
    <dgm:pt modelId="{EF962D9A-CB0F-46C5-A3F5-963B0C75EA6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实施</a:t>
          </a:r>
          <a:br>
            <a:rPr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4Q &lt;年&gt;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zh-CN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zh-CN"/>
        </a:p>
      </dgm:t>
    </dgm:pt>
    <dgm:pt modelId="{15065311-984A-49D1-B36F-1FD776385EC1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评估</a:t>
          </a:r>
          <a:br>
            <a:rPr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3Q &lt;年&gt;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zh-CN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zh-CN"/>
        </a:p>
      </dgm:t>
    </dgm:pt>
    <dgm:pt modelId="{1FC85E85-C12D-45CC-A3CF-123437A6B9B8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调整</a:t>
          </a:r>
          <a:br>
            <a:rPr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4Q &lt;年&gt;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zh-CN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zh-CN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899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采用计划</a:t>
          </a:r>
          <a:br>
            <a:rPr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3Q &lt;年&gt;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实施</a:t>
          </a:r>
          <a:br>
            <a:rPr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4Q &lt;年&gt;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评估</a:t>
          </a:r>
          <a:br>
            <a:rPr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3Q &lt;年&gt;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调整</a:t>
          </a:r>
          <a:br>
            <a:rPr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4Q &lt;年&gt;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嘉元实业 </a:t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&lt;年&gt; 销售提案</a:t>
            </a: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Linda Martin 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全球销售部高级副总裁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月 24 日，&lt;年&gt;</a:t>
            </a: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战略</a:t>
            </a:r>
          </a:p>
        </p:txBody>
      </p:sp>
      <p:sp>
        <p:nvSpPr>
          <p:cNvPr id="10137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战略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战术 #1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战术 #2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战术 #3</a:t>
            </a:r>
          </a:p>
        </p:txBody>
      </p:sp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582395"/>
              </p:ext>
            </p:extLst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营销和市场需求</a:t>
            </a:r>
          </a:p>
        </p:txBody>
      </p:sp>
      <p:sp>
        <p:nvSpPr>
          <p:cNvPr id="103427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更快地完成销售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快速明确地阐明复杂的理念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利用数据库信息（销售量数据、客户位置等）</a:t>
            </a:r>
          </a:p>
        </p:txBody>
      </p:sp>
    </p:spTree>
    <p:extLst>
      <p:ext uri="{BB962C8B-B14F-4D97-AF65-F5344CB8AC3E}">
        <p14:creationId xmlns:p14="http://schemas.microsoft.com/office/powerpoint/2010/main" val="20041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更快地完成销售</a:t>
            </a:r>
          </a:p>
        </p:txBody>
      </p:sp>
      <p:sp>
        <p:nvSpPr>
          <p:cNvPr id="104451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#1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#2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#3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#4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#5</a:t>
            </a:r>
          </a:p>
        </p:txBody>
      </p:sp>
    </p:spTree>
    <p:extLst>
      <p:ext uri="{BB962C8B-B14F-4D97-AF65-F5344CB8AC3E}">
        <p14:creationId xmlns:p14="http://schemas.microsoft.com/office/powerpoint/2010/main" val="2094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快速明确地 </a:t>
            </a:r>
            <a:br>
              <a:rPr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阐明复杂的理念</a:t>
            </a:r>
          </a:p>
        </p:txBody>
      </p:sp>
      <p:sp>
        <p:nvSpPr>
          <p:cNvPr id="105475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#1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#2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#3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#4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#5</a:t>
            </a:r>
          </a:p>
        </p:txBody>
      </p:sp>
    </p:spTree>
    <p:extLst>
      <p:ext uri="{BB962C8B-B14F-4D97-AF65-F5344CB8AC3E}">
        <p14:creationId xmlns:p14="http://schemas.microsoft.com/office/powerpoint/2010/main" val="11288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利用数据库信息</a:t>
            </a:r>
          </a:p>
        </p:txBody>
      </p:sp>
      <p:sp>
        <p:nvSpPr>
          <p:cNvPr id="10649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#1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#2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#3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#4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需求与解决方案 #5</a:t>
            </a:r>
          </a:p>
        </p:txBody>
      </p:sp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问答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理念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恰到好处的零售品储备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机遇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降低间接成本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提高客户满意度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潜力</a:t>
            </a: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我们今天将要介绍的内容</a:t>
            </a:r>
          </a:p>
        </p:txBody>
      </p:sp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我们目前产品和利润的审查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&lt;年&gt; 销售调研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新品推介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成本收益和投资预测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战略和时间安排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营销和市场需求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问答</a:t>
            </a: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我们目前的产品</a:t>
            </a: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野营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行李袋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轻便背包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家庭野营帐篷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泡沫防潮垫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内部支撑式背包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炊具</a:t>
            </a:r>
          </a:p>
          <a:p>
            <a:pPr lvl="1"/>
            <a:r>
              <a:rPr lang="zh-CN" altLang="en-US" dirty="0"/>
              <a:t>脱水食品包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5" name="矩形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攀岩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套具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攀岩鞋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头盔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防滑手套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绳袋</a:t>
            </a:r>
          </a:p>
          <a:p>
            <a:pPr lvl="1"/>
            <a:r>
              <a:rPr lang="zh-CN" altLang="en-US" dirty="0"/>
              <a:t>锁扣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雪套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上一年利润</a:t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（单位百万） 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13910"/>
              </p:ext>
            </p:extLst>
          </p:nvPr>
        </p:nvGraphicFramePr>
        <p:xfrm>
          <a:off x="677863" y="2160588"/>
          <a:ext cx="8597900" cy="35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&lt;年&gt;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&lt;年&gt;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&lt;年&gt;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收入 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68580" algn="dec"/>
                        </a:tabLs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10.1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27.7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50.0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货物成本 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1.8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3.1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4.6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毛利润 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8.3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24.6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45.4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总费用 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3.03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8.1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15.3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税前利润 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5.27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16.5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30.1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167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税前利润 占收入的百分比 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64.6%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59.6%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33333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 panose="020B0604020202020204" pitchFamily="34" charset="0"/>
                        </a:rPr>
                        <a:t>60.2%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&lt;年&gt; 销售调研</a:t>
            </a: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&lt;年&gt; 预计将吸引 920,700 </a:t>
            </a:r>
            <a:r>
              <a:rPr lang="zh-CN" altLang="en-US" dirty="0"/>
              <a:t>位</a:t>
            </a: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新客户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27% 的新客户已成为老客户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平均销售交易 = 52.17 美元</a:t>
            </a:r>
          </a:p>
          <a:p>
            <a:pPr lvl="1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75% 的客户除购买了销售的商品外，还购买了至少一种非卖商品</a:t>
            </a:r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新品推介</a:t>
            </a:r>
          </a:p>
        </p:txBody>
      </p:sp>
      <p:sp>
        <p:nvSpPr>
          <p:cNvPr id="97283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救生用品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运动衣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外衣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越野自行车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钓鱼器具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独木舟和休闲艇</a:t>
            </a:r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投资回报成本预测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成本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4261939"/>
              </p:ext>
            </p:extLst>
          </p:nvPr>
        </p:nvGraphicFramePr>
        <p:xfrm>
          <a:off x="5091113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</a:t>
            </a:r>
          </a:p>
        </p:txBody>
      </p:sp>
      <p:sp>
        <p:nvSpPr>
          <p:cNvPr id="100355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 #1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 #2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 #3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 #4</a:t>
            </a:r>
          </a:p>
          <a:p>
            <a:r>
              <a:rPr 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条款和条件 #5</a:t>
            </a: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0</TotalTime>
  <Words>443</Words>
  <Application>Microsoft Office PowerPoint</Application>
  <PresentationFormat>宽屏</PresentationFormat>
  <Paragraphs>122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UI</vt:lpstr>
      <vt:lpstr>华文新魏</vt:lpstr>
      <vt:lpstr>Arial</vt:lpstr>
      <vt:lpstr>Trebuchet MS</vt:lpstr>
      <vt:lpstr>Wingdings 3</vt:lpstr>
      <vt:lpstr>平面</vt:lpstr>
      <vt:lpstr>嘉元实业  &lt;年&gt; 销售提案</vt:lpstr>
      <vt:lpstr>摘要</vt:lpstr>
      <vt:lpstr>我们今天将要介绍的内容</vt:lpstr>
      <vt:lpstr>我们目前的产品</vt:lpstr>
      <vt:lpstr>上一年利润 （单位百万） </vt:lpstr>
      <vt:lpstr>&lt;年&gt; 销售调研</vt:lpstr>
      <vt:lpstr>新品推介</vt:lpstr>
      <vt:lpstr>投资回报成本预测</vt:lpstr>
      <vt:lpstr>条款和条件</vt:lpstr>
      <vt:lpstr>战略</vt:lpstr>
      <vt:lpstr>课程表</vt:lpstr>
      <vt:lpstr>营销和市场需求</vt:lpstr>
      <vt:lpstr>更快地完成销售</vt:lpstr>
      <vt:lpstr>快速明确地  阐明复杂的理念</vt:lpstr>
      <vt:lpstr>利用数据库信息</vt:lpstr>
      <vt:lpstr>问答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嘉元实业  &lt;年&gt; 销售提案</dc:title>
  <dc:creator>任鹏飞</dc:creator>
  <cp:keywords/>
  <cp:lastModifiedBy>任鹏飞</cp:lastModifiedBy>
  <cp:revision>1</cp:revision>
  <dcterms:created xsi:type="dcterms:W3CDTF">2018-01-09T14:28:07Z</dcterms:created>
  <dcterms:modified xsi:type="dcterms:W3CDTF">2018-01-09T14:28:30Z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