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7" r:id="rId4"/>
    <p:sldMasterId id="2147483702" r:id="rId5"/>
    <p:sldMasterId id="2147483719" r:id="rId6"/>
    <p:sldMasterId id="2147483736" r:id="rId7"/>
    <p:sldMasterId id="2147483753" r:id="rId8"/>
  </p:sldMasterIdLst>
  <p:sldIdLst>
    <p:sldId id="269" r:id="rId9"/>
    <p:sldId id="270" r:id="rId10"/>
    <p:sldId id="271" r:id="rId11"/>
    <p:sldId id="273" r:id="rId12"/>
    <p:sldId id="272" r:id="rId13"/>
    <p:sldId id="274" r:id="rId14"/>
    <p:sldId id="275" r:id="rId15"/>
    <p:sldId id="262" r:id="rId16"/>
    <p:sldId id="263" r:id="rId17"/>
    <p:sldId id="264" r:id="rId18"/>
    <p:sldId id="257" r:id="rId19"/>
    <p:sldId id="258" r:id="rId20"/>
    <p:sldId id="259" r:id="rId21"/>
    <p:sldId id="260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1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747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18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18792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71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274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5029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70820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337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017BC-D3CB-4DC6-9F56-DFF1EC6E60CB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2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0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0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7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2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38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2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93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32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6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45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34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4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14D5C-31D1-4D6D-ACFF-40714F3A4D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44093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EBB47-789C-4CE0-A70D-3DF34D6DB2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93155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230-CA48-4D91-B788-5F7D4D0B6F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03101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93FE-1EA0-46AB-8DDB-8BA5C70890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44570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2DF5-0238-43A2-AF4F-E8B012E5DE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91022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08D1-B618-4661-AB2D-787A29C647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3862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0A9E-A8E1-47EA-8AB2-73D3AF3DB5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7691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57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D0584-7FB5-47D9-BC96-9E133B689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10372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41BC6-3B57-4B40-8A21-A8165C12E4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63148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B288-F10B-49BB-9AC2-9F010EF0F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2063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84ED-1DAC-4626-BFA6-9021B4AE56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323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7933" y="228601"/>
            <a:ext cx="11387667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7547-C6A1-452F-A71B-C9D08338D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169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0C26-5A82-4C4F-BE5E-F07F06BBDC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73576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C63B-A10C-4568-8E37-BAABBE62DD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91953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34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34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514D5C-31D1-4D6D-ACFF-40714F3A4D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91126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EBB47-789C-4CE0-A70D-3DF34D6DB2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4086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230-CA48-4D91-B788-5F7D4D0B6FC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9306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68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93FE-1EA0-46AB-8DDB-8BA5C70890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43049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2DF5-0238-43A2-AF4F-E8B012E5DE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68533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08D1-B618-4661-AB2D-787A29C647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8461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0A9E-A8E1-47EA-8AB2-73D3AF3DB5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24561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D0584-7FB5-47D9-BC96-9E133B689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35215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41BC6-3B57-4B40-8A21-A8165C12E4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29638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B288-F10B-49BB-9AC2-9F010EF0F0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4222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84ED-1DAC-4626-BFA6-9021B4AE56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94583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7933" y="228601"/>
            <a:ext cx="11387667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7547-C6A1-452F-A71B-C9D08338DA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82181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40C26-5A82-4C4F-BE5E-F07F06BBDC9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699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3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C63B-A10C-4568-8E37-BAABBE62DD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40700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50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6669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900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1643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584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09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4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2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707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4876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412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180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540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21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01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52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38455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008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9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201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840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160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50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09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113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1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440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7686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339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044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114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8551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307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456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284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393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156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5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1"/>
          </a:xfrm>
        </p:spPr>
        <p:txBody>
          <a:bodyPr lIns="109728" tIns="0"/>
          <a:lstStyle>
            <a:lvl1pPr marL="0" indent="0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3732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599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6"/>
            <a:ext cx="2438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6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233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44796" tIns="22398" rIns="44796" bIns="22398"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3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0887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3317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2176726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72111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326551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80990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435429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541-607F-421B-A3ED-0F827DAF06A2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452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8320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083"/>
            <a:ext cx="10972800" cy="1142647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99707"/>
            <a:ext cx="10972800" cy="4526153"/>
          </a:xfrm>
          <a:prstGeom prst="rect">
            <a:avLst/>
          </a:prstGeom>
        </p:spPr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082A-D24A-411E-B7C5-C815EBF1DDB4}" type="slidenum">
              <a:rPr lang="zh-CN" altLang="en-US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236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E932B5-9276-44AA-9F71-B7EDBF8BE6C9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C3C7EB92-9E91-4D68-81A6-95AE37FCB461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116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0"/>
            <a:ext cx="3860800" cy="2889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1078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667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6621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25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49"/>
            <a:ext cx="5720741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9" y="666749"/>
            <a:ext cx="5722988" cy="639763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7"/>
            <a:ext cx="5720741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7"/>
            <a:ext cx="5718048" cy="3941763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1168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958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D59-B12D-4875-A6FE-E69350491B3F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CF2A-6B3B-4D35-89A6-8D67ABC40EC9}" type="datetimeFigureOut">
              <a:rPr lang="zh-CN" altLang="en-US" smtClean="0"/>
              <a:pPr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220B-A192-4F8F-940A-D6464680B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A559-005A-4F6B-B960-15876B85627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754C-4CF9-4379-867E-942847BAB95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4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1BC05-3A86-41D3-A643-988994378D1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4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4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1BC05-3A86-41D3-A643-988994378D16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98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F12AC-0486-43F7-84A0-F6DE3B85AB5B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2018/1/27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A3471-A7FC-4F8A-BDA7-3DDEDEFE52A8}" type="slidenum">
              <a:rPr lang="zh-CN" altLang="en-US" smtClean="0">
                <a:solidFill>
                  <a:srgbClr val="F0A22E">
                    <a:shade val="75000"/>
                  </a:srgbClr>
                </a:solidFill>
                <a:latin typeface="Arial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F0A22E">
                  <a:shade val="75000"/>
                </a:srgb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1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57189" indent="-45718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6pPr>
      <a:lvl7pPr marL="3962301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4571886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133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181470" indent="-30479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0081;&#19971;&#20843;&#31967;\&#22806;&#21147;&#20316;&#29992;\&#22806;&#21147;&#20316;&#29992;_0.avi" TargetMode="Externa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454" y="207034"/>
            <a:ext cx="1123793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</a:rPr>
              <a:t>复习提问：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>
                <a:solidFill>
                  <a:prstClr val="black"/>
                </a:solidFill>
              </a:rPr>
              <a:t>1</a:t>
            </a:r>
            <a:r>
              <a:rPr lang="zh-CN" altLang="en-US" sz="3600" b="1" dirty="0">
                <a:solidFill>
                  <a:prstClr val="black"/>
                </a:solidFill>
              </a:rPr>
              <a:t>、渭河平原的成因？在什么类型地质构造中存在什么资源？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>
                <a:solidFill>
                  <a:prstClr val="black"/>
                </a:solidFill>
              </a:rPr>
              <a:t>2</a:t>
            </a:r>
            <a:r>
              <a:rPr lang="zh-CN" altLang="en-US" sz="3600" b="1" dirty="0">
                <a:solidFill>
                  <a:prstClr val="black"/>
                </a:solidFill>
              </a:rPr>
              <a:t>、修隧道的地质构造？原因？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>
                <a:solidFill>
                  <a:prstClr val="black"/>
                </a:solidFill>
              </a:rPr>
              <a:t>2</a:t>
            </a:r>
            <a:r>
              <a:rPr lang="zh-CN" altLang="en-US" sz="3600" b="1" dirty="0">
                <a:solidFill>
                  <a:prstClr val="black"/>
                </a:solidFill>
              </a:rPr>
              <a:t>、河流上游外力作用以（流水侵蚀</a:t>
            </a:r>
            <a:r>
              <a:rPr lang="en-US" altLang="zh-CN" sz="3600" b="1" dirty="0">
                <a:solidFill>
                  <a:prstClr val="black"/>
                </a:solidFill>
              </a:rPr>
              <a:t>/</a:t>
            </a:r>
            <a:r>
              <a:rPr lang="zh-CN" altLang="en-US" sz="3600" b="1" dirty="0">
                <a:solidFill>
                  <a:prstClr val="black"/>
                </a:solidFill>
              </a:rPr>
              <a:t>流水堆积）作用为主。河流的这种作用以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 、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侵蚀为主，河流谷壁陡峭，横剖面呈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       </a:t>
            </a:r>
            <a:r>
              <a:rPr lang="zh-CN" altLang="en-US" sz="3600" b="1" dirty="0">
                <a:solidFill>
                  <a:prstClr val="black"/>
                </a:solidFill>
              </a:rPr>
              <a:t> 型。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>
                <a:solidFill>
                  <a:prstClr val="black"/>
                </a:solidFill>
              </a:rPr>
              <a:t>3</a:t>
            </a:r>
            <a:r>
              <a:rPr lang="zh-CN" altLang="en-US" sz="3600" b="1" dirty="0">
                <a:solidFill>
                  <a:prstClr val="black"/>
                </a:solidFill>
              </a:rPr>
              <a:t>、河流中下游河流 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</a:t>
            </a:r>
            <a:r>
              <a:rPr lang="zh-CN" altLang="en-US" sz="3600" b="1" dirty="0">
                <a:solidFill>
                  <a:prstClr val="black"/>
                </a:solidFill>
              </a:rPr>
              <a:t>侵蚀作用加强，使河流弯曲，在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</a:t>
            </a:r>
            <a:r>
              <a:rPr lang="zh-CN" altLang="en-US" sz="3600" b="1" dirty="0">
                <a:solidFill>
                  <a:prstClr val="black"/>
                </a:solidFill>
              </a:rPr>
              <a:t>岸侵蚀，</a:t>
            </a:r>
            <a:r>
              <a:rPr lang="zh-CN" altLang="en-US" sz="3600" b="1" u="sng" dirty="0">
                <a:solidFill>
                  <a:prstClr val="black"/>
                </a:solidFill>
              </a:rPr>
              <a:t>    </a:t>
            </a:r>
            <a:r>
              <a:rPr lang="zh-CN" altLang="en-US" sz="3600" b="1" dirty="0">
                <a:solidFill>
                  <a:prstClr val="black"/>
                </a:solidFill>
              </a:rPr>
              <a:t>岸堆积。河谷拓宽，横剖面呈 </a:t>
            </a:r>
            <a:r>
              <a:rPr lang="zh-CN" altLang="en-US" sz="3600" b="1" u="sng" dirty="0">
                <a:solidFill>
                  <a:prstClr val="black"/>
                </a:solidFill>
              </a:rPr>
              <a:t>           </a:t>
            </a:r>
            <a:r>
              <a:rPr lang="zh-CN" altLang="en-US" sz="3600" b="1" dirty="0">
                <a:solidFill>
                  <a:prstClr val="black"/>
                </a:solidFill>
              </a:rPr>
              <a:t> 型。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r>
              <a:rPr lang="en-US" altLang="zh-CN" sz="3600" b="1" dirty="0">
                <a:solidFill>
                  <a:prstClr val="black"/>
                </a:solidFill>
              </a:rPr>
              <a:t>4</a:t>
            </a:r>
            <a:r>
              <a:rPr lang="zh-CN" altLang="en-US" sz="3600" b="1" dirty="0">
                <a:solidFill>
                  <a:prstClr val="black"/>
                </a:solidFill>
              </a:rPr>
              <a:t>、描述冲积扇（冲积平原）、河漫滩平原、三角洲的成因。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0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9250" y="282450"/>
            <a:ext cx="4179475" cy="3461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2005" y="4234985"/>
            <a:ext cx="7550968" cy="1708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947" y="85285"/>
            <a:ext cx="3688083" cy="36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6783" y="951408"/>
            <a:ext cx="6366295" cy="1840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453" y="60385"/>
            <a:ext cx="5072331" cy="62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721434"/>
            <a:ext cx="8107392" cy="45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3205" y="1833561"/>
            <a:ext cx="2732429" cy="3299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9332" y="1846142"/>
            <a:ext cx="5568423" cy="28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136" y="517585"/>
            <a:ext cx="7176370" cy="29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1766" y="339240"/>
            <a:ext cx="6493554" cy="46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6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70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2"/>
          <p:cNvSpPr>
            <a:spLocks noChangeShapeType="1"/>
          </p:cNvSpPr>
          <p:nvPr/>
        </p:nvSpPr>
        <p:spPr bwMode="auto">
          <a:xfrm>
            <a:off x="3863975" y="1846264"/>
            <a:ext cx="29718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3360739" y="2133600"/>
            <a:ext cx="4103687" cy="609600"/>
            <a:chOff x="1344" y="960"/>
            <a:chExt cx="3264" cy="384"/>
          </a:xfrm>
        </p:grpSpPr>
        <p:sp>
          <p:nvSpPr>
            <p:cNvPr id="7187" name="Line 4"/>
            <p:cNvSpPr>
              <a:spLocks noChangeShapeType="1"/>
            </p:cNvSpPr>
            <p:nvPr/>
          </p:nvSpPr>
          <p:spPr bwMode="auto">
            <a:xfrm>
              <a:off x="1344" y="1344"/>
              <a:ext cx="8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8" name="Line 5"/>
            <p:cNvSpPr>
              <a:spLocks noChangeShapeType="1"/>
            </p:cNvSpPr>
            <p:nvPr/>
          </p:nvSpPr>
          <p:spPr bwMode="auto">
            <a:xfrm>
              <a:off x="3696" y="129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89" name="Line 6"/>
            <p:cNvSpPr>
              <a:spLocks noChangeShapeType="1"/>
            </p:cNvSpPr>
            <p:nvPr/>
          </p:nvSpPr>
          <p:spPr bwMode="auto">
            <a:xfrm flipH="1" flipV="1">
              <a:off x="1344" y="9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90" name="Line 7"/>
            <p:cNvSpPr>
              <a:spLocks noChangeShapeType="1"/>
            </p:cNvSpPr>
            <p:nvPr/>
          </p:nvSpPr>
          <p:spPr bwMode="auto">
            <a:xfrm>
              <a:off x="4608" y="960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5375275" y="2940050"/>
            <a:ext cx="0" cy="6477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375275" y="4165600"/>
            <a:ext cx="0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424113" y="1557339"/>
            <a:ext cx="14398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风化作用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816726" y="1557339"/>
            <a:ext cx="1439863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侵蚀作用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668838" y="2411414"/>
            <a:ext cx="14271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搬运作用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727575" y="3589339"/>
            <a:ext cx="144145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沉积作用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440238" y="4956176"/>
            <a:ext cx="208756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固结成岩作用</a:t>
            </a:r>
          </a:p>
        </p:txBody>
      </p:sp>
      <p:grpSp>
        <p:nvGrpSpPr>
          <p:cNvPr id="71695" name="Group 15"/>
          <p:cNvGrpSpPr>
            <a:grpSpLocks/>
          </p:cNvGrpSpPr>
          <p:nvPr/>
        </p:nvGrpSpPr>
        <p:grpSpPr bwMode="auto">
          <a:xfrm>
            <a:off x="3000376" y="2133601"/>
            <a:ext cx="4824413" cy="3071813"/>
            <a:chOff x="960" y="960"/>
            <a:chExt cx="3780" cy="2697"/>
          </a:xfrm>
        </p:grpSpPr>
        <p:grpSp>
          <p:nvGrpSpPr>
            <p:cNvPr id="7181" name="Group 16"/>
            <p:cNvGrpSpPr>
              <a:grpSpLocks/>
            </p:cNvGrpSpPr>
            <p:nvPr/>
          </p:nvGrpSpPr>
          <p:grpSpPr bwMode="auto">
            <a:xfrm>
              <a:off x="3840" y="998"/>
              <a:ext cx="900" cy="2614"/>
              <a:chOff x="3840" y="998"/>
              <a:chExt cx="900" cy="2614"/>
            </a:xfrm>
          </p:grpSpPr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3840" y="3600"/>
                <a:ext cx="900" cy="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 flipV="1">
                <a:off x="4740" y="998"/>
                <a:ext cx="0" cy="25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182" name="Group 19"/>
            <p:cNvGrpSpPr>
              <a:grpSpLocks/>
            </p:cNvGrpSpPr>
            <p:nvPr/>
          </p:nvGrpSpPr>
          <p:grpSpPr bwMode="auto">
            <a:xfrm>
              <a:off x="960" y="960"/>
              <a:ext cx="1104" cy="2697"/>
              <a:chOff x="960" y="960"/>
              <a:chExt cx="1104" cy="2697"/>
            </a:xfrm>
          </p:grpSpPr>
          <p:sp>
            <p:nvSpPr>
              <p:cNvPr id="7183" name="Line 20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1104" cy="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4" name="Line 21"/>
              <p:cNvSpPr>
                <a:spLocks noChangeShapeType="1"/>
              </p:cNvSpPr>
              <p:nvPr/>
            </p:nvSpPr>
            <p:spPr bwMode="auto">
              <a:xfrm flipV="1">
                <a:off x="960" y="960"/>
                <a:ext cx="0" cy="26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80" name="Rectangle 2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2424113" y="801510"/>
            <a:ext cx="60548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外力作用的表现形式及相互关系</a:t>
            </a:r>
          </a:p>
        </p:txBody>
      </p:sp>
    </p:spTree>
    <p:extLst>
      <p:ext uri="{BB962C8B-B14F-4D97-AF65-F5344CB8AC3E}">
        <p14:creationId xmlns:p14="http://schemas.microsoft.com/office/powerpoint/2010/main" val="40433526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8" grpId="0" animBg="1"/>
      <p:bldP spid="71689" grpId="0" animBg="1"/>
      <p:bldP spid="71690" grpId="0" animBg="1"/>
      <p:bldP spid="71691" grpId="0" animBg="1"/>
      <p:bldP spid="71692" grpId="0" animBg="1"/>
      <p:bldP spid="71693" grpId="0" animBg="1"/>
      <p:bldP spid="716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59" name="Group 1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647007"/>
              </p:ext>
            </p:extLst>
          </p:nvPr>
        </p:nvGraphicFramePr>
        <p:xfrm>
          <a:off x="1919288" y="548640"/>
          <a:ext cx="8153400" cy="5901592"/>
        </p:xfrm>
        <a:graphic>
          <a:graphicData uri="http://schemas.openxmlformats.org/drawingml/2006/table">
            <a:tbl>
              <a:tblPr/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8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对地貌形态的影响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4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沉积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82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侵蚀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沉积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          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海浪作用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冰川作用</a:t>
                      </a:r>
                    </a:p>
                  </a:txBody>
                  <a:tcPr marL="90000" marR="90000" marT="46795" marB="467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31" name="Text Box 113"/>
          <p:cNvSpPr txBox="1">
            <a:spLocks noChangeArrowheads="1"/>
          </p:cNvSpPr>
          <p:nvPr/>
        </p:nvSpPr>
        <p:spPr bwMode="auto">
          <a:xfrm>
            <a:off x="3287713" y="48688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侵蚀</a:t>
            </a:r>
          </a:p>
        </p:txBody>
      </p:sp>
      <p:sp>
        <p:nvSpPr>
          <p:cNvPr id="29732" name="Text Box 114"/>
          <p:cNvSpPr txBox="1">
            <a:spLocks noChangeArrowheads="1"/>
          </p:cNvSpPr>
          <p:nvPr/>
        </p:nvSpPr>
        <p:spPr bwMode="auto">
          <a:xfrm>
            <a:off x="3287713" y="56610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侵蚀</a:t>
            </a:r>
          </a:p>
        </p:txBody>
      </p:sp>
      <p:sp>
        <p:nvSpPr>
          <p:cNvPr id="29733" name="Text Box 115"/>
          <p:cNvSpPr txBox="1">
            <a:spLocks noChangeArrowheads="1"/>
          </p:cNvSpPr>
          <p:nvPr/>
        </p:nvSpPr>
        <p:spPr bwMode="auto">
          <a:xfrm>
            <a:off x="3287713" y="522922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沉积</a:t>
            </a:r>
          </a:p>
        </p:txBody>
      </p:sp>
      <p:sp>
        <p:nvSpPr>
          <p:cNvPr id="29734" name="Text Box 116"/>
          <p:cNvSpPr txBox="1">
            <a:spLocks noChangeArrowheads="1"/>
          </p:cNvSpPr>
          <p:nvPr/>
        </p:nvSpPr>
        <p:spPr bwMode="auto">
          <a:xfrm>
            <a:off x="3287713" y="6012767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沉积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4511675" y="1628776"/>
            <a:ext cx="4031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沟谷、瀑布、峡谷、喀斯特地貌、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黄土高原的千沟万壑等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511675" y="2636838"/>
            <a:ext cx="573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冲积平原、河口三角洲、山麓冲积扇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4440238" y="3284539"/>
            <a:ext cx="49895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风蚀沟谷、风蚀洼地、风蚀蘑菇、风蚀城堡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511675" y="4292600"/>
            <a:ext cx="4121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沙丘、沙垄、黄土高原</a:t>
            </a:r>
          </a:p>
        </p:txBody>
      </p:sp>
      <p:sp>
        <p:nvSpPr>
          <p:cNvPr id="120954" name="Text Box 122"/>
          <p:cNvSpPr txBox="1">
            <a:spLocks noChangeArrowheads="1"/>
          </p:cNvSpPr>
          <p:nvPr/>
        </p:nvSpPr>
        <p:spPr bwMode="auto">
          <a:xfrm>
            <a:off x="4583113" y="4868864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海蚀崖、海蚀柱等海蚀地貌</a:t>
            </a:r>
          </a:p>
        </p:txBody>
      </p:sp>
      <p:sp>
        <p:nvSpPr>
          <p:cNvPr id="120955" name="Text Box 123"/>
          <p:cNvSpPr txBox="1">
            <a:spLocks noChangeArrowheads="1"/>
          </p:cNvSpPr>
          <p:nvPr/>
        </p:nvSpPr>
        <p:spPr bwMode="auto">
          <a:xfrm>
            <a:off x="4583114" y="5229226"/>
            <a:ext cx="489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沙滩等海岸地貌</a:t>
            </a:r>
          </a:p>
        </p:txBody>
      </p:sp>
      <p:sp>
        <p:nvSpPr>
          <p:cNvPr id="29741" name="Text Box 124"/>
          <p:cNvSpPr txBox="1">
            <a:spLocks noChangeArrowheads="1"/>
          </p:cNvSpPr>
          <p:nvPr/>
        </p:nvSpPr>
        <p:spPr bwMode="auto">
          <a:xfrm>
            <a:off x="4511676" y="5661026"/>
            <a:ext cx="4968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0957" name="Text Box 125"/>
          <p:cNvSpPr txBox="1">
            <a:spLocks noChangeArrowheads="1"/>
          </p:cNvSpPr>
          <p:nvPr/>
        </p:nvSpPr>
        <p:spPr bwMode="auto">
          <a:xfrm>
            <a:off x="4511676" y="6092826"/>
            <a:ext cx="376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冰碛平原、冰碛丘陵等冰碛地貌</a:t>
            </a:r>
          </a:p>
        </p:txBody>
      </p:sp>
      <p:sp>
        <p:nvSpPr>
          <p:cNvPr id="120958" name="Text Box 126"/>
          <p:cNvSpPr txBox="1">
            <a:spLocks noChangeArrowheads="1"/>
          </p:cNvSpPr>
          <p:nvPr/>
        </p:nvSpPr>
        <p:spPr bwMode="auto">
          <a:xfrm>
            <a:off x="4440239" y="5661026"/>
            <a:ext cx="496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冰斗、角峰、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型谷、冰蚀洼地等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A54017-28CB-499C-A24E-C7F4FB7009FE}"/>
              </a:ext>
            </a:extLst>
          </p:cNvPr>
          <p:cNvCxnSpPr>
            <a:cxnSpLocks/>
          </p:cNvCxnSpPr>
          <p:nvPr/>
        </p:nvCxnSpPr>
        <p:spPr>
          <a:xfrm flipV="1">
            <a:off x="3142211" y="5229225"/>
            <a:ext cx="6930477" cy="28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A498327-08AC-46F8-982B-413F537C79AC}"/>
              </a:ext>
            </a:extLst>
          </p:cNvPr>
          <p:cNvCxnSpPr/>
          <p:nvPr/>
        </p:nvCxnSpPr>
        <p:spPr>
          <a:xfrm>
            <a:off x="3142211" y="6057901"/>
            <a:ext cx="69304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357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 autoUpdateAnimBg="0"/>
      <p:bldP spid="87058" grpId="0" autoUpdateAnimBg="0"/>
      <p:bldP spid="87059" grpId="0" autoUpdateAnimBg="0"/>
      <p:bldP spid="87060" grpId="0" autoUpdateAnimBg="0"/>
      <p:bldP spid="120954" grpId="0"/>
      <p:bldP spid="120955" grpId="0"/>
      <p:bldP spid="120957" grpId="0"/>
      <p:bldP spid="1209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04550" y="1904990"/>
            <a:ext cx="1441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prstClr val="black"/>
                </a:solidFill>
                <a:latin typeface="Arial" charset="0"/>
                <a:ea typeface="宋体" pitchFamily="2" charset="-122"/>
              </a:rPr>
              <a:t>冲积扇</a:t>
            </a:r>
          </a:p>
        </p:txBody>
      </p:sp>
      <p:sp>
        <p:nvSpPr>
          <p:cNvPr id="26627" name="文本框 266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50112" y="3143249"/>
            <a:ext cx="2379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河漫滩平原</a:t>
            </a:r>
          </a:p>
        </p:txBody>
      </p:sp>
      <p:sp>
        <p:nvSpPr>
          <p:cNvPr id="26628" name="文本框 2662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18986" y="5429265"/>
            <a:ext cx="2017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三角洲平原</a:t>
            </a:r>
          </a:p>
        </p:txBody>
      </p:sp>
      <p:sp>
        <p:nvSpPr>
          <p:cNvPr id="24580" name="直接连接符 26628"/>
          <p:cNvSpPr>
            <a:spLocks noChangeShapeType="1"/>
          </p:cNvSpPr>
          <p:nvPr/>
        </p:nvSpPr>
        <p:spPr bwMode="auto">
          <a:xfrm>
            <a:off x="3733817" y="2194881"/>
            <a:ext cx="93556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0" name="文本框 26629"/>
          <p:cNvSpPr txBox="1">
            <a:spLocks noChangeArrowheads="1"/>
          </p:cNvSpPr>
          <p:nvPr/>
        </p:nvSpPr>
        <p:spPr bwMode="auto">
          <a:xfrm>
            <a:off x="4709597" y="1904990"/>
            <a:ext cx="3386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洪积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冲积平原</a:t>
            </a:r>
          </a:p>
        </p:txBody>
      </p:sp>
      <p:sp>
        <p:nvSpPr>
          <p:cNvPr id="26631" name="文本框 26630"/>
          <p:cNvSpPr txBox="1">
            <a:spLocks noChangeArrowheads="1"/>
          </p:cNvSpPr>
          <p:nvPr/>
        </p:nvSpPr>
        <p:spPr bwMode="auto">
          <a:xfrm>
            <a:off x="1574815" y="1904990"/>
            <a:ext cx="3386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山口：</a:t>
            </a:r>
          </a:p>
        </p:txBody>
      </p:sp>
      <p:sp>
        <p:nvSpPr>
          <p:cNvPr id="26632" name="文本框 26631"/>
          <p:cNvSpPr txBox="1">
            <a:spLocks noChangeArrowheads="1"/>
          </p:cNvSpPr>
          <p:nvPr/>
        </p:nvSpPr>
        <p:spPr bwMode="auto">
          <a:xfrm>
            <a:off x="1612896" y="3143249"/>
            <a:ext cx="1871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中下游：</a:t>
            </a:r>
          </a:p>
        </p:txBody>
      </p:sp>
      <p:sp>
        <p:nvSpPr>
          <p:cNvPr id="26633" name="文本框 26632"/>
          <p:cNvSpPr txBox="1">
            <a:spLocks noChangeArrowheads="1"/>
          </p:cNvSpPr>
          <p:nvPr/>
        </p:nvSpPr>
        <p:spPr bwMode="auto">
          <a:xfrm>
            <a:off x="1557869" y="5429265"/>
            <a:ext cx="2520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入海口附近：</a:t>
            </a:r>
          </a:p>
        </p:txBody>
      </p:sp>
      <p:pic>
        <p:nvPicPr>
          <p:cNvPr id="26634" name="图片 266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13" y="952483"/>
            <a:ext cx="2621931" cy="166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图片 2663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53" y="2857498"/>
            <a:ext cx="2952771" cy="204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6" name="图片 266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17" y="4953012"/>
            <a:ext cx="2571768" cy="18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6636"/>
          <p:cNvSpPr txBox="1">
            <a:spLocks noChangeArrowheads="1"/>
          </p:cNvSpPr>
          <p:nvPr/>
        </p:nvSpPr>
        <p:spPr bwMode="auto">
          <a:xfrm>
            <a:off x="1523968" y="1142985"/>
            <a:ext cx="25202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、河流堆积地貌</a:t>
            </a:r>
          </a:p>
        </p:txBody>
      </p:sp>
      <p:sp>
        <p:nvSpPr>
          <p:cNvPr id="26638" name="文本框 26637"/>
          <p:cNvSpPr txBox="1">
            <a:spLocks noChangeArrowheads="1"/>
          </p:cNvSpPr>
          <p:nvPr/>
        </p:nvSpPr>
        <p:spPr bwMode="auto">
          <a:xfrm>
            <a:off x="2256365" y="3835186"/>
            <a:ext cx="266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89" indent="-457189" fontAlgn="base">
              <a:spcBef>
                <a:spcPct val="50000"/>
              </a:spcBef>
              <a:spcAft>
                <a:spcPct val="0"/>
              </a:spcAft>
              <a:buClr>
                <a:srgbClr val="A5644E"/>
              </a:buClr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凹岸侵蚀</a:t>
            </a:r>
          </a:p>
          <a:p>
            <a:pPr marL="457189" indent="-457189" fontAlgn="base">
              <a:spcBef>
                <a:spcPct val="50000"/>
              </a:spcBef>
              <a:spcAft>
                <a:spcPct val="0"/>
              </a:spcAft>
              <a:buClr>
                <a:srgbClr val="A5644E"/>
              </a:buClr>
              <a:buSzPct val="80000"/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凸岸堆积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val="22659455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5601"/>
          <p:cNvSpPr>
            <a:spLocks noChangeArrowheads="1"/>
          </p:cNvSpPr>
          <p:nvPr/>
        </p:nvSpPr>
        <p:spPr bwMode="auto">
          <a:xfrm>
            <a:off x="1429933" y="857233"/>
            <a:ext cx="3109372" cy="79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、河谷的演变过程</a:t>
            </a:r>
          </a:p>
        </p:txBody>
      </p:sp>
      <p:pic>
        <p:nvPicPr>
          <p:cNvPr id="23554" name="图片 25602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4" y="1238235"/>
            <a:ext cx="5652475" cy="49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文本框 25603"/>
          <p:cNvSpPr txBox="1">
            <a:spLocks noChangeArrowheads="1"/>
          </p:cNvSpPr>
          <p:nvPr/>
        </p:nvSpPr>
        <p:spPr bwMode="auto">
          <a:xfrm>
            <a:off x="1472268" y="1434688"/>
            <a:ext cx="349673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初期：下蚀和溯源侵蚀为主，河谷横剖面呈</a:t>
            </a:r>
            <a:r>
              <a:rPr lang="en-US" altLang="zh-CN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字型。</a:t>
            </a:r>
          </a:p>
        </p:txBody>
      </p:sp>
      <p:sp>
        <p:nvSpPr>
          <p:cNvPr id="23556" name="文本框 25604"/>
          <p:cNvSpPr txBox="1">
            <a:spLocks noChangeArrowheads="1"/>
          </p:cNvSpPr>
          <p:nvPr/>
        </p:nvSpPr>
        <p:spPr bwMode="auto">
          <a:xfrm>
            <a:off x="1472270" y="3112687"/>
            <a:ext cx="3314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中期：下蚀减弱，侧蚀加强，河谷出现连续的河湾。</a:t>
            </a:r>
          </a:p>
        </p:txBody>
      </p:sp>
      <p:sp>
        <p:nvSpPr>
          <p:cNvPr id="23557" name="文本框 25605"/>
          <p:cNvSpPr txBox="1">
            <a:spLocks noChangeArrowheads="1"/>
          </p:cNvSpPr>
          <p:nvPr/>
        </p:nvSpPr>
        <p:spPr bwMode="auto">
          <a:xfrm>
            <a:off x="1455335" y="4896487"/>
            <a:ext cx="335068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成熟期：侧蚀为主，河谷横剖面呈</a:t>
            </a:r>
            <a:r>
              <a:rPr lang="en-US" altLang="zh-CN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4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（槽）型。</a:t>
            </a: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val="321364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697"/>
          <p:cNvGrpSpPr>
            <a:grpSpLocks/>
          </p:cNvGrpSpPr>
          <p:nvPr/>
        </p:nvGrpSpPr>
        <p:grpSpPr bwMode="auto">
          <a:xfrm>
            <a:off x="1945479" y="1458085"/>
            <a:ext cx="8467103" cy="4733185"/>
            <a:chOff x="113" y="0"/>
            <a:chExt cx="5572" cy="3518"/>
          </a:xfrm>
        </p:grpSpPr>
        <p:sp>
          <p:nvSpPr>
            <p:cNvPr id="25602" name="文本框 29698"/>
            <p:cNvSpPr txBox="1">
              <a:spLocks noChangeArrowheads="1"/>
            </p:cNvSpPr>
            <p:nvPr/>
          </p:nvSpPr>
          <p:spPr bwMode="auto">
            <a:xfrm>
              <a:off x="149" y="757"/>
              <a:ext cx="95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高原地区</a:t>
              </a:r>
            </a:p>
          </p:txBody>
        </p:sp>
        <p:sp>
          <p:nvSpPr>
            <p:cNvPr id="25603" name="文本框 29699"/>
            <p:cNvSpPr txBox="1">
              <a:spLocks noChangeArrowheads="1"/>
            </p:cNvSpPr>
            <p:nvPr/>
          </p:nvSpPr>
          <p:spPr bwMode="auto">
            <a:xfrm>
              <a:off x="274" y="1677"/>
              <a:ext cx="649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山区</a:t>
              </a:r>
            </a:p>
          </p:txBody>
        </p:sp>
        <p:sp>
          <p:nvSpPr>
            <p:cNvPr id="25604" name="文本框 29700"/>
            <p:cNvSpPr txBox="1">
              <a:spLocks noChangeArrowheads="1"/>
            </p:cNvSpPr>
            <p:nvPr/>
          </p:nvSpPr>
          <p:spPr bwMode="auto">
            <a:xfrm>
              <a:off x="274" y="2668"/>
              <a:ext cx="861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平原</a:t>
              </a:r>
            </a:p>
          </p:txBody>
        </p:sp>
        <p:sp>
          <p:nvSpPr>
            <p:cNvPr id="25605" name="文本框 29701"/>
            <p:cNvSpPr txBox="1">
              <a:spLocks noChangeArrowheads="1"/>
            </p:cNvSpPr>
            <p:nvPr/>
          </p:nvSpPr>
          <p:spPr bwMode="auto">
            <a:xfrm>
              <a:off x="158" y="92"/>
              <a:ext cx="94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地形区</a:t>
              </a:r>
            </a:p>
          </p:txBody>
        </p:sp>
        <p:sp>
          <p:nvSpPr>
            <p:cNvPr id="25606" name="文本框 29702"/>
            <p:cNvSpPr txBox="1">
              <a:spLocks noChangeArrowheads="1"/>
            </p:cNvSpPr>
            <p:nvPr/>
          </p:nvSpPr>
          <p:spPr bwMode="auto">
            <a:xfrm>
              <a:off x="1849" y="110"/>
              <a:ext cx="1281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聚落分布</a:t>
              </a:r>
            </a:p>
          </p:txBody>
        </p:sp>
        <p:sp>
          <p:nvSpPr>
            <p:cNvPr id="25607" name="文本框 29703"/>
            <p:cNvSpPr txBox="1">
              <a:spLocks noChangeArrowheads="1"/>
            </p:cNvSpPr>
            <p:nvPr/>
          </p:nvSpPr>
          <p:spPr bwMode="auto">
            <a:xfrm>
              <a:off x="1230" y="542"/>
              <a:ext cx="2126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深切河谷两岸狭窄的河漫滩平原</a:t>
              </a:r>
            </a:p>
          </p:txBody>
        </p:sp>
        <p:sp>
          <p:nvSpPr>
            <p:cNvPr id="25608" name="文本框 29704"/>
            <p:cNvSpPr txBox="1">
              <a:spLocks noChangeArrowheads="1"/>
            </p:cNvSpPr>
            <p:nvPr/>
          </p:nvSpPr>
          <p:spPr bwMode="auto">
            <a:xfrm>
              <a:off x="1212" y="1502"/>
              <a:ext cx="2327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洪积扇、冲积扇和河漫滩平原</a:t>
              </a:r>
            </a:p>
          </p:txBody>
        </p:sp>
        <p:sp>
          <p:nvSpPr>
            <p:cNvPr id="25609" name="文本框 29705"/>
            <p:cNvSpPr txBox="1">
              <a:spLocks noChangeArrowheads="1"/>
            </p:cNvSpPr>
            <p:nvPr/>
          </p:nvSpPr>
          <p:spPr bwMode="auto">
            <a:xfrm>
              <a:off x="4083" y="110"/>
              <a:ext cx="1224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聚落形状</a:t>
              </a:r>
            </a:p>
          </p:txBody>
        </p:sp>
        <p:sp>
          <p:nvSpPr>
            <p:cNvPr id="25610" name="文本框 29706"/>
            <p:cNvSpPr txBox="1">
              <a:spLocks noChangeArrowheads="1"/>
            </p:cNvSpPr>
            <p:nvPr/>
          </p:nvSpPr>
          <p:spPr bwMode="auto">
            <a:xfrm>
              <a:off x="3837" y="637"/>
              <a:ext cx="164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多呈狭长的带状</a:t>
              </a:r>
            </a:p>
          </p:txBody>
        </p:sp>
        <p:sp>
          <p:nvSpPr>
            <p:cNvPr id="25611" name="文本框 29707"/>
            <p:cNvSpPr txBox="1">
              <a:spLocks noChangeArrowheads="1"/>
            </p:cNvSpPr>
            <p:nvPr/>
          </p:nvSpPr>
          <p:spPr bwMode="auto">
            <a:xfrm>
              <a:off x="3847" y="1536"/>
              <a:ext cx="157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呈明显的条带状</a:t>
              </a:r>
            </a:p>
          </p:txBody>
        </p:sp>
        <p:sp>
          <p:nvSpPr>
            <p:cNvPr id="25612" name="文本框 29708"/>
            <p:cNvSpPr txBox="1">
              <a:spLocks noChangeArrowheads="1"/>
            </p:cNvSpPr>
            <p:nvPr/>
          </p:nvSpPr>
          <p:spPr bwMode="auto">
            <a:xfrm>
              <a:off x="1277" y="2527"/>
              <a:ext cx="2461" cy="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聚落分布最为密集，有沿河聚落带，有沿海聚落带</a:t>
              </a:r>
            </a:p>
          </p:txBody>
        </p:sp>
        <p:sp>
          <p:nvSpPr>
            <p:cNvPr id="25613" name="文本框 29709"/>
            <p:cNvSpPr txBox="1">
              <a:spLocks noChangeArrowheads="1"/>
            </p:cNvSpPr>
            <p:nvPr/>
          </p:nvSpPr>
          <p:spPr bwMode="auto">
            <a:xfrm>
              <a:off x="3973" y="2668"/>
              <a:ext cx="171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133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呈带状、团状</a:t>
              </a:r>
            </a:p>
          </p:txBody>
        </p:sp>
        <p:sp>
          <p:nvSpPr>
            <p:cNvPr id="25614" name="直接连接符 29710"/>
            <p:cNvSpPr>
              <a:spLocks noChangeShapeType="1"/>
            </p:cNvSpPr>
            <p:nvPr/>
          </p:nvSpPr>
          <p:spPr bwMode="auto">
            <a:xfrm>
              <a:off x="113" y="0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5" name="直接连接符 29711"/>
            <p:cNvSpPr>
              <a:spLocks noChangeShapeType="1"/>
            </p:cNvSpPr>
            <p:nvPr/>
          </p:nvSpPr>
          <p:spPr bwMode="auto">
            <a:xfrm>
              <a:off x="113" y="0"/>
              <a:ext cx="0" cy="3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6" name="直接连接符 29712"/>
            <p:cNvSpPr>
              <a:spLocks noChangeShapeType="1"/>
            </p:cNvSpPr>
            <p:nvPr/>
          </p:nvSpPr>
          <p:spPr bwMode="auto">
            <a:xfrm>
              <a:off x="122" y="542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7" name="直接连接符 29713"/>
            <p:cNvSpPr>
              <a:spLocks noChangeShapeType="1"/>
            </p:cNvSpPr>
            <p:nvPr/>
          </p:nvSpPr>
          <p:spPr bwMode="auto">
            <a:xfrm flipH="1">
              <a:off x="5594" y="1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8" name="直接连接符 29714"/>
            <p:cNvSpPr>
              <a:spLocks noChangeShapeType="1"/>
            </p:cNvSpPr>
            <p:nvPr/>
          </p:nvSpPr>
          <p:spPr bwMode="auto">
            <a:xfrm>
              <a:off x="122" y="1358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19" name="直接连接符 29715"/>
            <p:cNvSpPr>
              <a:spLocks noChangeShapeType="1"/>
            </p:cNvSpPr>
            <p:nvPr/>
          </p:nvSpPr>
          <p:spPr bwMode="auto">
            <a:xfrm>
              <a:off x="122" y="2366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0" name="直接连接符 29716"/>
            <p:cNvSpPr>
              <a:spLocks noChangeShapeType="1"/>
            </p:cNvSpPr>
            <p:nvPr/>
          </p:nvSpPr>
          <p:spPr bwMode="auto">
            <a:xfrm>
              <a:off x="122" y="3518"/>
              <a:ext cx="5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1" name="直接连接符 29717"/>
            <p:cNvSpPr>
              <a:spLocks noChangeShapeType="1"/>
            </p:cNvSpPr>
            <p:nvPr/>
          </p:nvSpPr>
          <p:spPr bwMode="auto">
            <a:xfrm>
              <a:off x="1130" y="14"/>
              <a:ext cx="0" cy="3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622" name="直接连接符 29718"/>
            <p:cNvSpPr>
              <a:spLocks noChangeShapeType="1"/>
            </p:cNvSpPr>
            <p:nvPr/>
          </p:nvSpPr>
          <p:spPr bwMode="auto">
            <a:xfrm>
              <a:off x="3770" y="1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133">
                <a:solidFill>
                  <a:prstClr val="black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9720" name="文本框 29719"/>
          <p:cNvSpPr txBox="1">
            <a:spLocks noChangeArrowheads="1"/>
          </p:cNvSpPr>
          <p:nvPr/>
        </p:nvSpPr>
        <p:spPr bwMode="auto">
          <a:xfrm>
            <a:off x="1883850" y="753729"/>
            <a:ext cx="6402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、河流对聚落分布的影响</a:t>
            </a:r>
          </a:p>
        </p:txBody>
      </p:sp>
      <p:sp>
        <p:nvSpPr>
          <p:cNvPr id="25" name="矩形 4"/>
          <p:cNvSpPr>
            <a:spLocks noChangeArrowheads="1"/>
          </p:cNvSpPr>
          <p:nvPr/>
        </p:nvSpPr>
        <p:spPr bwMode="auto">
          <a:xfrm>
            <a:off x="476227" y="285728"/>
            <a:ext cx="228600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知识梳理</a:t>
            </a:r>
          </a:p>
        </p:txBody>
      </p:sp>
    </p:spTree>
    <p:extLst>
      <p:ext uri="{BB962C8B-B14F-4D97-AF65-F5344CB8AC3E}">
        <p14:creationId xmlns:p14="http://schemas.microsoft.com/office/powerpoint/2010/main" val="27357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矩形 4"/>
          <p:cNvSpPr>
            <a:spLocks noChangeArrowheads="1"/>
          </p:cNvSpPr>
          <p:nvPr/>
        </p:nvSpPr>
        <p:spPr bwMode="auto">
          <a:xfrm>
            <a:off x="95253" y="285663"/>
            <a:ext cx="309456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课堂小结</a:t>
            </a:r>
          </a:p>
        </p:txBody>
      </p:sp>
      <p:sp>
        <p:nvSpPr>
          <p:cNvPr id="30722" name="文本框 4119"/>
          <p:cNvSpPr txBox="1">
            <a:spLocks noChangeArrowheads="1"/>
          </p:cNvSpPr>
          <p:nvPr/>
        </p:nvSpPr>
        <p:spPr bwMode="auto">
          <a:xfrm>
            <a:off x="2666977" y="1238235"/>
            <a:ext cx="6191249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一、内力作用与地表形态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二、外力作用与地表形态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三、岩石圈的物质循环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四、褶皱山、断块山与火山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、褶皱及其意义；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、断层及其意义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五、山岳对交通运输的影响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六、河流地貌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、河流侵蚀地貌；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、河流堆积地貌</a:t>
            </a:r>
          </a:p>
        </p:txBody>
      </p:sp>
    </p:spTree>
    <p:extLst>
      <p:ext uri="{BB962C8B-B14F-4D97-AF65-F5344CB8AC3E}">
        <p14:creationId xmlns:p14="http://schemas.microsoft.com/office/powerpoint/2010/main" val="261140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1595" y="183971"/>
            <a:ext cx="6255888" cy="32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1821" y="439857"/>
            <a:ext cx="6839676" cy="29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356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410</Words>
  <Application>Microsoft Office PowerPoint</Application>
  <PresentationFormat>宽屏</PresentationFormat>
  <Paragraphs>78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华文楷体</vt:lpstr>
      <vt:lpstr>隶书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Wingdings</vt:lpstr>
      <vt:lpstr>Wingdings 2</vt:lpstr>
      <vt:lpstr>Office 主题</vt:lpstr>
      <vt:lpstr>1_Office 主题</vt:lpstr>
      <vt:lpstr>吉祥如意</vt:lpstr>
      <vt:lpstr>1_吉祥如意</vt:lpstr>
      <vt:lpstr>跋涉</vt:lpstr>
      <vt:lpstr>1_跋涉</vt:lpstr>
      <vt:lpstr>2_跋涉</vt:lpstr>
      <vt:lpstr>3_跋涉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任鹏飞</cp:lastModifiedBy>
  <cp:revision>20</cp:revision>
  <dcterms:created xsi:type="dcterms:W3CDTF">2018-01-24T02:06:05Z</dcterms:created>
  <dcterms:modified xsi:type="dcterms:W3CDTF">2018-01-27T10:27:37Z</dcterms:modified>
</cp:coreProperties>
</file>