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1" r:id="rId5"/>
    <p:sldId id="260" r:id="rId6"/>
    <p:sldId id="262" r:id="rId7"/>
    <p:sldId id="263" r:id="rId8"/>
    <p:sldId id="264" r:id="rId9"/>
    <p:sldId id="265" r:id="rId10"/>
    <p:sldId id="266"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8D9291-31B8-4BAE-8742-36A71B68BF7F}" v="2" dt="2020-08-03T17:27:41.2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6" autoAdjust="0"/>
    <p:restoredTop sz="94660"/>
  </p:normalViewPr>
  <p:slideViewPr>
    <p:cSldViewPr snapToGrid="0">
      <p:cViewPr varScale="1">
        <p:scale>
          <a:sx n="102" d="100"/>
          <a:sy n="102" d="100"/>
        </p:scale>
        <p:origin x="120"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03-Aug-20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7110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03-Aug-20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0653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03-Aug-20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3670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03-Aug-20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400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03-Aug-20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478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03-Aug-20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44998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03-Aug-20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145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03-Aug-20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8044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03-Aug-20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673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03-Aug-20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99140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03-Aug-20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4147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03-Aug-20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1898716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1FD54AA-C8E2-4F16-8E04-CB7838680D7A}"/>
              </a:ext>
            </a:extLst>
          </p:cNvPr>
          <p:cNvPicPr>
            <a:picLocks noChangeAspect="1"/>
          </p:cNvPicPr>
          <p:nvPr/>
        </p:nvPicPr>
        <p:blipFill rotWithShape="1">
          <a:blip r:embed="rId2"/>
          <a:srcRect t="12191" b="354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1CA69BA-9D3E-4760-8238-F66D7401511C}"/>
              </a:ext>
            </a:extLst>
          </p:cNvPr>
          <p:cNvSpPr>
            <a:spLocks noGrp="1"/>
          </p:cNvSpPr>
          <p:nvPr>
            <p:ph type="ctrTitle"/>
          </p:nvPr>
        </p:nvSpPr>
        <p:spPr>
          <a:xfrm>
            <a:off x="7889065" y="2324906"/>
            <a:ext cx="3403426" cy="1588698"/>
          </a:xfrm>
        </p:spPr>
        <p:txBody>
          <a:bodyPr>
            <a:normAutofit/>
          </a:bodyPr>
          <a:lstStyle/>
          <a:p>
            <a:r>
              <a:rPr lang="en-US" dirty="0">
                <a:solidFill>
                  <a:schemeClr val="tx1"/>
                </a:solidFill>
              </a:rPr>
              <a:t>Placing a taco stand</a:t>
            </a:r>
          </a:p>
        </p:txBody>
      </p:sp>
      <p:sp>
        <p:nvSpPr>
          <p:cNvPr id="5" name="Rectangle 1">
            <a:extLst>
              <a:ext uri="{FF2B5EF4-FFF2-40B4-BE49-F238E27FC236}">
                <a16:creationId xmlns:a16="http://schemas.microsoft.com/office/drawing/2014/main" id="{13183248-1651-4824-BB6C-125D9D6E67A5}"/>
              </a:ext>
            </a:extLst>
          </p:cNvPr>
          <p:cNvSpPr>
            <a:spLocks noGrp="1" noChangeArrowheads="1"/>
          </p:cNvSpPr>
          <p:nvPr>
            <p:ph type="subTitle" idx="1"/>
          </p:nvPr>
        </p:nvSpPr>
        <p:spPr bwMode="auto">
          <a:xfrm>
            <a:off x="8273221" y="4053215"/>
            <a:ext cx="26337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Using Foursquare  API</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and K-means clustering algorithm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4432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E730D-D467-4684-BB9B-7E9AC0E39851}"/>
              </a:ext>
            </a:extLst>
          </p:cNvPr>
          <p:cNvSpPr>
            <a:spLocks noGrp="1"/>
          </p:cNvSpPr>
          <p:nvPr>
            <p:ph type="title"/>
          </p:nvPr>
        </p:nvSpPr>
        <p:spPr/>
        <p:txBody>
          <a:bodyPr/>
          <a:lstStyle/>
          <a:p>
            <a:r>
              <a:rPr lang="en-US" dirty="0"/>
              <a:t>Conclusions and observations</a:t>
            </a:r>
          </a:p>
        </p:txBody>
      </p:sp>
      <p:sp>
        <p:nvSpPr>
          <p:cNvPr id="3" name="Content Placeholder 2">
            <a:extLst>
              <a:ext uri="{FF2B5EF4-FFF2-40B4-BE49-F238E27FC236}">
                <a16:creationId xmlns:a16="http://schemas.microsoft.com/office/drawing/2014/main" id="{C207AC38-CD20-4DCB-BBC4-0E31B3B898B9}"/>
              </a:ext>
            </a:extLst>
          </p:cNvPr>
          <p:cNvSpPr>
            <a:spLocks noGrp="1"/>
          </p:cNvSpPr>
          <p:nvPr>
            <p:ph idx="1"/>
          </p:nvPr>
        </p:nvSpPr>
        <p:spPr/>
        <p:txBody>
          <a:bodyPr/>
          <a:lstStyle/>
          <a:p>
            <a:r>
              <a:rPr lang="en-US" dirty="0"/>
              <a:t>Foursquare API is awesome</a:t>
            </a:r>
          </a:p>
          <a:p>
            <a:r>
              <a:rPr lang="en-US" dirty="0"/>
              <a:t>Is 20 the optimal number to cluster all the venues ? *Elbow method could solve this doubt</a:t>
            </a:r>
          </a:p>
          <a:p>
            <a:r>
              <a:rPr lang="en-US" dirty="0"/>
              <a:t>Increasing the search radius from the Foursquare API might change the results a certain percentage.</a:t>
            </a:r>
          </a:p>
          <a:p>
            <a:r>
              <a:rPr lang="en-US" dirty="0"/>
              <a:t>Better targeting of our audience could change the results</a:t>
            </a:r>
          </a:p>
          <a:p>
            <a:r>
              <a:rPr lang="en-US" dirty="0"/>
              <a:t>If the taco stand is positioned at the spotted areas, the client just needs to focus on delivering high quality tacos. That will make a good reputation around the area and will continue to have business in the future years to come.</a:t>
            </a:r>
          </a:p>
          <a:p>
            <a:endParaRPr lang="en-US" dirty="0"/>
          </a:p>
        </p:txBody>
      </p:sp>
    </p:spTree>
    <p:extLst>
      <p:ext uri="{BB962C8B-B14F-4D97-AF65-F5344CB8AC3E}">
        <p14:creationId xmlns:p14="http://schemas.microsoft.com/office/powerpoint/2010/main" val="1353309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50EF2-14A7-43E0-90E3-4C436F68B9B6}"/>
              </a:ext>
            </a:extLst>
          </p:cNvPr>
          <p:cNvSpPr>
            <a:spLocks noGrp="1"/>
          </p:cNvSpPr>
          <p:nvPr>
            <p:ph type="title"/>
          </p:nvPr>
        </p:nvSpPr>
        <p:spPr>
          <a:xfrm>
            <a:off x="581192" y="702156"/>
            <a:ext cx="11029616" cy="1188720"/>
          </a:xfrm>
        </p:spPr>
        <p:txBody>
          <a:bodyPr>
            <a:normAutofit/>
          </a:bodyPr>
          <a:lstStyle/>
          <a:p>
            <a:r>
              <a:rPr lang="en-US" dirty="0"/>
              <a:t>References</a:t>
            </a:r>
          </a:p>
        </p:txBody>
      </p:sp>
      <p:graphicFrame>
        <p:nvGraphicFramePr>
          <p:cNvPr id="5" name="Content Placeholder 4">
            <a:extLst>
              <a:ext uri="{FF2B5EF4-FFF2-40B4-BE49-F238E27FC236}">
                <a16:creationId xmlns:a16="http://schemas.microsoft.com/office/drawing/2014/main" id="{A4A1254A-D35E-44A2-AC76-3C788813294F}"/>
              </a:ext>
            </a:extLst>
          </p:cNvPr>
          <p:cNvGraphicFramePr>
            <a:graphicFrameLocks noGrp="1"/>
          </p:cNvGraphicFramePr>
          <p:nvPr>
            <p:ph idx="1"/>
            <p:extLst>
              <p:ext uri="{D42A27DB-BD31-4B8C-83A1-F6EECF244321}">
                <p14:modId xmlns:p14="http://schemas.microsoft.com/office/powerpoint/2010/main" val="3428765824"/>
              </p:ext>
            </p:extLst>
          </p:nvPr>
        </p:nvGraphicFramePr>
        <p:xfrm>
          <a:off x="581025" y="3063184"/>
          <a:ext cx="11029950" cy="2371042"/>
        </p:xfrm>
        <a:graphic>
          <a:graphicData uri="http://schemas.openxmlformats.org/drawingml/2006/table">
            <a:tbl>
              <a:tblPr firstRow="1" firstCol="1" bandRow="1"/>
              <a:tblGrid>
                <a:gridCol w="11029950">
                  <a:extLst>
                    <a:ext uri="{9D8B030D-6E8A-4147-A177-3AD203B41FA5}">
                      <a16:colId xmlns:a16="http://schemas.microsoft.com/office/drawing/2014/main" val="3808027747"/>
                    </a:ext>
                  </a:extLst>
                </a:gridCol>
              </a:tblGrid>
              <a:tr h="383950">
                <a:tc>
                  <a:txBody>
                    <a:bodyPr/>
                    <a:lstStyle/>
                    <a:p>
                      <a:pPr marL="0" marR="0" algn="l" fontAlgn="t">
                        <a:lnSpc>
                          <a:spcPct val="107000"/>
                        </a:lnSpc>
                        <a:spcBef>
                          <a:spcPts val="0"/>
                        </a:spcBef>
                        <a:spcAft>
                          <a:spcPts val="80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"Google maps," [Online]. Available: https://www.google.com/maps/.</a:t>
                      </a:r>
                      <a:endParaRPr lang="en-US" sz="3400" b="0" i="0" u="none" strike="noStrike">
                        <a:effectLst/>
                        <a:latin typeface="Arial" panose="020B0604020202020204" pitchFamily="34" charset="0"/>
                      </a:endParaRPr>
                    </a:p>
                  </a:txBody>
                  <a:tcPr marL="18071" marR="18071" marT="18071" marB="18071">
                    <a:lnL>
                      <a:noFill/>
                    </a:lnL>
                    <a:lnR>
                      <a:noFill/>
                    </a:lnR>
                    <a:lnT>
                      <a:noFill/>
                    </a:lnT>
                    <a:lnB>
                      <a:noFill/>
                    </a:lnB>
                  </a:tcPr>
                </a:tc>
                <a:extLst>
                  <a:ext uri="{0D108BD9-81ED-4DB2-BD59-A6C34878D82A}">
                    <a16:rowId xmlns:a16="http://schemas.microsoft.com/office/drawing/2014/main" val="745233755"/>
                  </a:ext>
                </a:extLst>
              </a:tr>
              <a:tr h="662364">
                <a:tc>
                  <a:txBody>
                    <a:bodyPr/>
                    <a:lstStyle/>
                    <a:p>
                      <a:pPr marL="0" marR="0" algn="l" fontAlgn="t">
                        <a:lnSpc>
                          <a:spcPct val="107000"/>
                        </a:lnSpc>
                        <a:spcBef>
                          <a:spcPts val="0"/>
                        </a:spcBef>
                        <a:spcAft>
                          <a:spcPts val="80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"Open data soft," [Online]. Available: https://public.opendatasoft.com/explore/dataset/us-zip-code-latitude-and-longitude/export/?refine.state=CA.</a:t>
                      </a:r>
                      <a:endParaRPr lang="en-US" sz="3400" b="0" i="0" u="none" strike="noStrike">
                        <a:effectLst/>
                        <a:latin typeface="Arial" panose="020B0604020202020204" pitchFamily="34" charset="0"/>
                      </a:endParaRPr>
                    </a:p>
                  </a:txBody>
                  <a:tcPr marL="18071" marR="18071" marT="18071" marB="18071">
                    <a:lnL>
                      <a:noFill/>
                    </a:lnL>
                    <a:lnR>
                      <a:noFill/>
                    </a:lnR>
                    <a:lnT>
                      <a:noFill/>
                    </a:lnT>
                    <a:lnB>
                      <a:noFill/>
                    </a:lnB>
                  </a:tcPr>
                </a:tc>
                <a:extLst>
                  <a:ext uri="{0D108BD9-81ED-4DB2-BD59-A6C34878D82A}">
                    <a16:rowId xmlns:a16="http://schemas.microsoft.com/office/drawing/2014/main" val="3666700858"/>
                  </a:ext>
                </a:extLst>
              </a:tr>
              <a:tr h="662364">
                <a:tc>
                  <a:txBody>
                    <a:bodyPr/>
                    <a:lstStyle/>
                    <a:p>
                      <a:pPr marL="0" marR="0" algn="l" fontAlgn="t">
                        <a:lnSpc>
                          <a:spcPct val="107000"/>
                        </a:lnSpc>
                        <a:spcBef>
                          <a:spcPts val="0"/>
                        </a:spcBef>
                        <a:spcAft>
                          <a:spcPts val="80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"USA IRS Zipcode data," [Online]. Available: https://public.opendatasoft.com/explore/dataset/usa-irs-zipcode-data/table/?disjunctive.zipcode&amp;disjunctive.agi_group&amp;disjunctive.name.</a:t>
                      </a:r>
                      <a:endParaRPr lang="en-US" sz="3400" b="0" i="0" u="none" strike="noStrike">
                        <a:effectLst/>
                        <a:latin typeface="Arial" panose="020B0604020202020204" pitchFamily="34" charset="0"/>
                      </a:endParaRPr>
                    </a:p>
                  </a:txBody>
                  <a:tcPr marL="18071" marR="18071" marT="18071" marB="18071">
                    <a:lnL>
                      <a:noFill/>
                    </a:lnL>
                    <a:lnR>
                      <a:noFill/>
                    </a:lnR>
                    <a:lnT>
                      <a:noFill/>
                    </a:lnT>
                    <a:lnB>
                      <a:noFill/>
                    </a:lnB>
                  </a:tcPr>
                </a:tc>
                <a:extLst>
                  <a:ext uri="{0D108BD9-81ED-4DB2-BD59-A6C34878D82A}">
                    <a16:rowId xmlns:a16="http://schemas.microsoft.com/office/drawing/2014/main" val="2062710130"/>
                  </a:ext>
                </a:extLst>
              </a:tr>
              <a:tr h="662364">
                <a:tc>
                  <a:txBody>
                    <a:bodyPr/>
                    <a:lstStyle/>
                    <a:p>
                      <a:pPr marL="0" marR="0" algn="l" fontAlgn="t">
                        <a:lnSpc>
                          <a:spcPct val="107000"/>
                        </a:lnSpc>
                        <a:spcBef>
                          <a:spcPts val="0"/>
                        </a:spcBef>
                        <a:spcAft>
                          <a:spcPts val="800"/>
                        </a:spcAft>
                      </a:pPr>
                      <a:r>
                        <a:rPr lang="en-US" sz="1700" b="0" i="0" u="none" strike="noStrike" dirty="0">
                          <a:effectLst/>
                          <a:latin typeface="Calibri" panose="020F0502020204030204" pitchFamily="34" charset="0"/>
                          <a:ea typeface="Calibri" panose="020F0502020204030204" pitchFamily="34" charset="0"/>
                          <a:cs typeface="Times New Roman" panose="02020603050405020304" pitchFamily="18" charset="0"/>
                        </a:rPr>
                        <a:t>"</a:t>
                      </a:r>
                      <a:r>
                        <a:rPr lang="en-US" sz="1700" b="0" i="0" u="none" strike="noStrike" dirty="0" err="1">
                          <a:effectLst/>
                          <a:latin typeface="Calibri" panose="020F0502020204030204" pitchFamily="34" charset="0"/>
                          <a:ea typeface="Calibri" panose="020F0502020204030204" pitchFamily="34" charset="0"/>
                          <a:cs typeface="Times New Roman" panose="02020603050405020304" pitchFamily="18" charset="0"/>
                        </a:rPr>
                        <a:t>Restaurantengine</a:t>
                      </a:r>
                      <a:r>
                        <a:rPr lang="en-US" sz="1700" b="0" i="0" u="none" strike="noStrike" dirty="0">
                          <a:effectLst/>
                          <a:latin typeface="Calibri" panose="020F0502020204030204" pitchFamily="34" charset="0"/>
                          <a:ea typeface="Calibri" panose="020F0502020204030204" pitchFamily="34" charset="0"/>
                          <a:cs typeface="Times New Roman" panose="02020603050405020304" pitchFamily="18" charset="0"/>
                        </a:rPr>
                        <a:t>," [Online]. Available: https://restaurantengine.com/great-restaurant-location/#:~:text=Consider%20the%20downtown%20location%2C%20or,usually%20good%20spots%20for%20restaurants..</a:t>
                      </a:r>
                      <a:endParaRPr lang="en-US" sz="3400" b="0" i="0" u="none" strike="noStrike" dirty="0">
                        <a:effectLst/>
                        <a:latin typeface="Arial" panose="020B0604020202020204" pitchFamily="34" charset="0"/>
                      </a:endParaRPr>
                    </a:p>
                  </a:txBody>
                  <a:tcPr marL="18071" marR="18071" marT="18071" marB="18071">
                    <a:lnL>
                      <a:noFill/>
                    </a:lnL>
                    <a:lnR>
                      <a:noFill/>
                    </a:lnR>
                    <a:lnT>
                      <a:noFill/>
                    </a:lnT>
                    <a:lnB>
                      <a:noFill/>
                    </a:lnB>
                  </a:tcPr>
                </a:tc>
                <a:extLst>
                  <a:ext uri="{0D108BD9-81ED-4DB2-BD59-A6C34878D82A}">
                    <a16:rowId xmlns:a16="http://schemas.microsoft.com/office/drawing/2014/main" val="648425928"/>
                  </a:ext>
                </a:extLst>
              </a:tr>
            </a:tbl>
          </a:graphicData>
        </a:graphic>
      </p:graphicFrame>
    </p:spTree>
    <p:extLst>
      <p:ext uri="{BB962C8B-B14F-4D97-AF65-F5344CB8AC3E}">
        <p14:creationId xmlns:p14="http://schemas.microsoft.com/office/powerpoint/2010/main" val="15717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07E65-6574-4BF6-B679-1545A4354230}"/>
              </a:ext>
            </a:extLst>
          </p:cNvPr>
          <p:cNvSpPr>
            <a:spLocks noGrp="1"/>
          </p:cNvSpPr>
          <p:nvPr>
            <p:ph type="title"/>
          </p:nvPr>
        </p:nvSpPr>
        <p:spPr/>
        <p:txBody>
          <a:bodyPr/>
          <a:lstStyle/>
          <a:p>
            <a:r>
              <a:rPr lang="en-US" b="1" dirty="0"/>
              <a:t>Introduction</a:t>
            </a:r>
            <a:br>
              <a:rPr lang="en-US" dirty="0"/>
            </a:br>
            <a:endParaRPr lang="en-US" dirty="0"/>
          </a:p>
        </p:txBody>
      </p:sp>
      <p:sp>
        <p:nvSpPr>
          <p:cNvPr id="3" name="Content Placeholder 2">
            <a:extLst>
              <a:ext uri="{FF2B5EF4-FFF2-40B4-BE49-F238E27FC236}">
                <a16:creationId xmlns:a16="http://schemas.microsoft.com/office/drawing/2014/main" id="{B4DC390C-D035-453D-B883-00F328EB8D7E}"/>
              </a:ext>
            </a:extLst>
          </p:cNvPr>
          <p:cNvSpPr>
            <a:spLocks noGrp="1"/>
          </p:cNvSpPr>
          <p:nvPr>
            <p:ph idx="1"/>
          </p:nvPr>
        </p:nvSpPr>
        <p:spPr/>
        <p:txBody>
          <a:bodyPr/>
          <a:lstStyle/>
          <a:p>
            <a:r>
              <a:rPr lang="en-US" dirty="0"/>
              <a:t>Are you going to open a restaurant, but you do not know where to place it?</a:t>
            </a:r>
          </a:p>
          <a:p>
            <a:r>
              <a:rPr lang="en-US" dirty="0"/>
              <a:t>Locating a restaurant has never been an easy task. </a:t>
            </a:r>
          </a:p>
          <a:p>
            <a:r>
              <a:rPr lang="en-US" dirty="0"/>
              <a:t>Now days we have Foursquare!! This API lets us gather venue data for any specific regions, using this API you have data in minutes about nearby restaurants, gyms, all types of restaurants, bars, etc. </a:t>
            </a:r>
          </a:p>
          <a:p>
            <a:r>
              <a:rPr lang="en-US" dirty="0"/>
              <a:t>In this project I will get the best location to place a taco stand in South California</a:t>
            </a:r>
          </a:p>
          <a:p>
            <a:endParaRPr lang="en-US" dirty="0"/>
          </a:p>
        </p:txBody>
      </p:sp>
    </p:spTree>
    <p:extLst>
      <p:ext uri="{BB962C8B-B14F-4D97-AF65-F5344CB8AC3E}">
        <p14:creationId xmlns:p14="http://schemas.microsoft.com/office/powerpoint/2010/main" val="2322546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43FA6-D66F-426D-930F-1E0AA3253CFB}"/>
              </a:ext>
            </a:extLst>
          </p:cNvPr>
          <p:cNvSpPr>
            <a:spLocks noGrp="1"/>
          </p:cNvSpPr>
          <p:nvPr>
            <p:ph type="title"/>
          </p:nvPr>
        </p:nvSpPr>
        <p:spPr/>
        <p:txBody>
          <a:bodyPr/>
          <a:lstStyle/>
          <a:p>
            <a:r>
              <a:rPr lang="en-US" dirty="0"/>
              <a:t>Data and References</a:t>
            </a:r>
          </a:p>
        </p:txBody>
      </p:sp>
      <p:sp>
        <p:nvSpPr>
          <p:cNvPr id="3" name="Content Placeholder 2">
            <a:extLst>
              <a:ext uri="{FF2B5EF4-FFF2-40B4-BE49-F238E27FC236}">
                <a16:creationId xmlns:a16="http://schemas.microsoft.com/office/drawing/2014/main" id="{0598F6EC-860A-43E0-9AAA-60B0F99469CA}"/>
              </a:ext>
            </a:extLst>
          </p:cNvPr>
          <p:cNvSpPr>
            <a:spLocks noGrp="1"/>
          </p:cNvSpPr>
          <p:nvPr>
            <p:ph idx="1"/>
          </p:nvPr>
        </p:nvSpPr>
        <p:spPr/>
        <p:txBody>
          <a:bodyPr/>
          <a:lstStyle/>
          <a:p>
            <a:r>
              <a:rPr lang="en-US" dirty="0"/>
              <a:t>Using google maps [1] we selected longitude and latitude was around Los Angeles, CA.</a:t>
            </a:r>
          </a:p>
          <a:p>
            <a:r>
              <a:rPr lang="en-US" dirty="0"/>
              <a:t>In order to retrieve information from every city and postal code we used the web page Open data soft [2] and we got all the postal codes for the entire California.</a:t>
            </a:r>
          </a:p>
          <a:p>
            <a:r>
              <a:rPr lang="en-US" dirty="0"/>
              <a:t>Also, we analyzed some information about the income of the people living in the surrounding areas. [3]</a:t>
            </a:r>
          </a:p>
          <a:p>
            <a:r>
              <a:rPr lang="en-US" dirty="0"/>
              <a:t>Finally, for the heuristics of how to select a good locations we used this guide made by restaurant engine [4]</a:t>
            </a:r>
          </a:p>
          <a:p>
            <a:endParaRPr lang="en-US" dirty="0"/>
          </a:p>
        </p:txBody>
      </p:sp>
    </p:spTree>
    <p:extLst>
      <p:ext uri="{BB962C8B-B14F-4D97-AF65-F5344CB8AC3E}">
        <p14:creationId xmlns:p14="http://schemas.microsoft.com/office/powerpoint/2010/main" val="2338107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AB7C7-067C-4641-983F-192AEED1D33F}"/>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D58C640C-EED5-4472-9D64-0AE5A286B126}"/>
              </a:ext>
            </a:extLst>
          </p:cNvPr>
          <p:cNvSpPr>
            <a:spLocks noGrp="1"/>
          </p:cNvSpPr>
          <p:nvPr>
            <p:ph idx="1"/>
          </p:nvPr>
        </p:nvSpPr>
        <p:spPr/>
        <p:txBody>
          <a:bodyPr/>
          <a:lstStyle/>
          <a:p>
            <a:r>
              <a:rPr lang="en-US" dirty="0"/>
              <a:t>Define a selected area to analyze</a:t>
            </a:r>
          </a:p>
          <a:p>
            <a:r>
              <a:rPr lang="en-US" dirty="0"/>
              <a:t>Explore the nearby venues with the Foursquare API</a:t>
            </a:r>
          </a:p>
          <a:p>
            <a:r>
              <a:rPr lang="en-US" dirty="0"/>
              <a:t>Define our targeted audience</a:t>
            </a:r>
          </a:p>
          <a:p>
            <a:r>
              <a:rPr lang="en-US" dirty="0"/>
              <a:t>Filter our data regarding the audience</a:t>
            </a:r>
          </a:p>
          <a:p>
            <a:r>
              <a:rPr lang="en-US" dirty="0"/>
              <a:t>Cluster the information using K-means algorithm </a:t>
            </a:r>
          </a:p>
          <a:p>
            <a:r>
              <a:rPr lang="en-US" dirty="0"/>
              <a:t>Match the result with the IRS household income data</a:t>
            </a:r>
          </a:p>
          <a:p>
            <a:r>
              <a:rPr lang="en-US" dirty="0"/>
              <a:t>Select the resulting top 3 location candidates</a:t>
            </a:r>
          </a:p>
          <a:p>
            <a:endParaRPr lang="en-US" dirty="0"/>
          </a:p>
        </p:txBody>
      </p:sp>
    </p:spTree>
    <p:extLst>
      <p:ext uri="{BB962C8B-B14F-4D97-AF65-F5344CB8AC3E}">
        <p14:creationId xmlns:p14="http://schemas.microsoft.com/office/powerpoint/2010/main" val="2147856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CB2C9-BECE-4D60-9023-77950AA652E6}"/>
              </a:ext>
            </a:extLst>
          </p:cNvPr>
          <p:cNvSpPr>
            <a:spLocks noGrp="1"/>
          </p:cNvSpPr>
          <p:nvPr>
            <p:ph type="title"/>
          </p:nvPr>
        </p:nvSpPr>
        <p:spPr/>
        <p:txBody>
          <a:bodyPr/>
          <a:lstStyle/>
          <a:p>
            <a:r>
              <a:rPr lang="en-US" dirty="0"/>
              <a:t>Area used</a:t>
            </a:r>
          </a:p>
        </p:txBody>
      </p:sp>
      <p:sp>
        <p:nvSpPr>
          <p:cNvPr id="3" name="Content Placeholder 2">
            <a:extLst>
              <a:ext uri="{FF2B5EF4-FFF2-40B4-BE49-F238E27FC236}">
                <a16:creationId xmlns:a16="http://schemas.microsoft.com/office/drawing/2014/main" id="{DBFF4500-0F17-4B1D-B3D8-EDDFB6FB811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8BF00DA-E6BB-49F0-9AF8-171D4EFC2361}"/>
              </a:ext>
            </a:extLst>
          </p:cNvPr>
          <p:cNvPicPr>
            <a:picLocks noChangeAspect="1"/>
          </p:cNvPicPr>
          <p:nvPr/>
        </p:nvPicPr>
        <p:blipFill rotWithShape="1">
          <a:blip r:embed="rId2"/>
          <a:srcRect t="6228"/>
          <a:stretch/>
        </p:blipFill>
        <p:spPr>
          <a:xfrm>
            <a:off x="2038430" y="2017336"/>
            <a:ext cx="7423037" cy="4840664"/>
          </a:xfrm>
          <a:prstGeom prst="rect">
            <a:avLst/>
          </a:prstGeom>
        </p:spPr>
      </p:pic>
    </p:spTree>
    <p:extLst>
      <p:ext uri="{BB962C8B-B14F-4D97-AF65-F5344CB8AC3E}">
        <p14:creationId xmlns:p14="http://schemas.microsoft.com/office/powerpoint/2010/main" val="3174449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EA23F-F185-4568-953E-AC1A60183BDD}"/>
              </a:ext>
            </a:extLst>
          </p:cNvPr>
          <p:cNvSpPr>
            <a:spLocks noGrp="1"/>
          </p:cNvSpPr>
          <p:nvPr>
            <p:ph type="title"/>
          </p:nvPr>
        </p:nvSpPr>
        <p:spPr/>
        <p:txBody>
          <a:bodyPr/>
          <a:lstStyle/>
          <a:p>
            <a:r>
              <a:rPr lang="en-US" dirty="0"/>
              <a:t>Bars, nightclubs, Mexican Restaurants and Taco stands</a:t>
            </a:r>
          </a:p>
        </p:txBody>
      </p:sp>
      <p:sp>
        <p:nvSpPr>
          <p:cNvPr id="3" name="Content Placeholder 2">
            <a:extLst>
              <a:ext uri="{FF2B5EF4-FFF2-40B4-BE49-F238E27FC236}">
                <a16:creationId xmlns:a16="http://schemas.microsoft.com/office/drawing/2014/main" id="{3508ABEA-709C-474B-BB2E-4D1AC84CB41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513C262-9BB4-4301-A64E-7D8AC8F1BBFA}"/>
              </a:ext>
            </a:extLst>
          </p:cNvPr>
          <p:cNvPicPr>
            <a:picLocks noChangeAspect="1"/>
          </p:cNvPicPr>
          <p:nvPr/>
        </p:nvPicPr>
        <p:blipFill>
          <a:blip r:embed="rId2"/>
          <a:stretch>
            <a:fillRect/>
          </a:stretch>
        </p:blipFill>
        <p:spPr>
          <a:xfrm>
            <a:off x="1533328" y="2035295"/>
            <a:ext cx="8020049" cy="4752004"/>
          </a:xfrm>
          <a:prstGeom prst="rect">
            <a:avLst/>
          </a:prstGeom>
        </p:spPr>
      </p:pic>
    </p:spTree>
    <p:extLst>
      <p:ext uri="{BB962C8B-B14F-4D97-AF65-F5344CB8AC3E}">
        <p14:creationId xmlns:p14="http://schemas.microsoft.com/office/powerpoint/2010/main" val="4111120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329C-AD0D-480A-AD9D-059D291BD549}"/>
              </a:ext>
            </a:extLst>
          </p:cNvPr>
          <p:cNvSpPr>
            <a:spLocks noGrp="1"/>
          </p:cNvSpPr>
          <p:nvPr>
            <p:ph type="title"/>
          </p:nvPr>
        </p:nvSpPr>
        <p:spPr/>
        <p:txBody>
          <a:bodyPr/>
          <a:lstStyle/>
          <a:p>
            <a:r>
              <a:rPr lang="en-US" dirty="0"/>
              <a:t>Clustered venues</a:t>
            </a:r>
          </a:p>
        </p:txBody>
      </p:sp>
      <p:sp>
        <p:nvSpPr>
          <p:cNvPr id="3" name="Content Placeholder 2">
            <a:extLst>
              <a:ext uri="{FF2B5EF4-FFF2-40B4-BE49-F238E27FC236}">
                <a16:creationId xmlns:a16="http://schemas.microsoft.com/office/drawing/2014/main" id="{E6726CA5-E994-4E11-BD32-06E68FEE33C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97A3171-5B88-4FEB-8449-7A64C368BFB5}"/>
              </a:ext>
            </a:extLst>
          </p:cNvPr>
          <p:cNvPicPr>
            <a:picLocks noChangeAspect="1"/>
          </p:cNvPicPr>
          <p:nvPr/>
        </p:nvPicPr>
        <p:blipFill>
          <a:blip r:embed="rId2"/>
          <a:stretch>
            <a:fillRect/>
          </a:stretch>
        </p:blipFill>
        <p:spPr>
          <a:xfrm>
            <a:off x="709759" y="1813610"/>
            <a:ext cx="9560085" cy="4688994"/>
          </a:xfrm>
          <a:prstGeom prst="rect">
            <a:avLst/>
          </a:prstGeom>
        </p:spPr>
      </p:pic>
    </p:spTree>
    <p:extLst>
      <p:ext uri="{BB962C8B-B14F-4D97-AF65-F5344CB8AC3E}">
        <p14:creationId xmlns:p14="http://schemas.microsoft.com/office/powerpoint/2010/main" val="845514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72A6D-E4AE-4B81-AF83-5449AAB52281}"/>
              </a:ext>
            </a:extLst>
          </p:cNvPr>
          <p:cNvSpPr>
            <a:spLocks noGrp="1"/>
          </p:cNvSpPr>
          <p:nvPr>
            <p:ph type="title"/>
          </p:nvPr>
        </p:nvSpPr>
        <p:spPr/>
        <p:txBody>
          <a:bodyPr/>
          <a:lstStyle/>
          <a:p>
            <a:r>
              <a:rPr lang="en-US" dirty="0"/>
              <a:t>Number of households earning $100,000 near each location</a:t>
            </a:r>
          </a:p>
        </p:txBody>
      </p:sp>
      <p:sp>
        <p:nvSpPr>
          <p:cNvPr id="3" name="Content Placeholder 2">
            <a:extLst>
              <a:ext uri="{FF2B5EF4-FFF2-40B4-BE49-F238E27FC236}">
                <a16:creationId xmlns:a16="http://schemas.microsoft.com/office/drawing/2014/main" id="{726E923D-546D-4329-82AA-3622B350CC5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53EAC38-DAD6-488D-B607-9D26600F9846}"/>
              </a:ext>
            </a:extLst>
          </p:cNvPr>
          <p:cNvPicPr>
            <a:picLocks noChangeAspect="1"/>
          </p:cNvPicPr>
          <p:nvPr/>
        </p:nvPicPr>
        <p:blipFill>
          <a:blip r:embed="rId2"/>
          <a:stretch>
            <a:fillRect/>
          </a:stretch>
        </p:blipFill>
        <p:spPr>
          <a:xfrm>
            <a:off x="2249913" y="1824482"/>
            <a:ext cx="6391275" cy="4667250"/>
          </a:xfrm>
          <a:prstGeom prst="rect">
            <a:avLst/>
          </a:prstGeom>
        </p:spPr>
      </p:pic>
    </p:spTree>
    <p:extLst>
      <p:ext uri="{BB962C8B-B14F-4D97-AF65-F5344CB8AC3E}">
        <p14:creationId xmlns:p14="http://schemas.microsoft.com/office/powerpoint/2010/main" val="2935592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AAC1-0B52-47CC-9EFB-563A775187B3}"/>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97F26F71-ECED-448B-B860-F7E8B5ABD06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F57E413-9333-4EC3-B720-3DE8B50D1203}"/>
              </a:ext>
            </a:extLst>
          </p:cNvPr>
          <p:cNvPicPr>
            <a:picLocks noChangeAspect="1"/>
          </p:cNvPicPr>
          <p:nvPr/>
        </p:nvPicPr>
        <p:blipFill rotWithShape="1">
          <a:blip r:embed="rId2"/>
          <a:srcRect t="6525"/>
          <a:stretch/>
        </p:blipFill>
        <p:spPr>
          <a:xfrm>
            <a:off x="1812844" y="1979628"/>
            <a:ext cx="7680193" cy="4714538"/>
          </a:xfrm>
          <a:prstGeom prst="rect">
            <a:avLst/>
          </a:prstGeom>
        </p:spPr>
      </p:pic>
    </p:spTree>
    <p:extLst>
      <p:ext uri="{BB962C8B-B14F-4D97-AF65-F5344CB8AC3E}">
        <p14:creationId xmlns:p14="http://schemas.microsoft.com/office/powerpoint/2010/main" val="521097193"/>
      </p:ext>
    </p:extLst>
  </p:cSld>
  <p:clrMapOvr>
    <a:masterClrMapping/>
  </p:clrMapOvr>
</p:sld>
</file>

<file path=ppt/theme/theme1.xml><?xml version="1.0" encoding="utf-8"?>
<a:theme xmlns:a="http://schemas.openxmlformats.org/drawingml/2006/main" name="DividendVTI">
  <a:themeElements>
    <a:clrScheme name="AnalogousFromRegularSeed_2SEEDS">
      <a:dk1>
        <a:srgbClr val="000000"/>
      </a:dk1>
      <a:lt1>
        <a:srgbClr val="FFFFFF"/>
      </a:lt1>
      <a:dk2>
        <a:srgbClr val="252441"/>
      </a:dk2>
      <a:lt2>
        <a:srgbClr val="E8E8E2"/>
      </a:lt2>
      <a:accent1>
        <a:srgbClr val="403ED4"/>
      </a:accent1>
      <a:accent2>
        <a:srgbClr val="3177DF"/>
      </a:accent2>
      <a:accent3>
        <a:srgbClr val="7C31DF"/>
      </a:accent3>
      <a:accent4>
        <a:srgbClr val="CD6C1F"/>
      </a:accent4>
      <a:accent5>
        <a:srgbClr val="BAA529"/>
      </a:accent5>
      <a:accent6>
        <a:srgbClr val="88B11B"/>
      </a:accent6>
      <a:hlink>
        <a:srgbClr val="87882D"/>
      </a:hlink>
      <a:folHlink>
        <a:srgbClr val="7F7F7F"/>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23</TotalTime>
  <Words>496</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Franklin Gothic Book</vt:lpstr>
      <vt:lpstr>Franklin Gothic Demi</vt:lpstr>
      <vt:lpstr>Wingdings 2</vt:lpstr>
      <vt:lpstr>DividendVTI</vt:lpstr>
      <vt:lpstr>Placing a taco stand</vt:lpstr>
      <vt:lpstr>Introduction </vt:lpstr>
      <vt:lpstr>Data and References</vt:lpstr>
      <vt:lpstr>Methodology</vt:lpstr>
      <vt:lpstr>Area used</vt:lpstr>
      <vt:lpstr>Bars, nightclubs, Mexican Restaurants and Taco stands</vt:lpstr>
      <vt:lpstr>Clustered venues</vt:lpstr>
      <vt:lpstr>Number of households earning $100,000 near each location</vt:lpstr>
      <vt:lpstr>Results</vt:lpstr>
      <vt:lpstr>Conclusions and observations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Placing a taco stand</dc:title>
  <dc:creator>Rodrigo s</dc:creator>
  <cp:lastModifiedBy>Rodrigo s</cp:lastModifiedBy>
  <cp:revision>3</cp:revision>
  <dcterms:created xsi:type="dcterms:W3CDTF">2020-08-03T17:18:46Z</dcterms:created>
  <dcterms:modified xsi:type="dcterms:W3CDTF">2020-08-03T17:42:37Z</dcterms:modified>
</cp:coreProperties>
</file>