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278" r:id="rId5"/>
    <p:sldId id="294" r:id="rId6"/>
    <p:sldId id="279" r:id="rId7"/>
    <p:sldId id="280" r:id="rId8"/>
    <p:sldId id="281" r:id="rId9"/>
    <p:sldId id="295" r:id="rId10"/>
    <p:sldId id="297" r:id="rId11"/>
    <p:sldId id="289" r:id="rId12"/>
    <p:sldId id="29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B6AB71-32DC-4DDC-89BC-81184CA879AD}">
          <p14:sldIdLst>
            <p14:sldId id="278"/>
            <p14:sldId id="294"/>
            <p14:sldId id="279"/>
            <p14:sldId id="280"/>
            <p14:sldId id="281"/>
            <p14:sldId id="295"/>
          </p14:sldIdLst>
        </p14:section>
        <p14:section name="Untitled Section" id="{F6CA839B-886F-4C36-BF7A-0BBB7D91F308}">
          <p14:sldIdLst>
            <p14:sldId id="297"/>
            <p14:sldId id="289"/>
            <p14:sldId id="292"/>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8/10/relationships/authors" Target="author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handoutMaster" Target="handoutMasters/handout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11/3/2023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image" Target="../media/image4.svg" /><Relationship Id="rId4" Type="http://schemas.openxmlformats.org/officeDocument/2006/relationships/image" Target="../media/image3.png"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p:txBody>
          <a:bodyPr/>
          <a:lstStyle/>
          <a:p>
            <a:r>
              <a:rPr lang="en-US"/>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a:t>Click to add picture</a:t>
            </a:r>
          </a:p>
          <a:p>
            <a:endParaRPr lang="en-US"/>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a:t>Click to add picture</a:t>
            </a:r>
          </a:p>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a:t>Click to add picture</a:t>
            </a:r>
          </a:p>
          <a:p>
            <a:endParaRPr lang="en-US"/>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a:t>Click to add picture</a:t>
            </a:r>
          </a:p>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a:t>Click to add picture</a:t>
            </a:r>
          </a:p>
          <a:p>
            <a:endParaRPr lang="en-US"/>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a:t>Click to add picture</a:t>
            </a:r>
          </a:p>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a:t>Click to add picture</a:t>
            </a:r>
          </a:p>
          <a:p>
            <a:endParaRPr lang="en-US"/>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77" r:id="rId12"/>
    <p:sldLayoutId id="2147483655" r:id="rId13"/>
    <p:sldLayoutId id="2147483674" r:id="rId14"/>
    <p:sldLayoutId id="2147483678" r:id="rId15"/>
    <p:sldLayoutId id="2147483679" r:id="rId16"/>
    <p:sldLayoutId id="2147483680" r:id="rId17"/>
    <p:sldLayoutId id="2147483675" r:id="rId18"/>
    <p:sldLayoutId id="2147483676" r:id="rId19"/>
    <p:sldLayoutId id="2147483654" r:id="rId20"/>
    <p:sldLayoutId id="2147483656" r:id="rId21"/>
    <p:sldLayoutId id="2147483657" r:id="rId22"/>
    <p:sldLayoutId id="2147483658" r:id="rId23"/>
    <p:sldLayoutId id="2147483659" r:id="rId24"/>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hyperlink" Target="https://www.google.com/url?sa=i&amp;url=https%3A%2F%2Fwww.awareinnovations.com%2F2022%2F03%2F23%2Frfid-overview%2F&amp;psig=AOvVaw3A9l88HIPU10yaJzqRNAn4&amp;ust=1698430146929000&amp;source=images&amp;cd=vfe&amp;opi=89978449&amp;ved=0CAUQjB1qFwoTCID5y76nlIIDFQAAAAAdAAAAABAR" TargetMode="External" /></Relationships>
</file>

<file path=ppt/slides/_rels/slide10.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19.xml" /></Relationships>
</file>

<file path=ppt/slides/_rels/slide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4.xml" /><Relationship Id="rId5" Type="http://schemas.openxmlformats.org/officeDocument/2006/relationships/image" Target="../media/image16.jpeg" /><Relationship Id="rId4" Type="http://schemas.openxmlformats.org/officeDocument/2006/relationships/image" Target="../media/image15.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844292" y="-865146"/>
            <a:ext cx="6655816" cy="3754429"/>
          </a:xfrm>
        </p:spPr>
        <p:txBody>
          <a:bodyPr/>
          <a:lstStyle/>
          <a:p>
            <a:r>
              <a:rPr lang="en-US" sz="4800" u="sng">
                <a:solidFill>
                  <a:srgbClr val="7030A0"/>
                </a:solidFill>
              </a:rPr>
              <a:t>RFID</a:t>
            </a:r>
            <a:br>
              <a:rPr lang="en-US" sz="4800" u="sng"/>
            </a:br>
            <a:r>
              <a:rPr lang="en-US" sz="4800" u="sng" err="1">
                <a:solidFill>
                  <a:srgbClr val="7030A0"/>
                </a:solidFill>
              </a:rPr>
              <a:t>STUdent</a:t>
            </a:r>
            <a:br>
              <a:rPr lang="en-US" sz="4800" u="sng"/>
            </a:br>
            <a:r>
              <a:rPr lang="en-US" sz="4800" u="sng">
                <a:solidFill>
                  <a:srgbClr val="7030A0"/>
                </a:solidFill>
              </a:rPr>
              <a:t>Attendance</a:t>
            </a:r>
            <a:br>
              <a:rPr lang="en-US" sz="4800" u="sng"/>
            </a:br>
            <a:r>
              <a:rPr lang="en-US" sz="4800" u="sng">
                <a:solidFill>
                  <a:srgbClr val="7030A0"/>
                </a:solidFill>
              </a:rPr>
              <a:t>system</a:t>
            </a:r>
            <a:endParaRPr lang="en-US" sz="4800" u="sng">
              <a:solidFill>
                <a:schemeClr val="tx1">
                  <a:lumMod val="95000"/>
                  <a:lumOff val="5000"/>
                </a:schemeClr>
              </a:solidFill>
              <a:highlight>
                <a:srgbClr val="0000FF"/>
              </a:highlight>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endParaRPr lang="en-US">
              <a:cs typeface="Sabon Next LT"/>
            </a:endParaRPr>
          </a:p>
          <a:p>
            <a:endParaRPr lang="en-US"/>
          </a:p>
        </p:txBody>
      </p:sp>
      <p:pic>
        <p:nvPicPr>
          <p:cNvPr id="4" name="Picture 3" descr="RFID - What You Need To Know - Aware Innovations">
            <a:extLst>
              <a:ext uri="{FF2B5EF4-FFF2-40B4-BE49-F238E27FC236}">
                <a16:creationId xmlns:a16="http://schemas.microsoft.com/office/drawing/2014/main" id="{8CEAB1CB-3A4B-9552-3817-121FCBBDA79B}"/>
              </a:ext>
            </a:extLst>
          </p:cNvPr>
          <p:cNvPicPr>
            <a:picLocks noChangeAspect="1"/>
          </p:cNvPicPr>
          <p:nvPr/>
        </p:nvPicPr>
        <p:blipFill>
          <a:blip r:embed="rId3"/>
          <a:stretch>
            <a:fillRect/>
          </a:stretch>
        </p:blipFill>
        <p:spPr>
          <a:xfrm>
            <a:off x="2946400" y="3097294"/>
            <a:ext cx="6497982" cy="3744540"/>
          </a:xfrm>
          <a:prstGeom prst="rect">
            <a:avLst/>
          </a:prstGeom>
        </p:spPr>
      </p:pic>
      <p:sp>
        <p:nvSpPr>
          <p:cNvPr id="5" name="TextBox 4">
            <a:extLst>
              <a:ext uri="{FF2B5EF4-FFF2-40B4-BE49-F238E27FC236}">
                <a16:creationId xmlns:a16="http://schemas.microsoft.com/office/drawing/2014/main" id="{99D7BAE0-809A-F596-0BC0-EA29526C3F41}"/>
              </a:ext>
            </a:extLst>
          </p:cNvPr>
          <p:cNvSpPr txBox="1"/>
          <p:nvPr/>
        </p:nvSpPr>
        <p:spPr>
          <a:xfrm rot="-480000">
            <a:off x="4724400" y="320040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2962FF"/>
                </a:solidFill>
                <a:latin typeface="Google Sans"/>
                <a:hlinkClick r:id="rId4"/>
              </a:rPr>
              <a:t>Aware Innovations</a:t>
            </a:r>
          </a:p>
          <a:p>
            <a:endParaRPr lang="en-US">
              <a:latin typeface="Roboto"/>
              <a:ea typeface="Roboto"/>
              <a:cs typeface="Roboto"/>
            </a:endParaRPr>
          </a:p>
          <a:p>
            <a:endParaRPr lang="en-US">
              <a:latin typeface="Roboto"/>
              <a:ea typeface="Roboto"/>
              <a:cs typeface="Roboto"/>
            </a:endParaRPr>
          </a:p>
          <a:p>
            <a:endParaRPr lang="en-US">
              <a:latin typeface="Roboto"/>
              <a:ea typeface="Roboto"/>
              <a:cs typeface="Roboto"/>
            </a:endParaRPr>
          </a:p>
          <a:p>
            <a:endParaRPr lang="en-US">
              <a:latin typeface="Roboto"/>
              <a:ea typeface="Roboto"/>
              <a:cs typeface="Roboto"/>
            </a:endParaRPr>
          </a:p>
          <a:p>
            <a:endParaRPr lang="en-US">
              <a:latin typeface="Roboto"/>
              <a:ea typeface="Roboto"/>
              <a:cs typeface="Roboto"/>
            </a:endParaRPr>
          </a:p>
          <a:p>
            <a:endParaRPr lang="en-US">
              <a:latin typeface="Roboto"/>
              <a:ea typeface="Roboto"/>
              <a:cs typeface="Roboto"/>
            </a:endParaRPr>
          </a:p>
          <a:p>
            <a:endParaRPr lang="en-US">
              <a:latin typeface="Roboto"/>
              <a:ea typeface="Roboto"/>
              <a:cs typeface="Roboto"/>
            </a:endParaRP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37208" y="327989"/>
            <a:ext cx="4550664" cy="4241933"/>
          </a:xfrm>
        </p:spPr>
        <p:txBody>
          <a:bodyPr/>
          <a:lstStyle/>
          <a:p>
            <a:r>
              <a:rPr lang="en-US" sz="8000"/>
              <a:t>THANK</a:t>
            </a:r>
            <a:br>
              <a:rPr lang="en-US" sz="8000"/>
            </a:br>
            <a:br>
              <a:rPr lang="en-US" sz="8000"/>
            </a:br>
            <a:r>
              <a:rPr lang="en-US" sz="8000"/>
              <a:t> YOU</a:t>
            </a:r>
            <a:r>
              <a:rPr lang="en-US"/>
              <a:t>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45336" y="2846832"/>
            <a:ext cx="4550664" cy="2314448"/>
          </a:xfrm>
        </p:spPr>
        <p:txBody>
          <a:bodyPr>
            <a:normAutofit/>
          </a:bodyPr>
          <a:lstStyle/>
          <a:p>
            <a:endParaRPr lang="en-US">
              <a:cs typeface="Sabon Next LT"/>
            </a:endParaRPr>
          </a:p>
          <a:p>
            <a:endParaRPr lang="en-US"/>
          </a:p>
        </p:txBody>
      </p:sp>
      <p:pic>
        <p:nvPicPr>
          <p:cNvPr id="4" name="Picture 3" descr="Thank You Slide 24 PowerPoint Template &amp; Google Slides Theme">
            <a:extLst>
              <a:ext uri="{FF2B5EF4-FFF2-40B4-BE49-F238E27FC236}">
                <a16:creationId xmlns:a16="http://schemas.microsoft.com/office/drawing/2014/main" id="{14AF13B9-B9B3-9548-7B98-C5F18587E73D}"/>
              </a:ext>
            </a:extLst>
          </p:cNvPr>
          <p:cNvPicPr>
            <a:picLocks noChangeAspect="1"/>
          </p:cNvPicPr>
          <p:nvPr/>
        </p:nvPicPr>
        <p:blipFill>
          <a:blip r:embed="rId2"/>
          <a:stretch>
            <a:fillRect/>
          </a:stretch>
        </p:blipFill>
        <p:spPr>
          <a:xfrm>
            <a:off x="-1379" y="1105"/>
            <a:ext cx="7523368" cy="6855790"/>
          </a:xfrm>
          <a:prstGeom prst="rect">
            <a:avLst/>
          </a:prstGeom>
        </p:spPr>
      </p:pic>
      <p:pic>
        <p:nvPicPr>
          <p:cNvPr id="5" name="Picture 4" descr="Man in suit writing thank you in  white background, conceptual - 45569906">
            <a:extLst>
              <a:ext uri="{FF2B5EF4-FFF2-40B4-BE49-F238E27FC236}">
                <a16:creationId xmlns:a16="http://schemas.microsoft.com/office/drawing/2014/main" id="{9B19F52C-03B0-6592-2BE4-9E43E003BF15}"/>
              </a:ext>
            </a:extLst>
          </p:cNvPr>
          <p:cNvPicPr>
            <a:picLocks noChangeAspect="1"/>
          </p:cNvPicPr>
          <p:nvPr/>
        </p:nvPicPr>
        <p:blipFill>
          <a:blip r:embed="rId3"/>
          <a:stretch>
            <a:fillRect/>
          </a:stretch>
        </p:blipFill>
        <p:spPr>
          <a:xfrm>
            <a:off x="-2208" y="-56980"/>
            <a:ext cx="7469807" cy="7016134"/>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11F2-FA75-9C79-6D6B-28608D1893BB}"/>
              </a:ext>
            </a:extLst>
          </p:cNvPr>
          <p:cNvSpPr>
            <a:spLocks noGrp="1"/>
          </p:cNvSpPr>
          <p:nvPr>
            <p:ph type="title"/>
          </p:nvPr>
        </p:nvSpPr>
        <p:spPr>
          <a:xfrm>
            <a:off x="406312" y="89452"/>
            <a:ext cx="6786968" cy="1244336"/>
          </a:xfrm>
        </p:spPr>
        <p:txBody>
          <a:bodyPr/>
          <a:lstStyle/>
          <a:p>
            <a:r>
              <a:rPr lang="en-US"/>
              <a:t>My team</a:t>
            </a:r>
          </a:p>
        </p:txBody>
      </p:sp>
      <p:sp>
        <p:nvSpPr>
          <p:cNvPr id="3" name="Content Placeholder 2">
            <a:extLst>
              <a:ext uri="{FF2B5EF4-FFF2-40B4-BE49-F238E27FC236}">
                <a16:creationId xmlns:a16="http://schemas.microsoft.com/office/drawing/2014/main" id="{2B955A70-87EE-2815-BB08-0968E1AA3BFE}"/>
              </a:ext>
            </a:extLst>
          </p:cNvPr>
          <p:cNvSpPr>
            <a:spLocks noGrp="1"/>
          </p:cNvSpPr>
          <p:nvPr>
            <p:ph idx="1"/>
          </p:nvPr>
        </p:nvSpPr>
        <p:spPr>
          <a:xfrm>
            <a:off x="616138" y="1577937"/>
            <a:ext cx="6367316" cy="4403211"/>
          </a:xfrm>
        </p:spPr>
        <p:txBody>
          <a:bodyPr vert="horz" lIns="91440" tIns="45720" rIns="91440" bIns="45720" rtlCol="0" anchor="t">
            <a:normAutofit fontScale="55000" lnSpcReduction="20000"/>
          </a:bodyPr>
          <a:lstStyle/>
          <a:p>
            <a:r>
              <a:rPr lang="en-US" sz="2800" b="1">
                <a:solidFill>
                  <a:schemeClr val="tx1">
                    <a:lumMod val="95000"/>
                    <a:lumOff val="5000"/>
                  </a:schemeClr>
                </a:solidFill>
                <a:cs typeface="Sabon Next LT"/>
              </a:rPr>
              <a:t>1.Rishabh Singh </a:t>
            </a:r>
            <a:r>
              <a:rPr lang="en-US" sz="2800">
                <a:solidFill>
                  <a:schemeClr val="tx1">
                    <a:lumMod val="95000"/>
                    <a:lumOff val="5000"/>
                  </a:schemeClr>
                </a:solidFill>
                <a:cs typeface="Sabon Next LT"/>
              </a:rPr>
              <a:t>(</a:t>
            </a:r>
            <a:r>
              <a:rPr lang="en-US" sz="2800" b="1">
                <a:solidFill>
                  <a:schemeClr val="tx1">
                    <a:lumMod val="95000"/>
                    <a:lumOff val="5000"/>
                  </a:schemeClr>
                </a:solidFill>
                <a:cs typeface="Sabon Next LT"/>
              </a:rPr>
              <a:t>Group leader)</a:t>
            </a:r>
            <a:endParaRPr lang="en-US" sz="2800">
              <a:solidFill>
                <a:schemeClr val="tx1">
                  <a:lumMod val="95000"/>
                  <a:lumOff val="5000"/>
                </a:schemeClr>
              </a:solidFill>
              <a:cs typeface="Sabon Next LT"/>
            </a:endParaRPr>
          </a:p>
          <a:p>
            <a:r>
              <a:rPr lang="en-US" sz="2800" b="1">
                <a:solidFill>
                  <a:schemeClr val="tx1">
                    <a:lumMod val="95000"/>
                    <a:lumOff val="5000"/>
                  </a:schemeClr>
                </a:solidFill>
                <a:cs typeface="Sabon Next LT"/>
              </a:rPr>
              <a:t>2.Shivam Katiyar (Member)</a:t>
            </a:r>
            <a:endParaRPr lang="en-US" sz="2800">
              <a:solidFill>
                <a:schemeClr val="tx1">
                  <a:lumMod val="95000"/>
                  <a:lumOff val="5000"/>
                </a:schemeClr>
              </a:solidFill>
              <a:cs typeface="Sabon Next LT"/>
            </a:endParaRPr>
          </a:p>
          <a:p>
            <a:r>
              <a:rPr lang="en-US" sz="2800" b="1">
                <a:solidFill>
                  <a:schemeClr val="tx1">
                    <a:lumMod val="95000"/>
                    <a:lumOff val="5000"/>
                  </a:schemeClr>
                </a:solidFill>
                <a:cs typeface="Sabon Next LT"/>
              </a:rPr>
              <a:t>3.Rishabh Pal (Member)</a:t>
            </a:r>
          </a:p>
          <a:p>
            <a:r>
              <a:rPr lang="en-US" sz="2800" b="1">
                <a:solidFill>
                  <a:schemeClr val="tx1">
                    <a:lumMod val="95000"/>
                    <a:lumOff val="5000"/>
                  </a:schemeClr>
                </a:solidFill>
                <a:cs typeface="Sabon Next LT"/>
              </a:rPr>
              <a:t>4.Abhisekh pal (Member)</a:t>
            </a:r>
          </a:p>
          <a:p>
            <a:r>
              <a:rPr lang="en-US" sz="2800" b="1">
                <a:solidFill>
                  <a:schemeClr val="tx1">
                    <a:lumMod val="95000"/>
                    <a:lumOff val="5000"/>
                  </a:schemeClr>
                </a:solidFill>
                <a:cs typeface="Sabon Next LT"/>
              </a:rPr>
              <a:t>5.Harshit Gupta (Member)</a:t>
            </a:r>
          </a:p>
          <a:p>
            <a:endParaRPr lang="en-US" sz="2800" b="1">
              <a:solidFill>
                <a:schemeClr val="tx1">
                  <a:lumMod val="95000"/>
                  <a:lumOff val="5000"/>
                </a:schemeClr>
              </a:solidFill>
              <a:cs typeface="Sabon Next LT"/>
            </a:endParaRPr>
          </a:p>
          <a:p>
            <a:endParaRPr lang="en-US" b="1">
              <a:solidFill>
                <a:schemeClr val="tx1">
                  <a:lumMod val="95000"/>
                  <a:lumOff val="5000"/>
                </a:schemeClr>
              </a:solidFill>
              <a:cs typeface="Sabon Next LT"/>
            </a:endParaRPr>
          </a:p>
          <a:p>
            <a:r>
              <a:rPr lang="en-US" b="1">
                <a:solidFill>
                  <a:schemeClr val="tx1">
                    <a:lumMod val="95000"/>
                    <a:lumOff val="5000"/>
                  </a:schemeClr>
                </a:solidFill>
                <a:cs typeface="Sabon Next LT"/>
              </a:rPr>
              <a:t>                         </a:t>
            </a:r>
          </a:p>
          <a:p>
            <a:r>
              <a:rPr lang="en-US" b="1">
                <a:solidFill>
                  <a:schemeClr val="tx1">
                    <a:lumMod val="95000"/>
                    <a:lumOff val="5000"/>
                  </a:schemeClr>
                </a:solidFill>
                <a:cs typeface="Sabon Next LT"/>
              </a:rPr>
              <a:t>                   </a:t>
            </a:r>
            <a:endParaRPr lang="en-US">
              <a:solidFill>
                <a:schemeClr val="tx1">
                  <a:lumMod val="95000"/>
                  <a:lumOff val="5000"/>
                </a:schemeClr>
              </a:solidFill>
              <a:cs typeface="Sabon Next LT"/>
            </a:endParaRPr>
          </a:p>
          <a:p>
            <a:r>
              <a:rPr lang="en-US" b="1">
                <a:solidFill>
                  <a:schemeClr val="tx1">
                    <a:lumMod val="95000"/>
                    <a:lumOff val="5000"/>
                  </a:schemeClr>
                </a:solidFill>
                <a:cs typeface="Sabon Next LT"/>
              </a:rPr>
              <a:t>            </a:t>
            </a:r>
            <a:r>
              <a:rPr lang="en-US" sz="2800" b="1">
                <a:solidFill>
                  <a:schemeClr val="tx1">
                    <a:lumMod val="95000"/>
                    <a:lumOff val="5000"/>
                  </a:schemeClr>
                </a:solidFill>
                <a:cs typeface="Sabon Next LT"/>
              </a:rPr>
              <a:t> Guided by:</a:t>
            </a:r>
            <a:endParaRPr lang="en-US" sz="2800">
              <a:solidFill>
                <a:schemeClr val="tx1">
                  <a:lumMod val="95000"/>
                  <a:lumOff val="5000"/>
                </a:schemeClr>
              </a:solidFill>
              <a:cs typeface="Sabon Next LT"/>
            </a:endParaRPr>
          </a:p>
          <a:p>
            <a:r>
              <a:rPr lang="en-US" sz="2800" b="1">
                <a:solidFill>
                  <a:schemeClr val="tx1">
                    <a:lumMod val="95000"/>
                    <a:lumOff val="5000"/>
                  </a:schemeClr>
                </a:solidFill>
                <a:cs typeface="Sabon Next LT"/>
              </a:rPr>
              <a:t>                  </a:t>
            </a:r>
            <a:r>
              <a:rPr lang="en-US" sz="2800" b="1">
                <a:solidFill>
                  <a:schemeClr val="tx1">
                    <a:lumMod val="95000"/>
                    <a:lumOff val="5000"/>
                  </a:schemeClr>
                </a:solidFill>
                <a:ea typeface="+mn-lt"/>
                <a:cs typeface="+mn-lt"/>
              </a:rPr>
              <a:t>Durgesh Pandey(Assistant Professor)</a:t>
            </a:r>
            <a:endParaRPr lang="en-US" sz="2800">
              <a:solidFill>
                <a:schemeClr val="tx1">
                  <a:lumMod val="95000"/>
                  <a:lumOff val="5000"/>
                </a:schemeClr>
              </a:solidFill>
              <a:ea typeface="+mn-lt"/>
              <a:cs typeface="+mn-lt"/>
            </a:endParaRPr>
          </a:p>
          <a:p>
            <a:r>
              <a:rPr lang="en-US" b="1">
                <a:solidFill>
                  <a:schemeClr val="tx1">
                    <a:lumMod val="95000"/>
                    <a:lumOff val="5000"/>
                  </a:schemeClr>
                </a:solidFill>
                <a:cs typeface="Sabon Next LT"/>
              </a:rPr>
              <a:t>       </a:t>
            </a:r>
            <a:endParaRPr lang="en-US">
              <a:solidFill>
                <a:schemeClr val="tx1">
                  <a:lumMod val="95000"/>
                  <a:lumOff val="5000"/>
                </a:schemeClr>
              </a:solidFill>
            </a:endParaRPr>
          </a:p>
          <a:p>
            <a:r>
              <a:rPr lang="en-US" b="1">
                <a:solidFill>
                  <a:schemeClr val="tx1">
                    <a:lumMod val="95000"/>
                    <a:lumOff val="5000"/>
                  </a:schemeClr>
                </a:solidFill>
                <a:cs typeface="Sabon Next LT"/>
              </a:rPr>
              <a:t>                        </a:t>
            </a:r>
          </a:p>
        </p:txBody>
      </p:sp>
      <p:pic>
        <p:nvPicPr>
          <p:cNvPr id="6" name="Picture 5" descr="212,300+ Engineering Team Stock Photos, Pictures &amp; Royalty ...">
            <a:extLst>
              <a:ext uri="{FF2B5EF4-FFF2-40B4-BE49-F238E27FC236}">
                <a16:creationId xmlns:a16="http://schemas.microsoft.com/office/drawing/2014/main" id="{8440A0F8-B6D5-C882-6CF5-D3B5B65466A7}"/>
              </a:ext>
            </a:extLst>
          </p:cNvPr>
          <p:cNvPicPr>
            <a:picLocks noChangeAspect="1"/>
          </p:cNvPicPr>
          <p:nvPr/>
        </p:nvPicPr>
        <p:blipFill>
          <a:blip r:embed="rId2"/>
          <a:stretch>
            <a:fillRect/>
          </a:stretch>
        </p:blipFill>
        <p:spPr>
          <a:xfrm>
            <a:off x="4991100" y="1274832"/>
            <a:ext cx="5721626" cy="4087466"/>
          </a:xfrm>
          <a:prstGeom prst="rect">
            <a:avLst/>
          </a:prstGeom>
        </p:spPr>
      </p:pic>
    </p:spTree>
    <p:extLst>
      <p:ext uri="{BB962C8B-B14F-4D97-AF65-F5344CB8AC3E}">
        <p14:creationId xmlns:p14="http://schemas.microsoft.com/office/powerpoint/2010/main" val="419079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49269" y="89452"/>
            <a:ext cx="6544011" cy="1465205"/>
          </a:xfrm>
        </p:spPr>
        <p:txBody>
          <a:bodyPr/>
          <a:lstStyle/>
          <a:p>
            <a:r>
              <a:rPr lang="en-US" u="sng"/>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83617" y="1865067"/>
            <a:ext cx="6709663" cy="3122168"/>
          </a:xfrm>
        </p:spPr>
        <p:txBody>
          <a:bodyPr vert="horz" lIns="91440" tIns="45720" rIns="91440" bIns="45720" rtlCol="0" anchor="t">
            <a:noAutofit/>
          </a:bodyPr>
          <a:lstStyle/>
          <a:p>
            <a:r>
              <a:rPr lang="en-US" sz="3200">
                <a:solidFill>
                  <a:schemeClr val="tx1">
                    <a:lumMod val="95000"/>
                    <a:lumOff val="5000"/>
                  </a:schemeClr>
                </a:solidFill>
              </a:rPr>
              <a:t>Introduction​</a:t>
            </a:r>
            <a:endParaRPr lang="en-US" sz="3200">
              <a:solidFill>
                <a:schemeClr val="tx1">
                  <a:lumMod val="95000"/>
                  <a:lumOff val="5000"/>
                </a:schemeClr>
              </a:solidFill>
              <a:cs typeface="Sabon Next LT"/>
            </a:endParaRPr>
          </a:p>
          <a:p>
            <a:r>
              <a:rPr lang="en-US" sz="3200">
                <a:solidFill>
                  <a:schemeClr val="tx1">
                    <a:lumMod val="95000"/>
                    <a:lumOff val="5000"/>
                  </a:schemeClr>
                </a:solidFill>
                <a:cs typeface="Sabon Next LT"/>
              </a:rPr>
              <a:t>Objective</a:t>
            </a:r>
          </a:p>
          <a:p>
            <a:r>
              <a:rPr lang="en-US" sz="3200">
                <a:solidFill>
                  <a:schemeClr val="tx1">
                    <a:lumMod val="95000"/>
                    <a:lumOff val="5000"/>
                  </a:schemeClr>
                </a:solidFill>
              </a:rPr>
              <a:t>​Tools and Technology</a:t>
            </a:r>
            <a:endParaRPr lang="en-US" sz="3200">
              <a:solidFill>
                <a:schemeClr val="tx1">
                  <a:lumMod val="95000"/>
                  <a:lumOff val="5000"/>
                </a:schemeClr>
              </a:solidFill>
              <a:cs typeface="Sabon Next LT"/>
            </a:endParaRPr>
          </a:p>
          <a:p>
            <a:r>
              <a:rPr lang="en-US" sz="3200">
                <a:solidFill>
                  <a:schemeClr val="tx1">
                    <a:lumMod val="95000"/>
                    <a:lumOff val="5000"/>
                  </a:schemeClr>
                </a:solidFill>
              </a:rPr>
              <a:t>Timeline</a:t>
            </a:r>
            <a:endParaRPr lang="en-US" sz="3200">
              <a:solidFill>
                <a:schemeClr val="tx1">
                  <a:lumMod val="95000"/>
                  <a:lumOff val="5000"/>
                </a:schemeClr>
              </a:solidFill>
              <a:cs typeface="Sabon Next LT"/>
            </a:endParaRPr>
          </a:p>
          <a:p>
            <a:r>
              <a:rPr lang="en-US" sz="3200">
                <a:solidFill>
                  <a:schemeClr val="tx1">
                    <a:lumMod val="95000"/>
                    <a:lumOff val="5000"/>
                  </a:schemeClr>
                </a:solidFill>
              </a:rPr>
              <a:t>​Summary​</a:t>
            </a:r>
            <a:endParaRPr lang="en-US" sz="3200">
              <a:solidFill>
                <a:schemeClr val="tx1">
                  <a:lumMod val="95000"/>
                  <a:lumOff val="5000"/>
                </a:schemeClr>
              </a:solidFill>
              <a:cs typeface="Sabon Next LT"/>
            </a:endParaRPr>
          </a:p>
          <a:p>
            <a:endParaRPr lang="en-US"/>
          </a:p>
        </p:txBody>
      </p:sp>
      <p:pic>
        <p:nvPicPr>
          <p:cNvPr id="4" name="Picture 3" descr="RFID-working">
            <a:extLst>
              <a:ext uri="{FF2B5EF4-FFF2-40B4-BE49-F238E27FC236}">
                <a16:creationId xmlns:a16="http://schemas.microsoft.com/office/drawing/2014/main" id="{0416C09A-B8B3-20D3-1325-EECC1ABB2FC1}"/>
              </a:ext>
            </a:extLst>
          </p:cNvPr>
          <p:cNvPicPr>
            <a:picLocks noChangeAspect="1"/>
          </p:cNvPicPr>
          <p:nvPr/>
        </p:nvPicPr>
        <p:blipFill>
          <a:blip r:embed="rId2"/>
          <a:stretch>
            <a:fillRect/>
          </a:stretch>
        </p:blipFill>
        <p:spPr>
          <a:xfrm>
            <a:off x="4393096" y="1956794"/>
            <a:ext cx="3582504" cy="2966499"/>
          </a:xfrm>
          <a:prstGeom prst="rect">
            <a:avLst/>
          </a:prstGeom>
        </p:spPr>
      </p:pic>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1044506"/>
          </a:xfrm>
        </p:spPr>
        <p:txBody>
          <a:bodyPr/>
          <a:lstStyle/>
          <a:p>
            <a:r>
              <a:rPr lang="en-US" sz="5400" u="sng"/>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dirty="0" smtClean="0"/>
              <a:pPr/>
              <a:t>4</a:t>
            </a:fld>
            <a:endParaRPr lang="en-US"/>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1956792"/>
            <a:ext cx="7630160" cy="3071415"/>
          </a:xfrm>
        </p:spPr>
        <p:txBody>
          <a:bodyPr vert="horz" lIns="91440" tIns="45720" rIns="91440" bIns="45720" rtlCol="0" anchor="t">
            <a:noAutofit/>
          </a:bodyPr>
          <a:lstStyle/>
          <a:p>
            <a:r>
              <a:rPr lang="en-US" sz="3200">
                <a:solidFill>
                  <a:srgbClr val="202124"/>
                </a:solidFill>
                <a:ea typeface="+mn-lt"/>
                <a:cs typeface="+mn-lt"/>
              </a:rPr>
              <a:t>RFID attendance system is </a:t>
            </a:r>
            <a:r>
              <a:rPr lang="en-US" sz="3200">
                <a:solidFill>
                  <a:srgbClr val="040C28"/>
                </a:solidFill>
                <a:ea typeface="+mn-lt"/>
                <a:cs typeface="+mn-lt"/>
              </a:rPr>
              <a:t>used to take attendance for student in school, college, and university</a:t>
            </a:r>
            <a:r>
              <a:rPr lang="en-US" sz="3200">
                <a:solidFill>
                  <a:srgbClr val="202124"/>
                </a:solidFill>
                <a:ea typeface="+mn-lt"/>
                <a:cs typeface="+mn-lt"/>
              </a:rPr>
              <a:t>. By placing their ID cards on the reader, students or workers can immediately verify their attendance.</a:t>
            </a:r>
            <a:endParaRPr lang="en-US" sz="3200">
              <a:cs typeface="Sabon Next LT"/>
            </a:endParaRPr>
          </a:p>
          <a:p>
            <a:endParaRPr lang="en-US" sz="3200">
              <a:cs typeface="Sabon Next LT"/>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a:t>Presentation title</a:t>
            </a:r>
          </a:p>
        </p:txBody>
      </p:sp>
      <p:pic>
        <p:nvPicPr>
          <p:cNvPr id="6" name="Picture 5" descr="RFID applications">
            <a:extLst>
              <a:ext uri="{FF2B5EF4-FFF2-40B4-BE49-F238E27FC236}">
                <a16:creationId xmlns:a16="http://schemas.microsoft.com/office/drawing/2014/main" id="{83361A52-9A55-0B65-F24B-09F82D8E18BC}"/>
              </a:ext>
            </a:extLst>
          </p:cNvPr>
          <p:cNvPicPr>
            <a:picLocks noChangeAspect="1"/>
          </p:cNvPicPr>
          <p:nvPr/>
        </p:nvPicPr>
        <p:blipFill>
          <a:blip r:embed="rId2"/>
          <a:stretch>
            <a:fillRect/>
          </a:stretch>
        </p:blipFill>
        <p:spPr>
          <a:xfrm>
            <a:off x="4227444" y="4479625"/>
            <a:ext cx="7558154" cy="2327184"/>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377440" y="409271"/>
            <a:ext cx="6918960" cy="2255697"/>
          </a:xfrm>
        </p:spPr>
        <p:txBody>
          <a:bodyPr/>
          <a:lstStyle/>
          <a:p>
            <a:r>
              <a:rPr lang="en-US"/>
              <a:t>objective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377440" y="1784628"/>
            <a:ext cx="7437120" cy="5013295"/>
          </a:xfrm>
        </p:spPr>
        <p:txBody>
          <a:bodyPr/>
          <a:lstStyle/>
          <a:p>
            <a:r>
              <a:rPr lang="en-US" sz="3600">
                <a:solidFill>
                  <a:srgbClr val="4D5156"/>
                </a:solidFill>
                <a:ea typeface="+mn-lt"/>
                <a:cs typeface="+mn-lt"/>
              </a:rPr>
              <a:t>The main objective of the system is </a:t>
            </a:r>
            <a:r>
              <a:rPr lang="en-US" sz="3600">
                <a:solidFill>
                  <a:srgbClr val="040C28"/>
                </a:solidFill>
                <a:ea typeface="+mn-lt"/>
                <a:cs typeface="+mn-lt"/>
              </a:rPr>
              <a:t>to uniquely identify and to mark attendance for a students</a:t>
            </a:r>
            <a:r>
              <a:rPr lang="en-US" sz="3600">
                <a:solidFill>
                  <a:srgbClr val="4D5156"/>
                </a:solidFill>
                <a:ea typeface="+mn-lt"/>
                <a:cs typeface="+mn-lt"/>
              </a:rPr>
              <a:t>. This is possible by the new emerging technology of RFID.</a:t>
            </a:r>
            <a:endParaRPr lang="en-US" sz="3600">
              <a:cs typeface="Sabon Next LT"/>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8B5B-88AF-0544-B3D0-CAAF2E7D8E45}"/>
              </a:ext>
            </a:extLst>
          </p:cNvPr>
          <p:cNvSpPr>
            <a:spLocks noGrp="1"/>
          </p:cNvSpPr>
          <p:nvPr>
            <p:ph type="title"/>
          </p:nvPr>
        </p:nvSpPr>
        <p:spPr>
          <a:xfrm>
            <a:off x="2486992" y="1036982"/>
            <a:ext cx="7218017" cy="1144282"/>
          </a:xfrm>
        </p:spPr>
        <p:txBody>
          <a:bodyPr/>
          <a:lstStyle/>
          <a:p>
            <a:r>
              <a:rPr lang="en-US" sz="4000" u="sng"/>
              <a:t>Tools and technology</a:t>
            </a:r>
          </a:p>
        </p:txBody>
      </p:sp>
      <p:sp>
        <p:nvSpPr>
          <p:cNvPr id="3" name="Text Placeholder 2">
            <a:extLst>
              <a:ext uri="{FF2B5EF4-FFF2-40B4-BE49-F238E27FC236}">
                <a16:creationId xmlns:a16="http://schemas.microsoft.com/office/drawing/2014/main" id="{F680529C-8CF6-A990-978A-1B2A74086FEA}"/>
              </a:ext>
            </a:extLst>
          </p:cNvPr>
          <p:cNvSpPr>
            <a:spLocks noGrp="1"/>
          </p:cNvSpPr>
          <p:nvPr>
            <p:ph type="body" idx="1"/>
          </p:nvPr>
        </p:nvSpPr>
        <p:spPr>
          <a:xfrm>
            <a:off x="2895600" y="3715471"/>
            <a:ext cx="6400800" cy="1731172"/>
          </a:xfrm>
        </p:spPr>
        <p:txBody>
          <a:bodyPr/>
          <a:lstStyle/>
          <a:p>
            <a:r>
              <a:rPr lang="en-US">
                <a:solidFill>
                  <a:schemeClr val="tx1">
                    <a:lumMod val="95000"/>
                    <a:lumOff val="5000"/>
                  </a:schemeClr>
                </a:solidFill>
                <a:cs typeface="Sabon Next LT"/>
              </a:rPr>
              <a:t>1.RFID tags or cards</a:t>
            </a:r>
          </a:p>
          <a:p>
            <a:endParaRPr lang="en-US">
              <a:solidFill>
                <a:schemeClr val="tx1">
                  <a:lumMod val="95000"/>
                  <a:lumOff val="5000"/>
                </a:schemeClr>
              </a:solidFill>
              <a:cs typeface="Sabon Next LT"/>
            </a:endParaRPr>
          </a:p>
          <a:p>
            <a:r>
              <a:rPr lang="en-US">
                <a:solidFill>
                  <a:schemeClr val="tx1">
                    <a:lumMod val="95000"/>
                    <a:lumOff val="5000"/>
                  </a:schemeClr>
                </a:solidFill>
                <a:cs typeface="Sabon Next LT"/>
              </a:rPr>
              <a:t>2.RFID readers</a:t>
            </a:r>
          </a:p>
          <a:p>
            <a:endParaRPr lang="en-US">
              <a:solidFill>
                <a:schemeClr val="tx1">
                  <a:lumMod val="95000"/>
                  <a:lumOff val="5000"/>
                </a:schemeClr>
              </a:solidFill>
              <a:cs typeface="Sabon Next LT"/>
            </a:endParaRPr>
          </a:p>
          <a:p>
            <a:r>
              <a:rPr lang="en-US">
                <a:solidFill>
                  <a:schemeClr val="tx1">
                    <a:lumMod val="95000"/>
                    <a:lumOff val="5000"/>
                  </a:schemeClr>
                </a:solidFill>
                <a:cs typeface="Sabon Next LT"/>
              </a:rPr>
              <a:t>3.LCD display</a:t>
            </a:r>
          </a:p>
          <a:p>
            <a:endParaRPr lang="en-US">
              <a:solidFill>
                <a:schemeClr val="tx1">
                  <a:lumMod val="95000"/>
                  <a:lumOff val="5000"/>
                </a:schemeClr>
              </a:solidFill>
              <a:cs typeface="Sabon Next LT"/>
            </a:endParaRPr>
          </a:p>
          <a:p>
            <a:r>
              <a:rPr lang="en-US">
                <a:solidFill>
                  <a:schemeClr val="tx1">
                    <a:lumMod val="95000"/>
                    <a:lumOff val="5000"/>
                  </a:schemeClr>
                </a:solidFill>
                <a:cs typeface="Sabon Next LT"/>
              </a:rPr>
              <a:t>4.Breadboard</a:t>
            </a:r>
          </a:p>
          <a:p>
            <a:endParaRPr lang="en-US">
              <a:solidFill>
                <a:schemeClr val="tx1">
                  <a:lumMod val="95000"/>
                  <a:lumOff val="5000"/>
                </a:schemeClr>
              </a:solidFill>
              <a:cs typeface="Sabon Next LT"/>
            </a:endParaRPr>
          </a:p>
          <a:p>
            <a:r>
              <a:rPr lang="en-US">
                <a:solidFill>
                  <a:schemeClr val="tx1">
                    <a:lumMod val="95000"/>
                    <a:lumOff val="5000"/>
                  </a:schemeClr>
                </a:solidFill>
                <a:cs typeface="Sabon Next LT"/>
              </a:rPr>
              <a:t>5.Excel integration</a:t>
            </a:r>
          </a:p>
          <a:p>
            <a:endParaRPr lang="en-US">
              <a:solidFill>
                <a:schemeClr val="tx1">
                  <a:lumMod val="95000"/>
                  <a:lumOff val="5000"/>
                </a:schemeClr>
              </a:solidFill>
              <a:cs typeface="Sabon Next LT"/>
            </a:endParaRPr>
          </a:p>
          <a:p>
            <a:r>
              <a:rPr lang="en-US">
                <a:solidFill>
                  <a:schemeClr val="tx1">
                    <a:lumMod val="95000"/>
                    <a:lumOff val="5000"/>
                  </a:schemeClr>
                </a:solidFill>
                <a:cs typeface="Sabon Next LT"/>
              </a:rPr>
              <a:t>6.Power supply</a:t>
            </a:r>
          </a:p>
          <a:p>
            <a:endParaRPr lang="en-US">
              <a:solidFill>
                <a:schemeClr val="tx1">
                  <a:lumMod val="95000"/>
                  <a:lumOff val="5000"/>
                </a:schemeClr>
              </a:solidFill>
              <a:cs typeface="Sabon Next LT"/>
            </a:endParaRPr>
          </a:p>
          <a:p>
            <a:r>
              <a:rPr lang="en-US">
                <a:solidFill>
                  <a:schemeClr val="tx1">
                    <a:lumMod val="95000"/>
                    <a:lumOff val="5000"/>
                  </a:schemeClr>
                </a:solidFill>
                <a:cs typeface="Sabon Next LT"/>
              </a:rPr>
              <a:t>7.Attendance software</a:t>
            </a:r>
          </a:p>
        </p:txBody>
      </p:sp>
    </p:spTree>
    <p:extLst>
      <p:ext uri="{BB962C8B-B14F-4D97-AF65-F5344CB8AC3E}">
        <p14:creationId xmlns:p14="http://schemas.microsoft.com/office/powerpoint/2010/main" val="296104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81EB-9667-7DFD-89B7-2907C7F0E23C}"/>
              </a:ext>
            </a:extLst>
          </p:cNvPr>
          <p:cNvSpPr>
            <a:spLocks noGrp="1"/>
          </p:cNvSpPr>
          <p:nvPr>
            <p:ph type="title"/>
          </p:nvPr>
        </p:nvSpPr>
        <p:spPr>
          <a:xfrm>
            <a:off x="-44450" y="0"/>
            <a:ext cx="12236449" cy="6143625"/>
          </a:xfrm>
        </p:spPr>
        <p:txBody>
          <a:bodyPr/>
          <a:lstStyle/>
          <a:p>
            <a:br>
              <a:rPr lang="en-US" u="sng"/>
            </a:br>
            <a:r>
              <a:rPr lang="en-US" sz="3600" u="sng"/>
              <a:t>Tool used</a:t>
            </a:r>
            <a:br>
              <a:rPr lang="en-US" sz="3600" u="sng"/>
            </a:br>
            <a:br>
              <a:rPr lang="en-US" u="sng"/>
            </a:br>
            <a:r>
              <a:rPr lang="en-US" sz="2800"/>
              <a:t>                 </a:t>
            </a:r>
            <a:r>
              <a:rPr lang="en-US" sz="2800" err="1"/>
              <a:t>Rfid</a:t>
            </a:r>
            <a:r>
              <a:rPr lang="en-US" sz="2800"/>
              <a:t> tag- </a:t>
            </a:r>
            <a:r>
              <a:rPr lang="en-US" sz="1600" b="0">
                <a:solidFill>
                  <a:srgbClr val="374151"/>
                </a:solidFill>
                <a:ea typeface="+mj-lt"/>
                <a:cs typeface="+mj-lt"/>
              </a:rPr>
              <a:t>An RFID tag is a small electronic device that                                                                                          contains a microchip and an antenna. These tags come in                                                                    various forms, including cards, labels, stickers, or even embedded in items </a:t>
            </a:r>
            <a:br>
              <a:rPr lang="en-US" sz="1600" b="0">
                <a:ea typeface="+mj-lt"/>
                <a:cs typeface="+mj-lt"/>
              </a:rPr>
            </a:br>
            <a:r>
              <a:rPr lang="en-US" sz="1600" b="0">
                <a:solidFill>
                  <a:srgbClr val="040C28"/>
                </a:solidFill>
                <a:ea typeface="+mj-lt"/>
                <a:cs typeface="+mj-lt"/>
              </a:rPr>
              <a:t>                            </a:t>
            </a:r>
            <a:br>
              <a:rPr lang="en-US" sz="1600" b="0">
                <a:solidFill>
                  <a:srgbClr val="040C28"/>
                </a:solidFill>
                <a:ea typeface="+mj-lt"/>
                <a:cs typeface="+mj-lt"/>
              </a:rPr>
            </a:br>
            <a:r>
              <a:rPr lang="en-US" sz="1600" b="0">
                <a:solidFill>
                  <a:srgbClr val="040C28"/>
                </a:solidFill>
                <a:ea typeface="+mj-lt"/>
                <a:cs typeface="+mj-lt"/>
              </a:rPr>
              <a:t>                               </a:t>
            </a:r>
            <a:r>
              <a:rPr lang="en-US" sz="2800">
                <a:ea typeface="+mj-lt"/>
                <a:cs typeface="+mj-lt"/>
              </a:rPr>
              <a:t>RFID reader-</a:t>
            </a:r>
            <a:r>
              <a:rPr lang="en-US" sz="1500" b="0">
                <a:solidFill>
                  <a:schemeClr val="tx1">
                    <a:lumMod val="95000"/>
                    <a:lumOff val="5000"/>
                  </a:schemeClr>
                </a:solidFill>
                <a:ea typeface="+mj-lt"/>
                <a:cs typeface="+mj-lt"/>
              </a:rPr>
              <a:t> </a:t>
            </a:r>
            <a:r>
              <a:rPr lang="en-US" sz="1600">
                <a:solidFill>
                  <a:schemeClr val="tx1">
                    <a:lumMod val="95000"/>
                    <a:lumOff val="5000"/>
                  </a:schemeClr>
                </a:solidFill>
                <a:latin typeface="Arial Black"/>
                <a:ea typeface="+mj-lt"/>
                <a:cs typeface="Arial"/>
              </a:rPr>
              <a:t>it is a network-connected device that can be                                                                                        portable or PERMANENTLY ATTACHED. IT USES RADIO            WAVES TO TRANSMIT</a:t>
            </a:r>
            <a:br>
              <a:rPr lang="en-US" sz="1500" b="0">
                <a:ea typeface="+mj-lt"/>
                <a:cs typeface="+mj-lt"/>
              </a:rPr>
            </a:br>
            <a:r>
              <a:rPr lang="en-US" sz="2800">
                <a:ea typeface="+mj-lt"/>
                <a:cs typeface="+mj-lt"/>
              </a:rPr>
              <a:t>               breadboard-</a:t>
            </a:r>
            <a:r>
              <a:rPr lang="en-US" sz="1600" b="0">
                <a:solidFill>
                  <a:srgbClr val="202124"/>
                </a:solidFill>
                <a:ea typeface="+mj-lt"/>
                <a:cs typeface="+mj-lt"/>
              </a:rPr>
              <a:t> </a:t>
            </a:r>
            <a:r>
              <a:rPr lang="en-US" sz="1600">
                <a:solidFill>
                  <a:schemeClr val="tx1">
                    <a:lumMod val="95000"/>
                    <a:lumOff val="5000"/>
                  </a:schemeClr>
                </a:solidFill>
                <a:ea typeface="+mj-lt"/>
                <a:cs typeface="+mj-lt"/>
              </a:rPr>
              <a:t>A breadboard (sometimes called a plugblock) is </a:t>
            </a:r>
            <a:br>
              <a:rPr lang="en-US" sz="1600">
                <a:solidFill>
                  <a:schemeClr val="tx1">
                    <a:lumMod val="95000"/>
                    <a:lumOff val="5000"/>
                  </a:schemeClr>
                </a:solidFill>
                <a:ea typeface="+mj-lt"/>
                <a:cs typeface="+mj-lt"/>
              </a:rPr>
            </a:br>
            <a:r>
              <a:rPr lang="en-US" sz="1600">
                <a:solidFill>
                  <a:schemeClr val="tx1">
                    <a:lumMod val="95000"/>
                    <a:lumOff val="5000"/>
                  </a:schemeClr>
                </a:solidFill>
                <a:ea typeface="+mj-lt"/>
                <a:cs typeface="+mj-lt"/>
              </a:rPr>
              <a:t>                                                                   used for because BUILDING TEMPORARY CIRCUITS.</a:t>
            </a:r>
            <a:br>
              <a:rPr lang="en-US" sz="1600">
                <a:solidFill>
                  <a:schemeClr val="tx1">
                    <a:lumMod val="95000"/>
                    <a:lumOff val="5000"/>
                  </a:schemeClr>
                </a:solidFill>
                <a:ea typeface="+mj-lt"/>
                <a:cs typeface="+mj-lt"/>
              </a:rPr>
            </a:br>
            <a:r>
              <a:rPr lang="en-US" sz="1600">
                <a:solidFill>
                  <a:schemeClr val="tx1">
                    <a:lumMod val="95000"/>
                    <a:lumOff val="5000"/>
                  </a:schemeClr>
                </a:solidFill>
                <a:ea typeface="+mj-lt"/>
                <a:cs typeface="+mj-lt"/>
              </a:rPr>
              <a:t>                                                                            it allows components to be removed and re</a:t>
            </a:r>
            <a:r>
              <a:rPr lang="en-US" sz="1600">
                <a:solidFill>
                  <a:srgbClr val="4D5156"/>
                </a:solidFill>
                <a:ea typeface="+mj-lt"/>
                <a:cs typeface="+mj-lt"/>
              </a:rPr>
              <a:t>place easily</a:t>
            </a:r>
            <a:r>
              <a:rPr lang="en-US" sz="1600" b="0">
                <a:solidFill>
                  <a:srgbClr val="4D5156"/>
                </a:solidFill>
                <a:ea typeface="+mj-lt"/>
                <a:cs typeface="+mj-lt"/>
              </a:rPr>
              <a:t>.</a:t>
            </a:r>
            <a:br>
              <a:rPr lang="en-US" sz="1600" b="0">
                <a:solidFill>
                  <a:srgbClr val="202124"/>
                </a:solidFill>
                <a:ea typeface="+mj-lt"/>
                <a:cs typeface="+mj-lt"/>
              </a:rPr>
            </a:br>
            <a:br>
              <a:rPr lang="en-US" sz="1600" b="0">
                <a:ea typeface="+mj-lt"/>
                <a:cs typeface="+mj-lt"/>
              </a:rPr>
            </a:br>
            <a:r>
              <a:rPr lang="en-US" sz="2800">
                <a:solidFill>
                  <a:srgbClr val="202124"/>
                </a:solidFill>
                <a:ea typeface="+mj-lt"/>
                <a:cs typeface="+mj-lt"/>
              </a:rPr>
              <a:t> </a:t>
            </a:r>
            <a:r>
              <a:rPr lang="en-US" sz="2800">
                <a:solidFill>
                  <a:srgbClr val="202124"/>
                </a:solidFill>
                <a:latin typeface="Arial Black"/>
                <a:ea typeface="+mj-lt"/>
                <a:cs typeface="Arial"/>
              </a:rPr>
              <a:t>                 </a:t>
            </a:r>
            <a:r>
              <a:rPr lang="en-US" sz="2800">
                <a:solidFill>
                  <a:srgbClr val="202C8F"/>
                </a:solidFill>
                <a:latin typeface="Arial Black"/>
                <a:ea typeface="+mj-lt"/>
                <a:cs typeface="Arial"/>
              </a:rPr>
              <a:t>lcd display</a:t>
            </a:r>
            <a:r>
              <a:rPr lang="en-US" sz="2800">
                <a:solidFill>
                  <a:srgbClr val="1F2C8F"/>
                </a:solidFill>
                <a:latin typeface="Arial Black"/>
                <a:ea typeface="+mj-lt"/>
                <a:cs typeface="Arial"/>
              </a:rPr>
              <a:t>-</a:t>
            </a:r>
            <a:r>
              <a:rPr lang="en-US" sz="1600">
                <a:solidFill>
                  <a:schemeClr val="tx1">
                    <a:lumMod val="95000"/>
                    <a:lumOff val="5000"/>
                  </a:schemeClr>
                </a:solidFill>
                <a:latin typeface="Arial Black"/>
                <a:ea typeface="+mj-lt"/>
                <a:cs typeface="Arial"/>
              </a:rPr>
              <a:t>LCD (Liquid Crystal Display) is a type of flat                                                                                            panel displayWHICH USES LIQUID CRYSTALS IN ITS                                              PRIMARY FORM OF OPERATION.</a:t>
            </a:r>
            <a:br>
              <a:rPr lang="en-US" sz="1600">
                <a:solidFill>
                  <a:schemeClr val="tx1">
                    <a:lumMod val="95000"/>
                    <a:lumOff val="5000"/>
                  </a:schemeClr>
                </a:solidFill>
                <a:latin typeface="Arial Black"/>
                <a:ea typeface="+mj-lt"/>
                <a:cs typeface="Arial"/>
              </a:rPr>
            </a:br>
            <a:br>
              <a:rPr lang="en-US" sz="1600">
                <a:solidFill>
                  <a:schemeClr val="tx1">
                    <a:lumMod val="95000"/>
                    <a:lumOff val="5000"/>
                  </a:schemeClr>
                </a:solidFill>
                <a:latin typeface="Arial Black"/>
                <a:ea typeface="+mj-lt"/>
                <a:cs typeface="Arial"/>
              </a:rPr>
            </a:br>
            <a:endParaRPr lang="en-US" sz="1500" b="0">
              <a:solidFill>
                <a:srgbClr val="202124"/>
              </a:solidFill>
              <a:latin typeface="Arial Black"/>
              <a:ea typeface="+mj-lt"/>
              <a:cs typeface="Arial"/>
            </a:endParaRPr>
          </a:p>
          <a:p>
            <a:br>
              <a:rPr lang="en-US" sz="1600">
                <a:latin typeface="Arial Black"/>
                <a:ea typeface="+mj-lt"/>
                <a:cs typeface="Arial"/>
              </a:rPr>
            </a:br>
            <a:r>
              <a:rPr lang="en-US" sz="1600">
                <a:solidFill>
                  <a:schemeClr val="tx1">
                    <a:lumMod val="95000"/>
                    <a:lumOff val="5000"/>
                  </a:schemeClr>
                </a:solidFill>
                <a:latin typeface="Arial Black"/>
                <a:ea typeface="+mj-lt"/>
                <a:cs typeface="Arial"/>
              </a:rPr>
              <a:t>                                                            </a:t>
            </a:r>
            <a:br>
              <a:rPr lang="en-US" sz="1600">
                <a:ea typeface="+mj-lt"/>
                <a:cs typeface="+mj-lt"/>
              </a:rPr>
            </a:br>
            <a:br>
              <a:rPr lang="en-US" sz="1600">
                <a:ea typeface="+mj-lt"/>
                <a:cs typeface="+mj-lt"/>
              </a:rPr>
            </a:br>
            <a:endParaRPr lang="en-US" sz="1500" b="0">
              <a:solidFill>
                <a:srgbClr val="202124"/>
              </a:solidFill>
              <a:ea typeface="+mj-lt"/>
              <a:cs typeface="+mj-lt"/>
            </a:endParaRPr>
          </a:p>
        </p:txBody>
      </p:sp>
      <p:pic>
        <p:nvPicPr>
          <p:cNvPr id="5" name="Picture 4" descr="Buy RC522 RFID 13.56MHZ Reader Writer Module Online – QuartzComponents">
            <a:extLst>
              <a:ext uri="{FF2B5EF4-FFF2-40B4-BE49-F238E27FC236}">
                <a16:creationId xmlns:a16="http://schemas.microsoft.com/office/drawing/2014/main" id="{5F2B4D69-7F32-F7AF-C620-B20B3F423EB6}"/>
              </a:ext>
            </a:extLst>
          </p:cNvPr>
          <p:cNvPicPr>
            <a:picLocks noChangeAspect="1"/>
          </p:cNvPicPr>
          <p:nvPr/>
        </p:nvPicPr>
        <p:blipFill>
          <a:blip r:embed="rId2"/>
          <a:stretch>
            <a:fillRect/>
          </a:stretch>
        </p:blipFill>
        <p:spPr>
          <a:xfrm>
            <a:off x="2743200" y="4739640"/>
            <a:ext cx="2743200" cy="2296160"/>
          </a:xfrm>
          <a:prstGeom prst="rect">
            <a:avLst/>
          </a:prstGeom>
        </p:spPr>
      </p:pic>
      <p:pic>
        <p:nvPicPr>
          <p:cNvPr id="6" name="Picture 5" descr="16x2 LCD Display">
            <a:extLst>
              <a:ext uri="{FF2B5EF4-FFF2-40B4-BE49-F238E27FC236}">
                <a16:creationId xmlns:a16="http://schemas.microsoft.com/office/drawing/2014/main" id="{E750483E-A63A-8B73-3705-33AE7ABDB561}"/>
              </a:ext>
            </a:extLst>
          </p:cNvPr>
          <p:cNvPicPr>
            <a:picLocks noChangeAspect="1"/>
          </p:cNvPicPr>
          <p:nvPr/>
        </p:nvPicPr>
        <p:blipFill>
          <a:blip r:embed="rId3"/>
          <a:stretch>
            <a:fillRect/>
          </a:stretch>
        </p:blipFill>
        <p:spPr>
          <a:xfrm>
            <a:off x="8321040" y="4756468"/>
            <a:ext cx="2743200" cy="2282825"/>
          </a:xfrm>
          <a:prstGeom prst="rect">
            <a:avLst/>
          </a:prstGeom>
        </p:spPr>
      </p:pic>
      <p:pic>
        <p:nvPicPr>
          <p:cNvPr id="7" name="Picture 6" descr="DS Robotics 400 Tie Points Solderless Self-Adhesive Breadboard Nickel  Plated Bread Board Or Solderless Pieces PCB Circuit Test Board, Project  Board for DIY Projects Electronic Components Electronic Hobby Kit Price in  India -">
            <a:extLst>
              <a:ext uri="{FF2B5EF4-FFF2-40B4-BE49-F238E27FC236}">
                <a16:creationId xmlns:a16="http://schemas.microsoft.com/office/drawing/2014/main" id="{B67C4A76-230D-4248-7BA7-0509D75ABEE1}"/>
              </a:ext>
            </a:extLst>
          </p:cNvPr>
          <p:cNvPicPr>
            <a:picLocks noChangeAspect="1"/>
          </p:cNvPicPr>
          <p:nvPr/>
        </p:nvPicPr>
        <p:blipFill>
          <a:blip r:embed="rId4"/>
          <a:stretch>
            <a:fillRect/>
          </a:stretch>
        </p:blipFill>
        <p:spPr>
          <a:xfrm>
            <a:off x="5488622" y="4753610"/>
            <a:ext cx="2789555" cy="2349500"/>
          </a:xfrm>
          <a:prstGeom prst="rect">
            <a:avLst/>
          </a:prstGeom>
        </p:spPr>
      </p:pic>
      <p:pic>
        <p:nvPicPr>
          <p:cNvPr id="8" name="Picture 7" descr="125kHz RFID Tag with Keychain">
            <a:extLst>
              <a:ext uri="{FF2B5EF4-FFF2-40B4-BE49-F238E27FC236}">
                <a16:creationId xmlns:a16="http://schemas.microsoft.com/office/drawing/2014/main" id="{92AA1824-BF4B-F4E1-8EDC-8B8465F9D06A}"/>
              </a:ext>
            </a:extLst>
          </p:cNvPr>
          <p:cNvPicPr>
            <a:picLocks noChangeAspect="1"/>
          </p:cNvPicPr>
          <p:nvPr/>
        </p:nvPicPr>
        <p:blipFill>
          <a:blip r:embed="rId5"/>
          <a:stretch>
            <a:fillRect/>
          </a:stretch>
        </p:blipFill>
        <p:spPr>
          <a:xfrm>
            <a:off x="-40216" y="4749270"/>
            <a:ext cx="2779183" cy="2121959"/>
          </a:xfrm>
          <a:prstGeom prst="rect">
            <a:avLst/>
          </a:prstGeom>
        </p:spPr>
      </p:pic>
    </p:spTree>
    <p:extLst>
      <p:ext uri="{BB962C8B-B14F-4D97-AF65-F5344CB8AC3E}">
        <p14:creationId xmlns:p14="http://schemas.microsoft.com/office/powerpoint/2010/main" val="24215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58952" y="731520"/>
            <a:ext cx="10671048" cy="2126438"/>
          </a:xfrm>
        </p:spPr>
        <p:txBody>
          <a:bodyPr/>
          <a:lstStyle/>
          <a:p>
            <a:r>
              <a:rPr lang="en-US"/>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8</a:t>
            </a:fld>
            <a:endParaRPr lang="en-US"/>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a:xfrm>
            <a:off x="685338" y="3017520"/>
            <a:ext cx="1993392" cy="557784"/>
          </a:xfrm>
        </p:spPr>
        <p:txBody>
          <a:bodyPr/>
          <a:lstStyle/>
          <a:p>
            <a:r>
              <a:rPr lang="en-US">
                <a:cs typeface="Arial"/>
              </a:rPr>
              <a:t>SEP </a:t>
            </a:r>
          </a:p>
          <a:p>
            <a:r>
              <a:rPr lang="en-US">
                <a:cs typeface="Arial"/>
              </a:rPr>
              <a:t>10-28</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a:xfrm>
            <a:off x="2900911" y="3017520"/>
            <a:ext cx="1993392" cy="557784"/>
          </a:xfrm>
        </p:spPr>
        <p:txBody>
          <a:bodyPr/>
          <a:lstStyle/>
          <a:p>
            <a:r>
              <a:rPr lang="en-US">
                <a:cs typeface="Arial"/>
              </a:rPr>
              <a:t>oct</a:t>
            </a:r>
          </a:p>
          <a:p>
            <a:r>
              <a:rPr lang="en-US">
                <a:cs typeface="Arial"/>
              </a:rPr>
              <a:t>1-17</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a:xfrm>
            <a:off x="5116484" y="3017520"/>
            <a:ext cx="1993392" cy="557784"/>
          </a:xfrm>
        </p:spPr>
        <p:txBody>
          <a:bodyPr/>
          <a:lstStyle/>
          <a:p>
            <a:pPr lvl="0"/>
            <a:r>
              <a:rPr lang="en-US">
                <a:cs typeface="Arial"/>
              </a:rPr>
              <a:t>OCT</a:t>
            </a:r>
          </a:p>
          <a:p>
            <a:r>
              <a:rPr lang="en-US">
                <a:cs typeface="Arial"/>
              </a:rPr>
              <a:t>17-30</a:t>
            </a:r>
            <a:endParaRPr lang="en-US"/>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a:xfrm>
            <a:off x="7332057" y="3017520"/>
            <a:ext cx="1993392" cy="557784"/>
          </a:xfrm>
        </p:spPr>
        <p:txBody>
          <a:bodyPr/>
          <a:lstStyle/>
          <a:p>
            <a:pPr lvl="0"/>
            <a:r>
              <a:rPr lang="en-US">
                <a:cs typeface="Arial"/>
              </a:rPr>
              <a:t>NOV</a:t>
            </a:r>
            <a:endParaRPr lang="en-US"/>
          </a:p>
          <a:p>
            <a:r>
              <a:rPr lang="en-US">
                <a:cs typeface="Arial"/>
              </a:rPr>
              <a:t>1-15</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a:xfrm>
            <a:off x="9547629" y="3017520"/>
            <a:ext cx="1993392" cy="557784"/>
          </a:xfrm>
        </p:spPr>
        <p:txBody>
          <a:bodyPr/>
          <a:lstStyle/>
          <a:p>
            <a:pPr lvl="0"/>
            <a:r>
              <a:rPr lang="en-US">
                <a:cs typeface="Arial"/>
              </a:rPr>
              <a:t>NOV</a:t>
            </a:r>
          </a:p>
          <a:p>
            <a:r>
              <a:rPr lang="en-US">
                <a:cs typeface="Arial"/>
              </a:rPr>
              <a:t>17-30</a:t>
            </a:r>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685338" y="4745736"/>
            <a:ext cx="1993392" cy="795528"/>
          </a:xfrm>
        </p:spPr>
        <p:txBody>
          <a:bodyPr>
            <a:normAutofit/>
          </a:bodyPr>
          <a:lstStyle/>
          <a:p>
            <a:pPr lvl="0"/>
            <a:r>
              <a:rPr lang="en-US" sz="2800">
                <a:cs typeface="Sabon Next LT"/>
              </a:rPr>
              <a:t>Planning</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a:xfrm>
            <a:off x="2900911" y="4745736"/>
            <a:ext cx="1993392" cy="795528"/>
          </a:xfrm>
        </p:spPr>
        <p:txBody>
          <a:bodyPr>
            <a:normAutofit/>
          </a:bodyPr>
          <a:lstStyle/>
          <a:p>
            <a:pPr lvl="0"/>
            <a:r>
              <a:rPr lang="en-US" sz="2800">
                <a:cs typeface="Sabon Next LT"/>
              </a:rPr>
              <a:t>Research</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017093" y="4800953"/>
            <a:ext cx="1993392" cy="861789"/>
          </a:xfrm>
        </p:spPr>
        <p:txBody>
          <a:bodyPr>
            <a:normAutofit/>
          </a:bodyPr>
          <a:lstStyle/>
          <a:p>
            <a:pPr lvl="0"/>
            <a:r>
              <a:rPr lang="en-US" sz="2400"/>
              <a:t>DESIGN</a:t>
            </a:r>
            <a:endParaRPr lang="en-US" sz="2400">
              <a:cs typeface="Sabon Next LT"/>
            </a:endParaRP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111188" y="4745736"/>
            <a:ext cx="2479304" cy="795528"/>
          </a:xfrm>
        </p:spPr>
        <p:txBody>
          <a:bodyPr>
            <a:noAutofit/>
          </a:bodyPr>
          <a:lstStyle/>
          <a:p>
            <a:pPr lvl="0"/>
            <a:r>
              <a:rPr lang="en-US" sz="2400">
                <a:cs typeface="Sabon Next LT"/>
              </a:rPr>
              <a:t>Implementation</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47629" y="4745736"/>
            <a:ext cx="1993392" cy="795528"/>
          </a:xfrm>
        </p:spPr>
        <p:txBody>
          <a:bodyPr>
            <a:normAutofit/>
          </a:bodyPr>
          <a:lstStyle/>
          <a:p>
            <a:r>
              <a:rPr lang="en-US" sz="2400">
                <a:cs typeface="Sabon Next LT"/>
              </a:rPr>
              <a:t>Follow Up</a:t>
            </a: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895600" y="1710634"/>
            <a:ext cx="6400800" cy="713587"/>
          </a:xfrm>
        </p:spPr>
        <p:txBody>
          <a:bodyPr/>
          <a:lstStyle/>
          <a:p>
            <a:r>
              <a:rPr lang="en-US" sz="4800"/>
              <a:t>summary</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body" idx="1"/>
          </p:nvPr>
        </p:nvSpPr>
        <p:spPr>
          <a:xfrm>
            <a:off x="2895600" y="2600079"/>
            <a:ext cx="6400800" cy="3663782"/>
          </a:xfrm>
        </p:spPr>
        <p:txBody>
          <a:bodyPr vert="horz" lIns="91440" tIns="45720" rIns="91440" bIns="45720" rtlCol="0" anchor="t">
            <a:noAutofit/>
          </a:bodyPr>
          <a:lstStyle/>
          <a:p>
            <a:r>
              <a:rPr lang="en-US" sz="3200">
                <a:solidFill>
                  <a:srgbClr val="202124"/>
                </a:solidFill>
                <a:ea typeface="+mn-lt"/>
                <a:cs typeface="+mn-lt"/>
              </a:rPr>
              <a:t>Students, faculty, and staff members are provided with RFID tags, which they present to the reader to mark their attendance. The reader then emits radio frequency signals that are received by the tags, which respond by transmitting their unique identification numbers.</a:t>
            </a:r>
            <a:endParaRPr lang="en-US" sz="3200">
              <a:cs typeface="Sabon Next LT"/>
            </a:endParaRP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4294967295"/>
          </p:nvPr>
        </p:nvSpPr>
        <p:spPr>
          <a:xfrm>
            <a:off x="0" y="457200"/>
            <a:ext cx="3200400" cy="244475"/>
          </a:xfrm>
        </p:spPr>
        <p:txBody>
          <a:bodyPr/>
          <a:lstStyle/>
          <a:p>
            <a:r>
              <a:rPr lang="en-US"/>
              <a:t>Presentation title</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4294967295"/>
          </p:nvPr>
        </p:nvSpPr>
        <p:spPr>
          <a:xfrm>
            <a:off x="11204575" y="457200"/>
            <a:ext cx="987425" cy="244475"/>
          </a:xfrm>
        </p:spPr>
        <p:txBody>
          <a:bodyPr/>
          <a:lstStyle/>
          <a:p>
            <a:fld id="{48F63A3B-78C7-47BE-AE5E-E10140E04643}" type="slidenum">
              <a:rPr lang="en-US" dirty="0" smtClean="0"/>
              <a:pPr/>
              <a:t>9</a:t>
            </a:fld>
            <a:endParaRPr lang="en-US"/>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3" id="{C7F113B6-FBDA-4F10-933F-4E311BEF9DB6}" vid="{EF289688-14D1-4270-8C5A-293601829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5117FA41-AE03-4A0A-A9B0-817CABD0947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RFID STUdent Attendance system</vt:lpstr>
      <vt:lpstr>My team</vt:lpstr>
      <vt:lpstr>AGENDA</vt:lpstr>
      <vt:lpstr>introduction</vt:lpstr>
      <vt:lpstr>objective</vt:lpstr>
      <vt:lpstr>Tools and technology</vt:lpstr>
      <vt:lpstr> Tool used                   Rfid tag- An RFID tag is a small electronic device that                                                                                          contains a microchip and an antenna. These tags come in                                                                    various forms, including cards, labels, stickers, or even embedded in items                                                              RFID reader- it is a network-connected device that can be                                                                                        portable or PERMANENTLY ATTACHED. IT USES RADIO            WAVES TO TRANSMIT                breadboard- A breadboard (sometimes called a plugblock) is                                                                     used for because BUILDING TEMPORARY CIRCUITS.                                                                             it allows components to be removed and replace easily.                    lcd display-LCD (Liquid Crystal Display) is a type of flat                                                                                            panel displayWHICH USES LIQUID CRYSTALS IN ITS                                              PRIMARY FORM OF OPERATION.                                                                  </vt:lpstr>
      <vt:lpstr>TIMELINE</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
  <cp:lastModifiedBy>harshit gupta</cp:lastModifiedBy>
  <cp:revision>1</cp:revision>
  <dcterms:created xsi:type="dcterms:W3CDTF">2023-10-26T16:32:18Z</dcterms:created>
  <dcterms:modified xsi:type="dcterms:W3CDTF">2023-11-03T11:16:07Z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