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6" r:id="rId4"/>
    <p:sldId id="291" r:id="rId5"/>
    <p:sldId id="290" r:id="rId6"/>
    <p:sldId id="278" r:id="rId7"/>
    <p:sldId id="280" r:id="rId8"/>
    <p:sldId id="285" r:id="rId9"/>
    <p:sldId id="284" r:id="rId10"/>
    <p:sldId id="286" r:id="rId11"/>
    <p:sldId id="279" r:id="rId12"/>
    <p:sldId id="281" r:id="rId13"/>
    <p:sldId id="282" r:id="rId14"/>
    <p:sldId id="283" r:id="rId15"/>
    <p:sldId id="287" r:id="rId16"/>
    <p:sldId id="288" r:id="rId17"/>
    <p:sldId id="289"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08" autoAdjust="0"/>
    <p:restoredTop sz="94660"/>
  </p:normalViewPr>
  <p:slideViewPr>
    <p:cSldViewPr showGuides="1">
      <p:cViewPr>
        <p:scale>
          <a:sx n="77" d="100"/>
          <a:sy n="77" d="100"/>
        </p:scale>
        <p:origin x="-1170"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66A41-3410-43C8-86AD-CFE96A59351D}" type="datetimeFigureOut">
              <a:rPr lang="en-IN" smtClean="0"/>
              <a:pPr/>
              <a:t>24-01-2017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DE65B-995E-4589-BC10-7BACE321ED0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D374E-1758-4141-B4A6-568361F3120C}" type="datetimeFigureOut">
              <a:rPr lang="en-IN" smtClean="0"/>
              <a:pPr/>
              <a:t>24-01-2017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9B4A6-D6BA-45EA-8E22-7326D5FCFFE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D374E-1758-4141-B4A6-568361F3120C}" type="datetimeFigureOut">
              <a:rPr lang="en-IN" smtClean="0"/>
              <a:pPr/>
              <a:t>24-01-2017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9B4A6-D6BA-45EA-8E22-7326D5FCFFE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water2.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1692696" y="0"/>
            <a:ext cx="8766720" cy="1340768"/>
          </a:xfrm>
        </p:spPr>
        <p:txBody>
          <a:bodyPr/>
          <a:lstStyle/>
          <a:p>
            <a:r>
              <a:rPr lang="en-IN" b="1" dirty="0" smtClean="0"/>
              <a:t>Water Level Indicator</a:t>
            </a:r>
            <a:endParaRPr lang="en-IN" b="1" dirty="0"/>
          </a:p>
        </p:txBody>
      </p:sp>
      <p:sp>
        <p:nvSpPr>
          <p:cNvPr id="3" name="Subtitle 2"/>
          <p:cNvSpPr>
            <a:spLocks noGrp="1"/>
          </p:cNvSpPr>
          <p:nvPr>
            <p:ph type="subTitle" idx="1"/>
          </p:nvPr>
        </p:nvSpPr>
        <p:spPr>
          <a:xfrm>
            <a:off x="1714480" y="5786454"/>
            <a:ext cx="4572032" cy="714380"/>
          </a:xfrm>
        </p:spPr>
        <p:txBody>
          <a:bodyPr>
            <a:noAutofit/>
          </a:bodyPr>
          <a:lstStyle/>
          <a:p>
            <a:pPr algn="l"/>
            <a:r>
              <a:rPr lang="en-IN" sz="2000" b="1" dirty="0" smtClean="0">
                <a:solidFill>
                  <a:schemeClr val="tx1"/>
                </a:solidFill>
              </a:rPr>
              <a:t>Rajsekhar Ganguli : 510614003                    </a:t>
            </a:r>
          </a:p>
          <a:p>
            <a:pPr algn="l"/>
            <a:endParaRPr lang="en-IN"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IN"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a:p>
            <a:pPr algn="l"/>
            <a:endParaRPr lang="en-IN" sz="2000" b="1" dirty="0">
              <a:solidFill>
                <a:schemeClr val="tx1"/>
              </a:solidFill>
            </a:endParaRPr>
          </a:p>
        </p:txBody>
      </p:sp>
      <p:sp>
        <p:nvSpPr>
          <p:cNvPr id="6" name="TextBox 5"/>
          <p:cNvSpPr txBox="1"/>
          <p:nvPr/>
        </p:nvSpPr>
        <p:spPr>
          <a:xfrm>
            <a:off x="6732240" y="1772816"/>
            <a:ext cx="1440160" cy="369332"/>
          </a:xfrm>
          <a:prstGeom prst="rect">
            <a:avLst/>
          </a:prstGeom>
          <a:noFill/>
        </p:spPr>
        <p:txBody>
          <a:bodyPr wrap="square" rtlCol="0">
            <a:spAutoFit/>
          </a:bodyPr>
          <a:lstStyle/>
          <a:p>
            <a:endParaRPr lang="en-IN" dirty="0"/>
          </a:p>
        </p:txBody>
      </p:sp>
      <p:pic>
        <p:nvPicPr>
          <p:cNvPr id="7" name="Picture 6" descr="iiest logo.png"/>
          <p:cNvPicPr>
            <a:picLocks noChangeAspect="1"/>
          </p:cNvPicPr>
          <p:nvPr/>
        </p:nvPicPr>
        <p:blipFill>
          <a:blip r:embed="rId3"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normAutofit fontScale="90000"/>
          </a:bodyPr>
          <a:lstStyle/>
          <a:p>
            <a:r>
              <a:rPr lang="en-IN" dirty="0" smtClean="0"/>
              <a:t>Components of the 5 V Power Supply</a:t>
            </a:r>
            <a:endParaRPr lang="en-IN" dirty="0"/>
          </a:p>
        </p:txBody>
      </p:sp>
      <p:sp>
        <p:nvSpPr>
          <p:cNvPr id="3" name="TextBox 2"/>
          <p:cNvSpPr txBox="1"/>
          <p:nvPr/>
        </p:nvSpPr>
        <p:spPr>
          <a:xfrm>
            <a:off x="827584" y="1702549"/>
            <a:ext cx="7776864" cy="646331"/>
          </a:xfrm>
          <a:prstGeom prst="rect">
            <a:avLst/>
          </a:prstGeom>
          <a:noFill/>
        </p:spPr>
        <p:txBody>
          <a:bodyPr wrap="square" rtlCol="0">
            <a:spAutoFit/>
          </a:bodyPr>
          <a:lstStyle/>
          <a:p>
            <a:pPr>
              <a:buFont typeface="Wingdings" pitchFamily="2" charset="2"/>
              <a:buChar char="v"/>
            </a:pPr>
            <a:r>
              <a:rPr lang="en-IN" dirty="0" smtClean="0"/>
              <a:t>Voltage Regulator (IC-LM7805):</a:t>
            </a:r>
          </a:p>
          <a:p>
            <a:endParaRPr lang="en-IN" dirty="0"/>
          </a:p>
        </p:txBody>
      </p:sp>
      <p:sp>
        <p:nvSpPr>
          <p:cNvPr id="4" name="TextBox 3"/>
          <p:cNvSpPr txBox="1"/>
          <p:nvPr/>
        </p:nvSpPr>
        <p:spPr>
          <a:xfrm>
            <a:off x="755576" y="2228671"/>
            <a:ext cx="6984776" cy="1200329"/>
          </a:xfrm>
          <a:prstGeom prst="rect">
            <a:avLst/>
          </a:prstGeom>
          <a:noFill/>
        </p:spPr>
        <p:txBody>
          <a:bodyPr wrap="square" rtlCol="0">
            <a:spAutoFit/>
          </a:bodyPr>
          <a:lstStyle/>
          <a:p>
            <a:r>
              <a:rPr lang="en-IN" dirty="0" smtClean="0"/>
              <a:t>   7805 IC Rating</a:t>
            </a:r>
          </a:p>
          <a:p>
            <a:pPr lvl="0">
              <a:buFont typeface="Wingdings" pitchFamily="2" charset="2"/>
              <a:buChar char="q"/>
            </a:pPr>
            <a:r>
              <a:rPr lang="en-IN" dirty="0" smtClean="0"/>
              <a:t>Input voltage range 7V- 35V</a:t>
            </a:r>
          </a:p>
          <a:p>
            <a:pPr>
              <a:buFont typeface="Wingdings" pitchFamily="2" charset="2"/>
              <a:buChar char="q"/>
            </a:pPr>
            <a:r>
              <a:rPr lang="en-IN" dirty="0" smtClean="0"/>
              <a:t>Current rating </a:t>
            </a:r>
            <a:r>
              <a:rPr lang="en-IN" dirty="0" err="1" smtClean="0"/>
              <a:t>I</a:t>
            </a:r>
            <a:r>
              <a:rPr lang="en-IN" baseline="-25000" dirty="0" err="1" smtClean="0"/>
              <a:t>c</a:t>
            </a:r>
            <a:r>
              <a:rPr lang="en-IN" baseline="-25000" dirty="0" smtClean="0"/>
              <a:t> = </a:t>
            </a:r>
            <a:r>
              <a:rPr lang="en-IN" dirty="0" smtClean="0"/>
              <a:t>1A</a:t>
            </a:r>
          </a:p>
          <a:p>
            <a:pPr>
              <a:buFont typeface="Wingdings" pitchFamily="2" charset="2"/>
              <a:buChar char="q"/>
            </a:pPr>
            <a:r>
              <a:rPr lang="en-IN" dirty="0" smtClean="0"/>
              <a:t>Output voltage range   </a:t>
            </a:r>
            <a:r>
              <a:rPr lang="en-IN" dirty="0" err="1" smtClean="0"/>
              <a:t>V</a:t>
            </a:r>
            <a:r>
              <a:rPr lang="en-IN" baseline="-25000" dirty="0" err="1" smtClean="0"/>
              <a:t>Max</a:t>
            </a:r>
            <a:r>
              <a:rPr lang="en-IN" baseline="-25000" dirty="0" smtClean="0"/>
              <a:t>=5.2V ,</a:t>
            </a:r>
            <a:r>
              <a:rPr lang="en-IN" dirty="0" err="1" smtClean="0"/>
              <a:t>V</a:t>
            </a:r>
            <a:r>
              <a:rPr lang="en-IN" baseline="-25000" dirty="0" err="1" smtClean="0"/>
              <a:t>Min</a:t>
            </a:r>
            <a:r>
              <a:rPr lang="en-IN" baseline="-25000" dirty="0" smtClean="0"/>
              <a:t>=4.8V</a:t>
            </a:r>
            <a:endParaRPr lang="en-IN" dirty="0"/>
          </a:p>
        </p:txBody>
      </p:sp>
      <p:sp>
        <p:nvSpPr>
          <p:cNvPr id="5" name="TextBox 4"/>
          <p:cNvSpPr txBox="1"/>
          <p:nvPr/>
        </p:nvSpPr>
        <p:spPr>
          <a:xfrm>
            <a:off x="899592" y="3391832"/>
            <a:ext cx="7056784" cy="1477328"/>
          </a:xfrm>
          <a:prstGeom prst="rect">
            <a:avLst/>
          </a:prstGeom>
          <a:noFill/>
        </p:spPr>
        <p:txBody>
          <a:bodyPr wrap="square" rtlCol="0">
            <a:spAutoFit/>
          </a:bodyPr>
          <a:lstStyle/>
          <a:p>
            <a:pPr>
              <a:buFont typeface="Wingdings" pitchFamily="2" charset="2"/>
              <a:buChar char="v"/>
            </a:pPr>
            <a:r>
              <a:rPr lang="en-IN" dirty="0" smtClean="0"/>
              <a:t>Diodes</a:t>
            </a:r>
          </a:p>
          <a:p>
            <a:pPr>
              <a:buFont typeface="Wingdings" pitchFamily="2" charset="2"/>
              <a:buChar char="v"/>
            </a:pPr>
            <a:endParaRPr lang="en-IN" dirty="0" smtClean="0"/>
          </a:p>
          <a:p>
            <a:r>
              <a:rPr lang="en-IN" dirty="0" smtClean="0"/>
              <a:t>4 IN4007 diodes are utilized to create a full-wave bridge rectifier. It is preferred over normal full wave rectifier as it has better TUF and better performance.</a:t>
            </a:r>
            <a:endParaRPr lang="en-IN" dirty="0"/>
          </a:p>
        </p:txBody>
      </p:sp>
      <p:sp>
        <p:nvSpPr>
          <p:cNvPr id="6" name="TextBox 5"/>
          <p:cNvSpPr txBox="1"/>
          <p:nvPr/>
        </p:nvSpPr>
        <p:spPr>
          <a:xfrm>
            <a:off x="827584" y="5013176"/>
            <a:ext cx="7416824" cy="1477328"/>
          </a:xfrm>
          <a:prstGeom prst="rect">
            <a:avLst/>
          </a:prstGeom>
          <a:noFill/>
        </p:spPr>
        <p:txBody>
          <a:bodyPr wrap="square" rtlCol="0">
            <a:spAutoFit/>
          </a:bodyPr>
          <a:lstStyle/>
          <a:p>
            <a:pPr>
              <a:buFont typeface="Wingdings" pitchFamily="2" charset="2"/>
              <a:buChar char="v"/>
            </a:pPr>
            <a:r>
              <a:rPr lang="en-IN" dirty="0" smtClean="0"/>
              <a:t>Capacitors</a:t>
            </a:r>
          </a:p>
          <a:p>
            <a:endParaRPr lang="en-IN" dirty="0" smtClean="0"/>
          </a:p>
          <a:p>
            <a:r>
              <a:rPr lang="en-IN" dirty="0" smtClean="0"/>
              <a:t>4 electrolytic capacitors- 2- 470µF and 2- 47µF used to improve the ripple factor of the rectifier.</a:t>
            </a:r>
          </a:p>
          <a:p>
            <a:endParaRPr lang="en-IN" dirty="0"/>
          </a:p>
        </p:txBody>
      </p:sp>
      <p:pic>
        <p:nvPicPr>
          <p:cNvPr id="7" name="Picture 6" descr="Lm7805-pinout-diagram.gif"/>
          <p:cNvPicPr>
            <a:picLocks noChangeAspect="1"/>
          </p:cNvPicPr>
          <p:nvPr/>
        </p:nvPicPr>
        <p:blipFill>
          <a:blip r:embed="rId2" cstate="print"/>
          <a:stretch>
            <a:fillRect/>
          </a:stretch>
        </p:blipFill>
        <p:spPr>
          <a:xfrm>
            <a:off x="5220072" y="1340768"/>
            <a:ext cx="2905125" cy="2305050"/>
          </a:xfrm>
          <a:prstGeom prst="rect">
            <a:avLst/>
          </a:prstGeom>
        </p:spPr>
      </p:pic>
      <p:pic>
        <p:nvPicPr>
          <p:cNvPr id="8" name="Picture 7" descr="iiest logo.png"/>
          <p:cNvPicPr>
            <a:picLocks noChangeAspect="1"/>
          </p:cNvPicPr>
          <p:nvPr/>
        </p:nvPicPr>
        <p:blipFill>
          <a:blip r:embed="rId3"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 calcmode="lin" valueType="num">
                                      <p:cBhvr additive="base">
                                        <p:cTn id="3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 calcmode="lin" valueType="num">
                                      <p:cBhvr additive="base">
                                        <p:cTn id="4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 calcmode="lin" valueType="num">
                                      <p:cBhvr additive="base">
                                        <p:cTn id="4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Principle</a:t>
            </a:r>
            <a:endParaRPr lang="en-IN" dirty="0"/>
          </a:p>
        </p:txBody>
      </p:sp>
      <p:sp>
        <p:nvSpPr>
          <p:cNvPr id="3" name="TextBox 2"/>
          <p:cNvSpPr txBox="1"/>
          <p:nvPr/>
        </p:nvSpPr>
        <p:spPr>
          <a:xfrm>
            <a:off x="611560" y="1484784"/>
            <a:ext cx="4104456" cy="1754326"/>
          </a:xfrm>
          <a:prstGeom prst="rect">
            <a:avLst/>
          </a:prstGeom>
          <a:noFill/>
        </p:spPr>
        <p:txBody>
          <a:bodyPr wrap="square" rtlCol="0">
            <a:spAutoFit/>
          </a:bodyPr>
          <a:lstStyle/>
          <a:p>
            <a:pPr>
              <a:buFont typeface="Wingdings" pitchFamily="2" charset="2"/>
              <a:buChar char="v"/>
            </a:pPr>
            <a:r>
              <a:rPr lang="en-IN" dirty="0" smtClean="0"/>
              <a:t>Here I’m using transistor (of NPN type) as a Switch. Initially there is no voltage applied to the base of the Transistor Q1 and the transistor is in OFF state and no current is flowing through collector and emitter and LED is OFF.</a:t>
            </a:r>
            <a:endParaRPr lang="en-IN" dirty="0"/>
          </a:p>
        </p:txBody>
      </p:sp>
      <p:sp>
        <p:nvSpPr>
          <p:cNvPr id="4" name="TextBox 3"/>
          <p:cNvSpPr txBox="1"/>
          <p:nvPr/>
        </p:nvSpPr>
        <p:spPr>
          <a:xfrm>
            <a:off x="611560" y="3645024"/>
            <a:ext cx="4176464" cy="2308324"/>
          </a:xfrm>
          <a:prstGeom prst="rect">
            <a:avLst/>
          </a:prstGeom>
          <a:noFill/>
        </p:spPr>
        <p:txBody>
          <a:bodyPr wrap="square" rtlCol="0">
            <a:spAutoFit/>
          </a:bodyPr>
          <a:lstStyle/>
          <a:p>
            <a:pPr>
              <a:buFont typeface="Wingdings" pitchFamily="2" charset="2"/>
              <a:buChar char="v"/>
            </a:pPr>
            <a:r>
              <a:rPr lang="en-IN" dirty="0" smtClean="0"/>
              <a:t>When the water level reaches to Point 1 in the tank, the positive side of the battery gets connected to the base of the Transistor Q1 through the water. So when a positive voltage has been applied to the base of the Transistor Q1, it gets into ON state and current starts flowing from collector to emitter. And RED LED glows.</a:t>
            </a:r>
            <a:endParaRPr lang="en-IN" dirty="0"/>
          </a:p>
        </p:txBody>
      </p:sp>
      <p:pic>
        <p:nvPicPr>
          <p:cNvPr id="6" name="Picture 5" descr="circuit diagram.jpg"/>
          <p:cNvPicPr/>
          <p:nvPr/>
        </p:nvPicPr>
        <p:blipFill>
          <a:blip r:embed="rId2" cstate="print"/>
          <a:stretch>
            <a:fillRect/>
          </a:stretch>
        </p:blipFill>
        <p:spPr>
          <a:xfrm>
            <a:off x="5084862" y="2348880"/>
            <a:ext cx="3663602" cy="3888432"/>
          </a:xfrm>
          <a:prstGeom prst="rect">
            <a:avLst/>
          </a:prstGeom>
        </p:spPr>
      </p:pic>
      <p:pic>
        <p:nvPicPr>
          <p:cNvPr id="7" name="Picture 6" descr="iiest logo.png"/>
          <p:cNvPicPr>
            <a:picLocks noChangeAspect="1"/>
          </p:cNvPicPr>
          <p:nvPr/>
        </p:nvPicPr>
        <p:blipFill>
          <a:blip r:embed="rId3"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3068960"/>
            <a:ext cx="4248472" cy="3139321"/>
          </a:xfrm>
          <a:prstGeom prst="rect">
            <a:avLst/>
          </a:prstGeom>
          <a:noFill/>
        </p:spPr>
        <p:txBody>
          <a:bodyPr wrap="square" rtlCol="0">
            <a:spAutoFit/>
          </a:bodyPr>
          <a:lstStyle/>
          <a:p>
            <a:pPr>
              <a:buFont typeface="Wingdings" pitchFamily="2" charset="2"/>
              <a:buChar char="v"/>
            </a:pPr>
            <a:r>
              <a:rPr lang="en-IN" dirty="0" smtClean="0"/>
              <a:t>Same phenomenon happens when water level reaches to Point B. As soon as water level reaches to Point B, a positive voltage gets applied to the Transistor Q2, it gets ON and current started flowing through RED LED glows. With same principal, GREEN LED glow when water level reaches to Point D. And finally the buzzer beeps when water level reaches to E</a:t>
            </a:r>
            <a:br>
              <a:rPr lang="en-IN" dirty="0" smtClean="0"/>
            </a:br>
            <a:r>
              <a:rPr lang="en-IN" dirty="0" smtClean="0"/>
              <a:t/>
            </a:r>
            <a:br>
              <a:rPr lang="en-IN" dirty="0" smtClean="0"/>
            </a:br>
            <a:endParaRPr lang="en-IN" dirty="0"/>
          </a:p>
        </p:txBody>
      </p:sp>
      <p:sp>
        <p:nvSpPr>
          <p:cNvPr id="4" name="TextBox 3"/>
          <p:cNvSpPr txBox="1"/>
          <p:nvPr/>
        </p:nvSpPr>
        <p:spPr>
          <a:xfrm>
            <a:off x="683568" y="500479"/>
            <a:ext cx="4248472" cy="2308324"/>
          </a:xfrm>
          <a:prstGeom prst="rect">
            <a:avLst/>
          </a:prstGeom>
          <a:noFill/>
        </p:spPr>
        <p:txBody>
          <a:bodyPr wrap="square" rtlCol="0">
            <a:spAutoFit/>
          </a:bodyPr>
          <a:lstStyle/>
          <a:p>
            <a:pPr>
              <a:buFont typeface="Wingdings" pitchFamily="2" charset="2"/>
              <a:buChar char="v"/>
            </a:pPr>
            <a:r>
              <a:rPr lang="en-IN" dirty="0" smtClean="0"/>
              <a:t>The  resistor at the base of each transistor is used to limit the base current. Generally a transistor gets its ON state fully when a voltage difference of 0.7 V is applied to the base emitter junction. There are also resistors with each of the LEDs, to drop the voltage across LEDs, otherwise LED may blow up.</a:t>
            </a:r>
            <a:endParaRPr lang="en-IN" dirty="0"/>
          </a:p>
        </p:txBody>
      </p:sp>
      <p:pic>
        <p:nvPicPr>
          <p:cNvPr id="5" name="Picture 4" descr="circuit diagram.jpg"/>
          <p:cNvPicPr/>
          <p:nvPr/>
        </p:nvPicPr>
        <p:blipFill>
          <a:blip r:embed="rId2" cstate="print"/>
          <a:stretch>
            <a:fillRect/>
          </a:stretch>
        </p:blipFill>
        <p:spPr>
          <a:xfrm>
            <a:off x="5084862" y="2276872"/>
            <a:ext cx="3663602" cy="3960440"/>
          </a:xfrm>
          <a:prstGeom prst="rect">
            <a:avLst/>
          </a:prstGeom>
        </p:spPr>
      </p:pic>
      <p:pic>
        <p:nvPicPr>
          <p:cNvPr id="6" name="Picture 5" descr="iiest logo.png"/>
          <p:cNvPicPr>
            <a:picLocks noChangeAspect="1"/>
          </p:cNvPicPr>
          <p:nvPr/>
        </p:nvPicPr>
        <p:blipFill>
          <a:blip r:embed="rId3"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11144" cy="1143000"/>
          </a:xfrm>
        </p:spPr>
        <p:txBody>
          <a:bodyPr/>
          <a:lstStyle/>
          <a:p>
            <a:r>
              <a:rPr lang="en-IN" dirty="0" smtClean="0"/>
              <a:t>Steps of Operation</a:t>
            </a:r>
            <a:endParaRPr lang="en-IN" dirty="0"/>
          </a:p>
        </p:txBody>
      </p:sp>
      <p:sp>
        <p:nvSpPr>
          <p:cNvPr id="3" name="TextBox 2"/>
          <p:cNvSpPr txBox="1"/>
          <p:nvPr/>
        </p:nvSpPr>
        <p:spPr>
          <a:xfrm>
            <a:off x="827584" y="4122946"/>
            <a:ext cx="7416824" cy="1754326"/>
          </a:xfrm>
          <a:prstGeom prst="rect">
            <a:avLst/>
          </a:prstGeom>
          <a:noFill/>
        </p:spPr>
        <p:txBody>
          <a:bodyPr wrap="square" rtlCol="0">
            <a:spAutoFit/>
          </a:bodyPr>
          <a:lstStyle/>
          <a:p>
            <a:pPr>
              <a:buFont typeface="Wingdings" pitchFamily="2" charset="2"/>
              <a:buChar char="§"/>
            </a:pPr>
            <a:r>
              <a:rPr lang="en-IN" dirty="0" smtClean="0"/>
              <a:t>Condition 1: Water not available</a:t>
            </a:r>
          </a:p>
          <a:p>
            <a:endParaRPr lang="en-IN" dirty="0" smtClean="0"/>
          </a:p>
          <a:p>
            <a:r>
              <a:rPr lang="en-IN" dirty="0" smtClean="0"/>
              <a:t>When the tank is empty there is no conductive path between any of the 5 indicating probes and the common probe (which is connected to +5V supply) so the transistor base emitter region will not have sufficient biasing voltage hence it remains in cut off region.</a:t>
            </a:r>
          </a:p>
        </p:txBody>
      </p:sp>
      <p:sp>
        <p:nvSpPr>
          <p:cNvPr id="4" name="TextBox 3"/>
          <p:cNvSpPr txBox="1"/>
          <p:nvPr/>
        </p:nvSpPr>
        <p:spPr>
          <a:xfrm>
            <a:off x="755576" y="1268761"/>
            <a:ext cx="7488832" cy="2031325"/>
          </a:xfrm>
          <a:prstGeom prst="rect">
            <a:avLst/>
          </a:prstGeom>
          <a:noFill/>
        </p:spPr>
        <p:txBody>
          <a:bodyPr wrap="square" rtlCol="0">
            <a:spAutoFit/>
          </a:bodyPr>
          <a:lstStyle/>
          <a:p>
            <a:r>
              <a:rPr lang="en-IN" dirty="0" smtClean="0"/>
              <a:t>There are 3 main conditions of operation</a:t>
            </a:r>
          </a:p>
          <a:p>
            <a:endParaRPr lang="en-IN" dirty="0" smtClean="0"/>
          </a:p>
          <a:p>
            <a:endParaRPr lang="en-IN" dirty="0" smtClean="0"/>
          </a:p>
          <a:p>
            <a:endParaRPr lang="en-IN" dirty="0" smtClean="0"/>
          </a:p>
          <a:p>
            <a:pPr lvl="0">
              <a:buFont typeface="Wingdings" pitchFamily="2" charset="2"/>
              <a:buChar char="v"/>
            </a:pPr>
            <a:r>
              <a:rPr lang="en-IN" dirty="0" smtClean="0"/>
              <a:t>There is no water available in the source tank</a:t>
            </a:r>
          </a:p>
          <a:p>
            <a:pPr lvl="0">
              <a:buFont typeface="Wingdings" pitchFamily="2" charset="2"/>
              <a:buChar char="v"/>
            </a:pPr>
            <a:r>
              <a:rPr lang="en-IN" dirty="0" smtClean="0"/>
              <a:t>Intermediate level</a:t>
            </a:r>
          </a:p>
          <a:p>
            <a:pPr>
              <a:buFont typeface="Wingdings" pitchFamily="2" charset="2"/>
              <a:buChar char="v"/>
            </a:pPr>
            <a:r>
              <a:rPr lang="en-IN" dirty="0" smtClean="0"/>
              <a:t>There is ample amount of water available in the source tank</a:t>
            </a:r>
          </a:p>
        </p:txBody>
      </p:sp>
      <p:pic>
        <p:nvPicPr>
          <p:cNvPr id="7" name="Picture 6"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additive="base">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548680"/>
            <a:ext cx="6696744" cy="2585323"/>
          </a:xfrm>
          <a:prstGeom prst="rect">
            <a:avLst/>
          </a:prstGeom>
          <a:noFill/>
        </p:spPr>
        <p:txBody>
          <a:bodyPr wrap="square" rtlCol="0">
            <a:spAutoFit/>
          </a:bodyPr>
          <a:lstStyle/>
          <a:p>
            <a:pPr>
              <a:buFont typeface="Wingdings" pitchFamily="2" charset="2"/>
              <a:buChar char="§"/>
            </a:pPr>
            <a:r>
              <a:rPr lang="en-IN" dirty="0" smtClean="0"/>
              <a:t>Condition 2: Intermediate Levels</a:t>
            </a:r>
          </a:p>
          <a:p>
            <a:pPr>
              <a:buFont typeface="Wingdings" pitchFamily="2" charset="2"/>
              <a:buChar char="§"/>
            </a:pPr>
            <a:endParaRPr lang="en-IN" dirty="0" smtClean="0"/>
          </a:p>
          <a:p>
            <a:r>
              <a:rPr lang="en-IN" dirty="0" smtClean="0"/>
              <a:t>Now as the water starts filling in the tank a conductive path is established between the sensing probes and the common probe and the corresponding transistors get sufficient biasing at their base.</a:t>
            </a:r>
          </a:p>
          <a:p>
            <a:endParaRPr lang="en-IN" dirty="0" smtClean="0"/>
          </a:p>
          <a:p>
            <a:r>
              <a:rPr lang="en-IN" dirty="0" smtClean="0"/>
              <a:t>In this project while the water level reaches the last level along with display in seven segment a discontinuous buzzer is activated which warns user that tank is going to be full soon.</a:t>
            </a:r>
            <a:endParaRPr lang="en-IN" dirty="0"/>
          </a:p>
        </p:txBody>
      </p:sp>
      <p:sp>
        <p:nvSpPr>
          <p:cNvPr id="4" name="TextBox 3"/>
          <p:cNvSpPr txBox="1"/>
          <p:nvPr/>
        </p:nvSpPr>
        <p:spPr>
          <a:xfrm>
            <a:off x="683568" y="3933056"/>
            <a:ext cx="7848872" cy="2031325"/>
          </a:xfrm>
          <a:prstGeom prst="rect">
            <a:avLst/>
          </a:prstGeom>
          <a:noFill/>
        </p:spPr>
        <p:txBody>
          <a:bodyPr wrap="square" rtlCol="0">
            <a:spAutoFit/>
          </a:bodyPr>
          <a:lstStyle/>
          <a:p>
            <a:pPr>
              <a:buFont typeface="Wingdings" pitchFamily="2" charset="2"/>
              <a:buChar char="§"/>
            </a:pPr>
            <a:r>
              <a:rPr lang="en-IN" dirty="0" smtClean="0"/>
              <a:t>Condition 3: Water Full</a:t>
            </a:r>
          </a:p>
          <a:p>
            <a:pPr>
              <a:buFont typeface="Wingdings" pitchFamily="2" charset="2"/>
              <a:buChar char="§"/>
            </a:pPr>
            <a:endParaRPr lang="en-IN" dirty="0" smtClean="0"/>
          </a:p>
          <a:p>
            <a:r>
              <a:rPr lang="en-IN" dirty="0" smtClean="0"/>
              <a:t>When the tank becomes full, the top level probe gets the conductive path through water and the corresponding transistor gets into conduction not only displays the level in seven segment display but also activates the continuous buzzer by which user can understand that tank is full and can switch off the motor and save water.</a:t>
            </a:r>
          </a:p>
          <a:p>
            <a:endParaRPr lang="en-IN" dirty="0"/>
          </a:p>
        </p:txBody>
      </p:sp>
      <p:pic>
        <p:nvPicPr>
          <p:cNvPr id="5" name="Picture 4"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1143000"/>
          </a:xfrm>
        </p:spPr>
        <p:txBody>
          <a:bodyPr>
            <a:normAutofit fontScale="90000"/>
          </a:bodyPr>
          <a:lstStyle/>
          <a:p>
            <a:r>
              <a:rPr lang="en-IN" b="1" dirty="0" smtClean="0"/>
              <a:t>Water Level Indicator Project Circuit Features</a:t>
            </a:r>
            <a:endParaRPr lang="en-IN" dirty="0"/>
          </a:p>
        </p:txBody>
      </p:sp>
      <p:sp>
        <p:nvSpPr>
          <p:cNvPr id="3" name="TextBox 2"/>
          <p:cNvSpPr txBox="1"/>
          <p:nvPr/>
        </p:nvSpPr>
        <p:spPr>
          <a:xfrm>
            <a:off x="611560" y="2161887"/>
            <a:ext cx="8208912" cy="3139321"/>
          </a:xfrm>
          <a:prstGeom prst="rect">
            <a:avLst/>
          </a:prstGeom>
          <a:noFill/>
        </p:spPr>
        <p:txBody>
          <a:bodyPr wrap="square" rtlCol="0">
            <a:spAutoFit/>
          </a:bodyPr>
          <a:lstStyle/>
          <a:p>
            <a:pPr>
              <a:buFont typeface="Wingdings" pitchFamily="2" charset="2"/>
              <a:buChar char="Ø"/>
            </a:pPr>
            <a:r>
              <a:rPr lang="en-IN" dirty="0" smtClean="0"/>
              <a:t>Easy installation</a:t>
            </a:r>
          </a:p>
          <a:p>
            <a:pPr>
              <a:buFont typeface="Wingdings" pitchFamily="2" charset="2"/>
              <a:buChar char="Ø"/>
            </a:pPr>
            <a:r>
              <a:rPr lang="en-IN" dirty="0" smtClean="0"/>
              <a:t>Low maintenance</a:t>
            </a:r>
          </a:p>
          <a:p>
            <a:pPr>
              <a:buFont typeface="Wingdings" pitchFamily="2" charset="2"/>
              <a:buChar char="Ø"/>
            </a:pPr>
            <a:r>
              <a:rPr lang="en-IN" dirty="0" smtClean="0"/>
              <a:t>Compact elegant design</a:t>
            </a:r>
          </a:p>
          <a:p>
            <a:pPr>
              <a:buFont typeface="Wingdings" pitchFamily="2" charset="2"/>
              <a:buChar char="Ø"/>
            </a:pPr>
            <a:r>
              <a:rPr lang="en-IN" dirty="0" smtClean="0"/>
              <a:t>The Automatic water level controller ensures no overflows or dry running of pump there by saves electricity and water</a:t>
            </a:r>
          </a:p>
          <a:p>
            <a:pPr>
              <a:buFont typeface="Wingdings" pitchFamily="2" charset="2"/>
              <a:buChar char="Ø"/>
            </a:pPr>
            <a:r>
              <a:rPr lang="en-IN" dirty="0" smtClean="0"/>
              <a:t>Avoid seepage of roofs and walls due to overflowing tanks</a:t>
            </a:r>
          </a:p>
          <a:p>
            <a:pPr>
              <a:buFont typeface="Wingdings" pitchFamily="2" charset="2"/>
              <a:buChar char="Ø"/>
            </a:pPr>
            <a:r>
              <a:rPr lang="en-IN" dirty="0" smtClean="0"/>
              <a:t>Fully automatic, saves man power</a:t>
            </a:r>
          </a:p>
          <a:p>
            <a:pPr>
              <a:buFont typeface="Wingdings" pitchFamily="2" charset="2"/>
              <a:buChar char="Ø"/>
            </a:pPr>
            <a:r>
              <a:rPr lang="en-IN" dirty="0" smtClean="0"/>
              <a:t>Consume very little energy, ideal for continuous operation</a:t>
            </a:r>
          </a:p>
          <a:p>
            <a:pPr>
              <a:buFont typeface="Wingdings" pitchFamily="2" charset="2"/>
              <a:buChar char="Ø"/>
            </a:pPr>
            <a:r>
              <a:rPr lang="en-IN" dirty="0" smtClean="0"/>
              <a:t>Automatic water level controller provides you the flexibility to decide for yourself the water levels for operations of pump set</a:t>
            </a:r>
          </a:p>
          <a:p>
            <a:pPr>
              <a:buFont typeface="Wingdings" pitchFamily="2" charset="2"/>
              <a:buChar char="Ø"/>
            </a:pPr>
            <a:r>
              <a:rPr lang="en-IN" dirty="0" smtClean="0"/>
              <a:t>Shows clear indication of water levels in the overhead tank</a:t>
            </a:r>
            <a:endParaRPr lang="en-IN" b="1" dirty="0"/>
          </a:p>
        </p:txBody>
      </p:sp>
      <p:pic>
        <p:nvPicPr>
          <p:cNvPr id="4" name="Picture 3"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normAutofit fontScale="90000"/>
          </a:bodyPr>
          <a:lstStyle/>
          <a:p>
            <a:r>
              <a:rPr lang="en-IN" b="1" dirty="0" smtClean="0"/>
              <a:t>Water Level Indicator Project Applications</a:t>
            </a:r>
            <a:endParaRPr lang="en-IN" dirty="0"/>
          </a:p>
        </p:txBody>
      </p:sp>
      <p:sp>
        <p:nvSpPr>
          <p:cNvPr id="3" name="TextBox 2"/>
          <p:cNvSpPr txBox="1"/>
          <p:nvPr/>
        </p:nvSpPr>
        <p:spPr>
          <a:xfrm>
            <a:off x="539552" y="2708920"/>
            <a:ext cx="8208912" cy="2862322"/>
          </a:xfrm>
          <a:prstGeom prst="rect">
            <a:avLst/>
          </a:prstGeom>
          <a:noFill/>
        </p:spPr>
        <p:txBody>
          <a:bodyPr wrap="square" rtlCol="0">
            <a:spAutoFit/>
          </a:bodyPr>
          <a:lstStyle/>
          <a:p>
            <a:pPr>
              <a:buFont typeface="Wingdings" pitchFamily="2" charset="2"/>
              <a:buChar char="Ø"/>
            </a:pPr>
            <a:r>
              <a:rPr lang="en-IN" dirty="0" smtClean="0"/>
              <a:t>Automatic Water level Controller can be used in Hotels, Factories, Homes Apartments, Commercial Complexes, Drainage, etc., It can be fixed for single phase motor, Single Phase Submersibles, Three Phase motors. (For 3Æ and Single Phase Submersible Starter is necessary) and open well, Bore well and Sump. We can control two motor and two sumps and two overhead tanks by single unit</a:t>
            </a:r>
          </a:p>
          <a:p>
            <a:pPr>
              <a:buFont typeface="Wingdings" pitchFamily="2" charset="2"/>
              <a:buChar char="Ø"/>
            </a:pPr>
            <a:r>
              <a:rPr lang="en-IN" dirty="0" smtClean="0"/>
              <a:t>Automatic water level controller will automatically START the pump set as soon as the water level falls below the predetermined level (usually 1/2 tank) and shall SWITCH OFF the pump set as soon as tank is full</a:t>
            </a:r>
          </a:p>
          <a:p>
            <a:pPr>
              <a:buFont typeface="Wingdings" pitchFamily="2" charset="2"/>
              <a:buChar char="Ø"/>
            </a:pPr>
            <a:r>
              <a:rPr lang="en-IN" dirty="0" smtClean="0"/>
              <a:t>Fuel level indicator in vehicles</a:t>
            </a:r>
          </a:p>
          <a:p>
            <a:pPr>
              <a:buFont typeface="Wingdings" pitchFamily="2" charset="2"/>
              <a:buChar char="Ø"/>
            </a:pPr>
            <a:r>
              <a:rPr lang="en-IN" dirty="0" smtClean="0"/>
              <a:t>Liquid level indicator in the huge containers in the companies</a:t>
            </a:r>
            <a:endParaRPr lang="en-IN" dirty="0"/>
          </a:p>
        </p:txBody>
      </p:sp>
      <p:pic>
        <p:nvPicPr>
          <p:cNvPr id="4" name="Picture 3"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lstStyle/>
          <a:p>
            <a:r>
              <a:rPr lang="en-IN" dirty="0" smtClean="0"/>
              <a:t>Information Credits</a:t>
            </a:r>
            <a:endParaRPr lang="en-IN" dirty="0"/>
          </a:p>
        </p:txBody>
      </p:sp>
      <p:sp>
        <p:nvSpPr>
          <p:cNvPr id="3" name="TextBox 2"/>
          <p:cNvSpPr txBox="1"/>
          <p:nvPr/>
        </p:nvSpPr>
        <p:spPr>
          <a:xfrm>
            <a:off x="971600" y="2348880"/>
            <a:ext cx="7416824" cy="3416320"/>
          </a:xfrm>
          <a:prstGeom prst="rect">
            <a:avLst/>
          </a:prstGeom>
          <a:noFill/>
        </p:spPr>
        <p:txBody>
          <a:bodyPr wrap="square" rtlCol="0">
            <a:spAutoFit/>
          </a:bodyPr>
          <a:lstStyle/>
          <a:p>
            <a:pPr marL="342900" indent="-342900"/>
            <a:r>
              <a:rPr lang="en-IN" dirty="0" smtClean="0"/>
              <a:t>      1.My respected professors of Electrical Engineering Department, IIEST </a:t>
            </a:r>
            <a:r>
              <a:rPr lang="en-IN" dirty="0" err="1" smtClean="0"/>
              <a:t>Shibpur</a:t>
            </a:r>
            <a:endParaRPr lang="en-IN" dirty="0" smtClean="0"/>
          </a:p>
          <a:p>
            <a:pPr marL="342900" indent="-342900"/>
            <a:r>
              <a:rPr lang="en-IN" dirty="0" smtClean="0"/>
              <a:t>      2.http://</a:t>
            </a:r>
            <a:r>
              <a:rPr lang="en-IN" dirty="0" err="1" smtClean="0"/>
              <a:t>circuitdigest.com</a:t>
            </a:r>
            <a:r>
              <a:rPr lang="en-IN" dirty="0" smtClean="0"/>
              <a:t>/electronic-circuits/water-level-indicator-alarm-circuit</a:t>
            </a:r>
            <a:br>
              <a:rPr lang="en-IN" dirty="0" smtClean="0"/>
            </a:br>
            <a:r>
              <a:rPr lang="en-IN" dirty="0" smtClean="0"/>
              <a:t>3.http://</a:t>
            </a:r>
            <a:r>
              <a:rPr lang="en-IN" dirty="0" err="1" smtClean="0"/>
              <a:t>www.electronicshub.org</a:t>
            </a:r>
            <a:r>
              <a:rPr lang="en-IN" dirty="0" smtClean="0"/>
              <a:t>/water-level-indicator</a:t>
            </a:r>
            <a:br>
              <a:rPr lang="en-IN" dirty="0" smtClean="0"/>
            </a:br>
            <a:r>
              <a:rPr lang="en-IN" dirty="0" smtClean="0"/>
              <a:t>4.</a:t>
            </a:r>
            <a:r>
              <a:rPr lang="en-IN" i="1" dirty="0" smtClean="0"/>
              <a:t> </a:t>
            </a:r>
            <a:r>
              <a:rPr lang="en-IN" dirty="0" smtClean="0"/>
              <a:t>www.electroschematics.com/5764/simple-water-level-indicator-2/</a:t>
            </a:r>
            <a:br>
              <a:rPr lang="en-IN" dirty="0" smtClean="0"/>
            </a:br>
            <a:r>
              <a:rPr lang="en-IN" dirty="0" smtClean="0"/>
              <a:t>5. http://www.circuitsgallery.com/2012/10/water-level-sensor-circuit-projects-for.html</a:t>
            </a:r>
            <a:br>
              <a:rPr lang="en-IN" dirty="0" smtClean="0"/>
            </a:br>
            <a:r>
              <a:rPr lang="en-IN" dirty="0" smtClean="0"/>
              <a:t>6. http://www.instructables.com/id/Water-Level-Indicator-with-Alarm</a:t>
            </a:r>
            <a:r>
              <a:rPr lang="en-US" dirty="0" smtClean="0"/>
              <a:t>       7. The books ‘Electronic Devices and Circuit Theory’ by </a:t>
            </a:r>
            <a:r>
              <a:rPr lang="en-US" dirty="0" err="1" smtClean="0"/>
              <a:t>Boylestad</a:t>
            </a:r>
            <a:r>
              <a:rPr lang="en-US" dirty="0" smtClean="0"/>
              <a:t>, ‘Integrated Electronics’ by </a:t>
            </a:r>
            <a:r>
              <a:rPr lang="en-US" dirty="0" err="1" smtClean="0"/>
              <a:t>Millman-Halkias</a:t>
            </a:r>
            <a:r>
              <a:rPr lang="en-US" dirty="0" smtClean="0"/>
              <a:t> &amp; ‘Electronic Circuits’ by Mehta &amp; Mehta</a:t>
            </a:r>
            <a:endParaRPr lang="en-IN" dirty="0"/>
          </a:p>
        </p:txBody>
      </p:sp>
      <p:pic>
        <p:nvPicPr>
          <p:cNvPr id="4" name="Picture 3"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35696" y="2767280"/>
            <a:ext cx="5472608" cy="1323439"/>
          </a:xfrm>
          <a:prstGeom prst="rect">
            <a:avLst/>
          </a:prstGeom>
          <a:noFill/>
        </p:spPr>
        <p:txBody>
          <a:bodyPr wrap="square" rtlCol="0">
            <a:spAutoFit/>
          </a:bodyPr>
          <a:lstStyle/>
          <a:p>
            <a:r>
              <a:rPr lang="en-IN" sz="8000" dirty="0" smtClean="0"/>
              <a:t>THANK YOU </a:t>
            </a:r>
            <a:endParaRPr lang="en-IN" sz="8000" dirty="0"/>
          </a:p>
        </p:txBody>
      </p:sp>
      <p:pic>
        <p:nvPicPr>
          <p:cNvPr id="6" name="Picture 5"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r>
              <a:rPr lang="en-IN" sz="4000" b="1" dirty="0" smtClean="0"/>
              <a:t>What is it?</a:t>
            </a:r>
            <a:endParaRPr lang="en-IN" sz="4000" b="1" dirty="0"/>
          </a:p>
        </p:txBody>
      </p:sp>
      <p:sp>
        <p:nvSpPr>
          <p:cNvPr id="7" name="TextBox 6"/>
          <p:cNvSpPr txBox="1"/>
          <p:nvPr/>
        </p:nvSpPr>
        <p:spPr>
          <a:xfrm>
            <a:off x="539552" y="2204864"/>
            <a:ext cx="7632848" cy="4154984"/>
          </a:xfrm>
          <a:prstGeom prst="rect">
            <a:avLst/>
          </a:prstGeom>
          <a:noFill/>
        </p:spPr>
        <p:txBody>
          <a:bodyPr wrap="square" rtlCol="0">
            <a:spAutoFit/>
          </a:bodyPr>
          <a:lstStyle/>
          <a:p>
            <a:pPr>
              <a:buFont typeface="Wingdings" pitchFamily="2" charset="2"/>
              <a:buChar char="Ø"/>
            </a:pPr>
            <a:r>
              <a:rPr lang="en-IN" sz="2400" dirty="0" smtClean="0"/>
              <a:t>The Water Level Indicator employs a simple mechanism to detect and indicate the water level in an overhead tank or any other water container.</a:t>
            </a:r>
          </a:p>
          <a:p>
            <a:pPr>
              <a:buFont typeface="Wingdings" pitchFamily="2" charset="2"/>
              <a:buChar char="Ø"/>
            </a:pPr>
            <a:r>
              <a:rPr lang="en-IN" sz="2400" dirty="0" smtClean="0"/>
              <a:t>Water tank overflow is a common problem which leads to the wastage of water. There are many mechanical solutions to it like ball valves which automatically stop the water flow once the tank gets full.</a:t>
            </a:r>
          </a:p>
          <a:p>
            <a:pPr>
              <a:buFont typeface="Wingdings" pitchFamily="2" charset="2"/>
              <a:buChar char="Ø"/>
            </a:pPr>
            <a:r>
              <a:rPr lang="en-IN" sz="2400" dirty="0" smtClean="0"/>
              <a:t>Here I have implemented an electronic circuit to solve the problem in a simple and </a:t>
            </a:r>
            <a:r>
              <a:rPr lang="en-IN" sz="2400" smtClean="0"/>
              <a:t>efficient </a:t>
            </a:r>
            <a:r>
              <a:rPr lang="en-IN" sz="2400" smtClean="0"/>
              <a:t>way, and also at</a:t>
            </a:r>
            <a:r>
              <a:rPr lang="en-IN" sz="2400" smtClean="0"/>
              <a:t> </a:t>
            </a:r>
            <a:r>
              <a:rPr lang="en-IN" sz="2400" dirty="0" smtClean="0"/>
              <a:t>low cost which will detect the water level and will raise an alarm upon getting the water tank full or at a preset level. </a:t>
            </a:r>
          </a:p>
        </p:txBody>
      </p:sp>
      <p:pic>
        <p:nvPicPr>
          <p:cNvPr id="9" name="Picture 8"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The Main Circuit </a:t>
            </a:r>
            <a:endParaRPr lang="en-IN" dirty="0"/>
          </a:p>
        </p:txBody>
      </p:sp>
      <p:pic>
        <p:nvPicPr>
          <p:cNvPr id="5" name="Picture 4" descr="circuit diagram.jpg"/>
          <p:cNvPicPr/>
          <p:nvPr/>
        </p:nvPicPr>
        <p:blipFill>
          <a:blip r:embed="rId2" cstate="print"/>
          <a:stretch>
            <a:fillRect/>
          </a:stretch>
        </p:blipFill>
        <p:spPr>
          <a:xfrm>
            <a:off x="467544" y="2060848"/>
            <a:ext cx="8064896" cy="4519482"/>
          </a:xfrm>
          <a:prstGeom prst="rect">
            <a:avLst/>
          </a:prstGeom>
        </p:spPr>
      </p:pic>
      <p:pic>
        <p:nvPicPr>
          <p:cNvPr id="6" name="Picture 5" descr="iiest logo.png"/>
          <p:cNvPicPr>
            <a:picLocks noChangeAspect="1"/>
          </p:cNvPicPr>
          <p:nvPr/>
        </p:nvPicPr>
        <p:blipFill>
          <a:blip r:embed="rId3" cstate="print"/>
          <a:stretch>
            <a:fillRect/>
          </a:stretch>
        </p:blipFill>
        <p:spPr>
          <a:xfrm>
            <a:off x="6732240" y="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a:bodyPr>
          <a:lstStyle/>
          <a:p>
            <a:r>
              <a:rPr lang="en-IN" sz="3600" dirty="0" smtClean="0"/>
              <a:t>Circuit Components</a:t>
            </a:r>
            <a:endParaRPr lang="en-IN" sz="3600" dirty="0"/>
          </a:p>
        </p:txBody>
      </p:sp>
      <p:sp>
        <p:nvSpPr>
          <p:cNvPr id="3" name="TextBox 2"/>
          <p:cNvSpPr txBox="1"/>
          <p:nvPr/>
        </p:nvSpPr>
        <p:spPr>
          <a:xfrm>
            <a:off x="827584" y="1124744"/>
            <a:ext cx="7776864" cy="1477328"/>
          </a:xfrm>
          <a:prstGeom prst="rect">
            <a:avLst/>
          </a:prstGeom>
          <a:noFill/>
        </p:spPr>
        <p:txBody>
          <a:bodyPr wrap="square" rtlCol="0">
            <a:spAutoFit/>
          </a:bodyPr>
          <a:lstStyle/>
          <a:p>
            <a:pPr lvl="0">
              <a:buFont typeface="Wingdings" pitchFamily="2" charset="2"/>
              <a:buChar char="v"/>
            </a:pPr>
            <a:r>
              <a:rPr lang="en-IN" dirty="0" smtClean="0"/>
              <a:t>5 - BC547 transistors</a:t>
            </a:r>
          </a:p>
          <a:p>
            <a:pPr>
              <a:buFont typeface="Wingdings" pitchFamily="2" charset="2"/>
              <a:buChar char="v"/>
            </a:pPr>
            <a:r>
              <a:rPr lang="en-IN" dirty="0" smtClean="0"/>
              <a:t>5- 470 ohm,5-470 Kohm,4-33 ohm,1 22 ohm resistor</a:t>
            </a:r>
          </a:p>
          <a:p>
            <a:pPr lvl="0">
              <a:buFont typeface="Wingdings" pitchFamily="2" charset="2"/>
              <a:buChar char="v"/>
            </a:pPr>
            <a:r>
              <a:rPr lang="en-IN" dirty="0" smtClean="0"/>
              <a:t>5 - Colour LED</a:t>
            </a:r>
          </a:p>
          <a:p>
            <a:pPr lvl="0">
              <a:buFont typeface="Wingdings" pitchFamily="2" charset="2"/>
              <a:buChar char="v"/>
            </a:pPr>
            <a:r>
              <a:rPr lang="en-IN" dirty="0" smtClean="0"/>
              <a:t>1 – Buzzer</a:t>
            </a:r>
          </a:p>
          <a:p>
            <a:pPr>
              <a:buFont typeface="Wingdings" pitchFamily="2" charset="2"/>
              <a:buChar char="v"/>
            </a:pPr>
            <a:r>
              <a:rPr lang="en-IN" dirty="0" smtClean="0"/>
              <a:t>5 volt dc regulated </a:t>
            </a:r>
            <a:r>
              <a:rPr lang="en-IN" smtClean="0"/>
              <a:t>power supply</a:t>
            </a:r>
            <a:endParaRPr lang="en-IN" dirty="0"/>
          </a:p>
        </p:txBody>
      </p:sp>
      <p:pic>
        <p:nvPicPr>
          <p:cNvPr id="9" name="Picture 8" descr="BC547-Transistor.jpg"/>
          <p:cNvPicPr/>
          <p:nvPr/>
        </p:nvPicPr>
        <p:blipFill>
          <a:blip r:embed="rId2" cstate="print"/>
          <a:srcRect/>
          <a:stretch>
            <a:fillRect/>
          </a:stretch>
        </p:blipFill>
        <p:spPr bwMode="auto">
          <a:xfrm>
            <a:off x="1115616" y="3573016"/>
            <a:ext cx="1430371" cy="1429966"/>
          </a:xfrm>
          <a:prstGeom prst="rect">
            <a:avLst/>
          </a:prstGeom>
          <a:noFill/>
          <a:ln w="9525">
            <a:noFill/>
            <a:miter lim="800000"/>
            <a:headEnd/>
            <a:tailEnd/>
          </a:ln>
        </p:spPr>
      </p:pic>
      <p:pic>
        <p:nvPicPr>
          <p:cNvPr id="10" name="Picture 9" descr="LEDS_1.JPG"/>
          <p:cNvPicPr/>
          <p:nvPr/>
        </p:nvPicPr>
        <p:blipFill>
          <a:blip r:embed="rId3" cstate="print"/>
          <a:srcRect/>
          <a:stretch>
            <a:fillRect/>
          </a:stretch>
        </p:blipFill>
        <p:spPr bwMode="auto">
          <a:xfrm>
            <a:off x="3779912" y="3501008"/>
            <a:ext cx="1422116" cy="1313235"/>
          </a:xfrm>
          <a:prstGeom prst="rect">
            <a:avLst/>
          </a:prstGeom>
          <a:noFill/>
          <a:ln w="9525">
            <a:noFill/>
            <a:miter lim="800000"/>
            <a:headEnd/>
            <a:tailEnd/>
          </a:ln>
        </p:spPr>
      </p:pic>
      <p:pic>
        <p:nvPicPr>
          <p:cNvPr id="11" name="Picture 10" descr="images.jpg"/>
          <p:cNvPicPr/>
          <p:nvPr/>
        </p:nvPicPr>
        <p:blipFill>
          <a:blip r:embed="rId4" cstate="print"/>
          <a:stretch>
            <a:fillRect/>
          </a:stretch>
        </p:blipFill>
        <p:spPr>
          <a:xfrm>
            <a:off x="6228184" y="3501008"/>
            <a:ext cx="1842311" cy="1235412"/>
          </a:xfrm>
          <a:prstGeom prst="rect">
            <a:avLst/>
          </a:prstGeom>
        </p:spPr>
      </p:pic>
      <p:sp>
        <p:nvSpPr>
          <p:cNvPr id="12" name="TextBox 11"/>
          <p:cNvSpPr txBox="1"/>
          <p:nvPr/>
        </p:nvSpPr>
        <p:spPr>
          <a:xfrm>
            <a:off x="1331640" y="5517232"/>
            <a:ext cx="1872208" cy="369332"/>
          </a:xfrm>
          <a:prstGeom prst="rect">
            <a:avLst/>
          </a:prstGeom>
          <a:noFill/>
        </p:spPr>
        <p:txBody>
          <a:bodyPr wrap="square" rtlCol="0">
            <a:spAutoFit/>
          </a:bodyPr>
          <a:lstStyle/>
          <a:p>
            <a:r>
              <a:rPr lang="en-IN" dirty="0" smtClean="0"/>
              <a:t>BC547</a:t>
            </a:r>
            <a:endParaRPr lang="en-IN" dirty="0"/>
          </a:p>
        </p:txBody>
      </p:sp>
      <p:sp>
        <p:nvSpPr>
          <p:cNvPr id="13" name="TextBox 12"/>
          <p:cNvSpPr txBox="1"/>
          <p:nvPr/>
        </p:nvSpPr>
        <p:spPr>
          <a:xfrm>
            <a:off x="4211960" y="5589240"/>
            <a:ext cx="1584176" cy="369332"/>
          </a:xfrm>
          <a:prstGeom prst="rect">
            <a:avLst/>
          </a:prstGeom>
          <a:noFill/>
        </p:spPr>
        <p:txBody>
          <a:bodyPr wrap="square" rtlCol="0">
            <a:spAutoFit/>
          </a:bodyPr>
          <a:lstStyle/>
          <a:p>
            <a:r>
              <a:rPr lang="en-IN" dirty="0" smtClean="0"/>
              <a:t>LED</a:t>
            </a:r>
            <a:endParaRPr lang="en-IN" dirty="0"/>
          </a:p>
        </p:txBody>
      </p:sp>
      <p:sp>
        <p:nvSpPr>
          <p:cNvPr id="14" name="TextBox 13"/>
          <p:cNvSpPr txBox="1"/>
          <p:nvPr/>
        </p:nvSpPr>
        <p:spPr>
          <a:xfrm>
            <a:off x="6372200" y="5445224"/>
            <a:ext cx="1728192" cy="646331"/>
          </a:xfrm>
          <a:prstGeom prst="rect">
            <a:avLst/>
          </a:prstGeom>
          <a:noFill/>
        </p:spPr>
        <p:txBody>
          <a:bodyPr wrap="square" rtlCol="0">
            <a:spAutoFit/>
          </a:bodyPr>
          <a:lstStyle/>
          <a:p>
            <a:r>
              <a:rPr lang="en-IN" dirty="0" smtClean="0"/>
              <a:t>Carbon Film Resistor</a:t>
            </a:r>
            <a:endParaRPr lang="en-IN" dirty="0"/>
          </a:p>
        </p:txBody>
      </p:sp>
      <p:pic>
        <p:nvPicPr>
          <p:cNvPr id="15" name="Picture 14" descr="iiest logo.png"/>
          <p:cNvPicPr>
            <a:picLocks noChangeAspect="1"/>
          </p:cNvPicPr>
          <p:nvPr/>
        </p:nvPicPr>
        <p:blipFill>
          <a:blip r:embed="rId5"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par>
                                <p:cTn id="32" presetID="2" presetClass="entr" presetSubtype="4" fill="hold" grpId="1"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P spid="13" grpId="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476672"/>
            <a:ext cx="7272808" cy="646331"/>
          </a:xfrm>
          <a:prstGeom prst="rect">
            <a:avLst/>
          </a:prstGeom>
          <a:noFill/>
        </p:spPr>
        <p:txBody>
          <a:bodyPr wrap="square" rtlCol="0">
            <a:spAutoFit/>
          </a:bodyPr>
          <a:lstStyle/>
          <a:p>
            <a:pPr algn="ctr"/>
            <a:r>
              <a:rPr lang="en-IN" sz="3600" dirty="0" smtClean="0"/>
              <a:t>Circuit Introduction</a:t>
            </a:r>
            <a:endParaRPr lang="en-IN" sz="3600" dirty="0"/>
          </a:p>
        </p:txBody>
      </p:sp>
      <p:sp>
        <p:nvSpPr>
          <p:cNvPr id="4" name="TextBox 3"/>
          <p:cNvSpPr txBox="1"/>
          <p:nvPr/>
        </p:nvSpPr>
        <p:spPr>
          <a:xfrm>
            <a:off x="827584" y="2642136"/>
            <a:ext cx="7488832" cy="1938992"/>
          </a:xfrm>
          <a:prstGeom prst="rect">
            <a:avLst/>
          </a:prstGeom>
          <a:noFill/>
        </p:spPr>
        <p:txBody>
          <a:bodyPr wrap="square" rtlCol="0">
            <a:spAutoFit/>
          </a:bodyPr>
          <a:lstStyle/>
          <a:p>
            <a:r>
              <a:rPr lang="en-IN" sz="2000" dirty="0" smtClean="0"/>
              <a:t>This simple transistor based water level indicator circuit is very useful to indicate the water levels in a tank. Whenever tank gets filled, we get alerts on particular levels. Here I have created 5 levels for simplicity and convenience of circuit designing. However at the topmost level a buzzer is connected to make us aware of the overflow. The practical demonstration will be done using a cup of water.</a:t>
            </a:r>
            <a:endParaRPr lang="en-IN" sz="2000" dirty="0"/>
          </a:p>
        </p:txBody>
      </p:sp>
      <p:pic>
        <p:nvPicPr>
          <p:cNvPr id="5" name="Picture 4"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6635080" cy="1143000"/>
          </a:xfrm>
        </p:spPr>
        <p:txBody>
          <a:bodyPr/>
          <a:lstStyle/>
          <a:p>
            <a:r>
              <a:rPr lang="en-IN" dirty="0" smtClean="0"/>
              <a:t>Various Parts of the Circuit</a:t>
            </a:r>
            <a:endParaRPr lang="en-IN" dirty="0"/>
          </a:p>
        </p:txBody>
      </p:sp>
      <p:sp>
        <p:nvSpPr>
          <p:cNvPr id="3" name="TextBox 2"/>
          <p:cNvSpPr txBox="1"/>
          <p:nvPr/>
        </p:nvSpPr>
        <p:spPr>
          <a:xfrm>
            <a:off x="539552" y="1196752"/>
            <a:ext cx="7704856" cy="1754326"/>
          </a:xfrm>
          <a:prstGeom prst="rect">
            <a:avLst/>
          </a:prstGeom>
          <a:noFill/>
        </p:spPr>
        <p:txBody>
          <a:bodyPr wrap="square" rtlCol="0">
            <a:spAutoFit/>
          </a:bodyPr>
          <a:lstStyle/>
          <a:p>
            <a:r>
              <a:rPr lang="en-IN" dirty="0" smtClean="0"/>
              <a:t>There are 4 parts in the entire model:</a:t>
            </a:r>
          </a:p>
          <a:p>
            <a:endParaRPr lang="en-IN" dirty="0" smtClean="0"/>
          </a:p>
          <a:p>
            <a:endParaRPr lang="en-IN" dirty="0" smtClean="0"/>
          </a:p>
          <a:p>
            <a:pPr>
              <a:buFont typeface="Wingdings" pitchFamily="2" charset="2"/>
              <a:buChar char="Ø"/>
            </a:pPr>
            <a:r>
              <a:rPr lang="en-IN" b="1" dirty="0" smtClean="0"/>
              <a:t>The Sensor Part: </a:t>
            </a:r>
            <a:r>
              <a:rPr lang="en-IN" dirty="0" smtClean="0"/>
              <a:t>It consists of a set of wires coming out of the main circuit which is in contact with water which is a good conductor of electricity due to the presence of dissolved salts and electrolytes.</a:t>
            </a:r>
          </a:p>
        </p:txBody>
      </p:sp>
      <p:sp>
        <p:nvSpPr>
          <p:cNvPr id="4" name="TextBox 3"/>
          <p:cNvSpPr txBox="1"/>
          <p:nvPr/>
        </p:nvSpPr>
        <p:spPr>
          <a:xfrm>
            <a:off x="539552" y="3701931"/>
            <a:ext cx="7992888" cy="2308324"/>
          </a:xfrm>
          <a:prstGeom prst="rect">
            <a:avLst/>
          </a:prstGeom>
          <a:noFill/>
        </p:spPr>
        <p:txBody>
          <a:bodyPr wrap="square" rtlCol="0">
            <a:spAutoFit/>
          </a:bodyPr>
          <a:lstStyle/>
          <a:p>
            <a:pPr>
              <a:buFont typeface="Wingdings" pitchFamily="2" charset="2"/>
              <a:buChar char="Ø"/>
            </a:pPr>
            <a:r>
              <a:rPr lang="en-IN" b="1" dirty="0" smtClean="0"/>
              <a:t>The Circuit Part: </a:t>
            </a:r>
            <a:r>
              <a:rPr lang="en-IN" dirty="0" smtClean="0"/>
              <a:t>It comprises the brain of the module. It has numerous </a:t>
            </a:r>
            <a:r>
              <a:rPr lang="en-IN" b="1" u="sng" dirty="0" smtClean="0"/>
              <a:t>transistors acting as a switch</a:t>
            </a:r>
            <a:r>
              <a:rPr lang="en-IN" u="sng" dirty="0" smtClean="0"/>
              <a:t> </a:t>
            </a:r>
            <a:r>
              <a:rPr lang="en-IN" dirty="0" smtClean="0"/>
              <a:t>in the </a:t>
            </a:r>
            <a:r>
              <a:rPr lang="en-IN" b="1" u="sng" dirty="0" smtClean="0"/>
              <a:t>inverse mode</a:t>
            </a:r>
            <a:r>
              <a:rPr lang="en-IN" dirty="0" smtClean="0"/>
              <a:t> (OFF during cut off and ON during saturation)connected in parallel, and the switch gets activated when the sensors are in contact with the water. The heart of the circuit is the transistors BC 547. There are total</a:t>
            </a:r>
            <a:r>
              <a:rPr lang="en-IN" i="1" dirty="0" smtClean="0"/>
              <a:t> </a:t>
            </a:r>
            <a:r>
              <a:rPr lang="en-IN" dirty="0" smtClean="0"/>
              <a:t>5 transistors in the circuit</a:t>
            </a:r>
            <a:r>
              <a:rPr lang="en-IN" i="1" u="sng" dirty="0" smtClean="0"/>
              <a:t> </a:t>
            </a:r>
            <a:r>
              <a:rPr lang="en-IN" dirty="0" smtClean="0"/>
              <a:t>and each one will be sensing the level of water present in the overhead water tank. Besides we shall also have a set of resistors in use which will limit the current and present improved performance.</a:t>
            </a:r>
          </a:p>
          <a:p>
            <a:endParaRPr lang="en-IN" dirty="0"/>
          </a:p>
        </p:txBody>
      </p:sp>
      <p:pic>
        <p:nvPicPr>
          <p:cNvPr id="5" name="Picture 4"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336700"/>
            <a:ext cx="6552728" cy="2308324"/>
          </a:xfrm>
          <a:prstGeom prst="rect">
            <a:avLst/>
          </a:prstGeom>
          <a:noFill/>
        </p:spPr>
        <p:txBody>
          <a:bodyPr wrap="square" rtlCol="0">
            <a:spAutoFit/>
          </a:bodyPr>
          <a:lstStyle/>
          <a:p>
            <a:pPr>
              <a:buFont typeface="Wingdings" pitchFamily="2" charset="2"/>
              <a:buChar char="Ø"/>
            </a:pPr>
            <a:r>
              <a:rPr lang="en-IN" b="1" dirty="0" smtClean="0"/>
              <a:t>The Power Supply: </a:t>
            </a:r>
            <a:r>
              <a:rPr lang="en-IN" dirty="0" smtClean="0"/>
              <a:t>It is the part which converts the A/C voltage to a regulated voltage of 5V to the Circuit. This section contains a transformer converting the mains voltage 220V down to 6V. There is a bridge rectifier containing 4 diodes  which convert the  Alternating Current to Direct Current. After the filtering the voltage is then directly fed to the voltage regulator (LM7805CT) with a filtering capacitor. From the regulator IC the output voltage is then again filtered with a capacitor and is fed to the circuit. </a:t>
            </a:r>
            <a:endParaRPr lang="en-IN" dirty="0"/>
          </a:p>
        </p:txBody>
      </p:sp>
      <p:sp>
        <p:nvSpPr>
          <p:cNvPr id="5" name="TextBox 4"/>
          <p:cNvSpPr txBox="1"/>
          <p:nvPr/>
        </p:nvSpPr>
        <p:spPr>
          <a:xfrm>
            <a:off x="971600" y="4510861"/>
            <a:ext cx="7128792" cy="1477328"/>
          </a:xfrm>
          <a:prstGeom prst="rect">
            <a:avLst/>
          </a:prstGeom>
          <a:noFill/>
        </p:spPr>
        <p:txBody>
          <a:bodyPr wrap="square" rtlCol="0">
            <a:spAutoFit/>
          </a:bodyPr>
          <a:lstStyle/>
          <a:p>
            <a:pPr>
              <a:buFont typeface="Wingdings" pitchFamily="2" charset="2"/>
              <a:buChar char="Ø"/>
            </a:pPr>
            <a:r>
              <a:rPr lang="en-IN" b="1" dirty="0" smtClean="0"/>
              <a:t>The Buzzer:</a:t>
            </a:r>
            <a:r>
              <a:rPr lang="en-IN" dirty="0" smtClean="0"/>
              <a:t> It is responsible for bringing up the sound when the water level fills up in the tank. It will also be having a speaker or a buzzer to </a:t>
            </a:r>
            <a:r>
              <a:rPr lang="en-IN" dirty="0" err="1" smtClean="0"/>
              <a:t>alert.The</a:t>
            </a:r>
            <a:r>
              <a:rPr lang="en-IN" dirty="0" smtClean="0"/>
              <a:t> buzzer basically works as a difference mode voltage amplifier and produces a sound only when the potential difference across it is close to 5V and that is achieved with the saturation of the top </a:t>
            </a:r>
            <a:r>
              <a:rPr lang="en-IN" smtClean="0"/>
              <a:t>level transistor.</a:t>
            </a:r>
            <a:endParaRPr lang="en-IN" dirty="0"/>
          </a:p>
        </p:txBody>
      </p:sp>
      <p:pic>
        <p:nvPicPr>
          <p:cNvPr id="6" name="Picture 5"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1104" cy="1143000"/>
          </a:xfrm>
        </p:spPr>
        <p:txBody>
          <a:bodyPr/>
          <a:lstStyle/>
          <a:p>
            <a:r>
              <a:rPr lang="en-IN" dirty="0" smtClean="0"/>
              <a:t>Making the 5 V Power Supply</a:t>
            </a:r>
            <a:endParaRPr lang="en-IN" dirty="0"/>
          </a:p>
        </p:txBody>
      </p:sp>
      <p:sp>
        <p:nvSpPr>
          <p:cNvPr id="3" name="TextBox 2"/>
          <p:cNvSpPr txBox="1"/>
          <p:nvPr/>
        </p:nvSpPr>
        <p:spPr>
          <a:xfrm>
            <a:off x="611560" y="1628800"/>
            <a:ext cx="7848872" cy="4247317"/>
          </a:xfrm>
          <a:prstGeom prst="rect">
            <a:avLst/>
          </a:prstGeom>
          <a:noFill/>
        </p:spPr>
        <p:txBody>
          <a:bodyPr wrap="square" rtlCol="0">
            <a:spAutoFit/>
          </a:bodyPr>
          <a:lstStyle/>
          <a:p>
            <a:r>
              <a:rPr lang="en-IN" dirty="0" smtClean="0"/>
              <a:t> In most of our electronic products or projects we need a power supply for converting mains AC voltage to a regulated DC voltage. The power supply I have made is done using the following components.</a:t>
            </a:r>
          </a:p>
          <a:p>
            <a:endParaRPr lang="en-IN" dirty="0" smtClean="0"/>
          </a:p>
          <a:p>
            <a:endParaRPr lang="en-IN" dirty="0" smtClean="0"/>
          </a:p>
          <a:p>
            <a:endParaRPr lang="en-IN" dirty="0" smtClean="0"/>
          </a:p>
          <a:p>
            <a:pPr>
              <a:buFont typeface="Wingdings" pitchFamily="2" charset="2"/>
              <a:buChar char="Ø"/>
            </a:pPr>
            <a:r>
              <a:rPr lang="en-IN" dirty="0" smtClean="0"/>
              <a:t>Step Down Transformer (230V to 6-0-6V)</a:t>
            </a:r>
          </a:p>
          <a:p>
            <a:pPr>
              <a:buFont typeface="Wingdings" pitchFamily="2" charset="2"/>
              <a:buChar char="Ø"/>
            </a:pPr>
            <a:r>
              <a:rPr lang="en-IN" dirty="0" smtClean="0"/>
              <a:t>Voltage Regulator (IC-LM7805CT)</a:t>
            </a:r>
          </a:p>
          <a:p>
            <a:pPr>
              <a:buFont typeface="Wingdings" pitchFamily="2" charset="2"/>
              <a:buChar char="Ø"/>
            </a:pPr>
            <a:r>
              <a:rPr lang="en-IN" dirty="0" smtClean="0"/>
              <a:t>Diodes (IN4007G)</a:t>
            </a:r>
          </a:p>
          <a:p>
            <a:pPr>
              <a:buFont typeface="Wingdings" pitchFamily="2" charset="2"/>
              <a:buChar char="Ø"/>
            </a:pPr>
            <a:r>
              <a:rPr lang="en-IN" dirty="0" smtClean="0"/>
              <a:t>Capacitors(2-470 µF, 2-47 µF). </a:t>
            </a:r>
          </a:p>
          <a:p>
            <a:pPr>
              <a:buFont typeface="Wingdings" pitchFamily="2" charset="2"/>
              <a:buChar char="Ø"/>
            </a:pPr>
            <a:endParaRPr lang="en-IN" dirty="0" smtClean="0"/>
          </a:p>
          <a:p>
            <a:pPr>
              <a:buFont typeface="Wingdings" pitchFamily="2" charset="2"/>
              <a:buChar char="Ø"/>
            </a:pPr>
            <a:endParaRPr lang="en-IN" dirty="0" smtClean="0"/>
          </a:p>
          <a:p>
            <a:pPr>
              <a:buFont typeface="Wingdings" pitchFamily="2" charset="2"/>
              <a:buChar char="Ø"/>
            </a:pPr>
            <a:endParaRPr lang="en-IN" dirty="0" smtClean="0"/>
          </a:p>
          <a:p>
            <a:r>
              <a:rPr lang="en-IN" dirty="0" smtClean="0"/>
              <a:t>The circuit diagram of the 5V regulated power supply created using </a:t>
            </a:r>
            <a:r>
              <a:rPr lang="en-IN" dirty="0" err="1" smtClean="0"/>
              <a:t>Multisim</a:t>
            </a:r>
            <a:endParaRPr lang="en-IN" dirty="0" smtClean="0"/>
          </a:p>
          <a:p>
            <a:r>
              <a:rPr lang="en-IN" dirty="0" smtClean="0"/>
              <a:t> by National Instruments Inc. is given in the next slide.</a:t>
            </a:r>
            <a:endParaRPr lang="en-IN" dirty="0"/>
          </a:p>
        </p:txBody>
      </p:sp>
      <p:pic>
        <p:nvPicPr>
          <p:cNvPr id="4" name="Picture 3" descr="iiest logo.png"/>
          <p:cNvPicPr>
            <a:picLocks noChangeAspect="1"/>
          </p:cNvPicPr>
          <p:nvPr/>
        </p:nvPicPr>
        <p:blipFill>
          <a:blip r:embed="rId2" cstate="print"/>
          <a:stretch>
            <a:fillRect/>
          </a:stretch>
        </p:blipFill>
        <p:spPr>
          <a:xfrm>
            <a:off x="6732240" y="188640"/>
            <a:ext cx="2085230" cy="2001291"/>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napshot.JPG"/>
          <p:cNvPicPr>
            <a:picLocks noChangeAspect="1"/>
          </p:cNvPicPr>
          <p:nvPr/>
        </p:nvPicPr>
        <p:blipFill>
          <a:blip r:embed="rId2" cstate="print"/>
          <a:stretch>
            <a:fillRect/>
          </a:stretch>
        </p:blipFill>
        <p:spPr>
          <a:xfrm>
            <a:off x="581025" y="1556792"/>
            <a:ext cx="7981950" cy="4680520"/>
          </a:xfrm>
          <a:prstGeom prst="rect">
            <a:avLst/>
          </a:prstGeom>
        </p:spPr>
      </p:pic>
      <p:sp>
        <p:nvSpPr>
          <p:cNvPr id="4" name="TextBox 3"/>
          <p:cNvSpPr txBox="1"/>
          <p:nvPr/>
        </p:nvSpPr>
        <p:spPr>
          <a:xfrm>
            <a:off x="1403648" y="476672"/>
            <a:ext cx="5184576" cy="1200329"/>
          </a:xfrm>
          <a:prstGeom prst="rect">
            <a:avLst/>
          </a:prstGeom>
          <a:noFill/>
        </p:spPr>
        <p:txBody>
          <a:bodyPr wrap="square" rtlCol="0">
            <a:spAutoFit/>
          </a:bodyPr>
          <a:lstStyle/>
          <a:p>
            <a:pPr algn="ctr"/>
            <a:r>
              <a:rPr lang="en-IN" sz="3600" dirty="0" smtClean="0"/>
              <a:t>Circuit Diagram of 5 V Supply</a:t>
            </a:r>
            <a:endParaRPr lang="en-IN" sz="3600" dirty="0"/>
          </a:p>
        </p:txBody>
      </p:sp>
      <p:pic>
        <p:nvPicPr>
          <p:cNvPr id="5" name="Picture 4" descr="iiest logo.png"/>
          <p:cNvPicPr>
            <a:picLocks noChangeAspect="1"/>
          </p:cNvPicPr>
          <p:nvPr/>
        </p:nvPicPr>
        <p:blipFill>
          <a:blip r:embed="rId3" cstate="print"/>
          <a:stretch>
            <a:fillRect/>
          </a:stretch>
        </p:blipFill>
        <p:spPr>
          <a:xfrm>
            <a:off x="7164288" y="332656"/>
            <a:ext cx="1216010" cy="1167062"/>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800</TotalTime>
  <Words>1316</Words>
  <Application>Microsoft Office PowerPoint</Application>
  <PresentationFormat>On-screen Show (4:3)</PresentationFormat>
  <Paragraphs>109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Water Level Indicator</vt:lpstr>
      <vt:lpstr>What is it?</vt:lpstr>
      <vt:lpstr>The Main Circuit </vt:lpstr>
      <vt:lpstr>Circuit Components</vt:lpstr>
      <vt:lpstr>Slide 5</vt:lpstr>
      <vt:lpstr>Various Parts of the Circuit</vt:lpstr>
      <vt:lpstr>Slide 7</vt:lpstr>
      <vt:lpstr>Making the 5 V Power Supply</vt:lpstr>
      <vt:lpstr>Slide 9</vt:lpstr>
      <vt:lpstr>Components of the 5 V Power Supply</vt:lpstr>
      <vt:lpstr>Working Principle</vt:lpstr>
      <vt:lpstr>Slide 12</vt:lpstr>
      <vt:lpstr>Steps of Operation</vt:lpstr>
      <vt:lpstr>Slide 14</vt:lpstr>
      <vt:lpstr>Water Level Indicator Project Circuit Features</vt:lpstr>
      <vt:lpstr>Water Level Indicator Project Applications</vt:lpstr>
      <vt:lpstr>Information Credits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Indicator</dc:title>
  <dc:creator>USER</dc:creator>
  <cp:lastModifiedBy>RAJPULAK</cp:lastModifiedBy>
  <cp:revision>95</cp:revision>
  <dcterms:created xsi:type="dcterms:W3CDTF">2016-05-07T17:41:03Z</dcterms:created>
  <dcterms:modified xsi:type="dcterms:W3CDTF">2017-01-24T02:40:38Z</dcterms:modified>
</cp:coreProperties>
</file>