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5" d="100"/>
          <a:sy n="115" d="100"/>
        </p:scale>
        <p:origin x="-39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985433"/>
            <a:ext cx="8610600" cy="1938992"/>
          </a:xfrm>
          <a:prstGeom prst="rect">
            <a:avLst/>
          </a:prstGeom>
          <a:noFill/>
        </p:spPr>
        <p:txBody>
          <a:bodyPr wrap="square" rtlCol="0">
            <a:spAutoFit/>
          </a:bodyPr>
          <a:lstStyle/>
          <a:p>
            <a:r>
              <a:rPr lang="en-US" sz="2400" dirty="0"/>
              <a:t>STUDENT NAME: SHALINI R</a:t>
            </a:r>
          </a:p>
          <a:p>
            <a:r>
              <a:rPr lang="en-US" sz="2400" dirty="0"/>
              <a:t>REGISTER NO:71265B4382B5D0EB61E493C00089CF47</a:t>
            </a:r>
            <a:r>
              <a:rPr lang="en-IN" sz="2400" dirty="0"/>
              <a:t>/</a:t>
            </a:r>
            <a:r>
              <a:rPr lang="en-US" sz="2400" dirty="0"/>
              <a:t>312208771</a:t>
            </a:r>
          </a:p>
          <a:p>
            <a:r>
              <a:rPr lang="en-US" sz="2400" dirty="0"/>
              <a:t>DEPARTMENT: </a:t>
            </a:r>
            <a:r>
              <a:rPr lang="en-US" sz="2400" dirty="0" err="1"/>
              <a:t>B.Com</a:t>
            </a:r>
            <a:r>
              <a:rPr lang="en-US" sz="2400" dirty="0"/>
              <a:t> (GENERAL)</a:t>
            </a:r>
          </a:p>
          <a:p>
            <a:r>
              <a:rPr lang="en-US" sz="2400" dirty="0"/>
              <a:t>COLLEGE: MEENAKSHI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DFADF23E-7B70-B0B4-7D6B-9AB809F74FBF}"/>
              </a:ext>
            </a:extLst>
          </p:cNvPr>
          <p:cNvSpPr txBox="1"/>
          <p:nvPr/>
        </p:nvSpPr>
        <p:spPr>
          <a:xfrm>
            <a:off x="1022064" y="0"/>
            <a:ext cx="3858500" cy="6463308"/>
          </a:xfrm>
          <a:prstGeom prst="rect">
            <a:avLst/>
          </a:prstGeom>
          <a:noFill/>
        </p:spPr>
        <p:txBody>
          <a:bodyPr wrap="square">
            <a:spAutoFit/>
          </a:bodyPr>
          <a:lstStyle/>
          <a:p>
            <a:pPr algn="l"/>
            <a:br>
              <a:rPr lang="en-IN" b="0" i="0" dirty="0">
                <a:solidFill>
                  <a:srgbClr val="000000"/>
                </a:solidFill>
                <a:effectLst/>
                <a:highlight>
                  <a:srgbClr val="FFFFFF"/>
                </a:highlight>
                <a:latin typeface="Microsoft Yahei" panose="020B0502040504020204" pitchFamily="34" charset="0"/>
              </a:rPr>
            </a:br>
            <a:r>
              <a:rPr lang="en-IN" b="0" i="0" dirty="0">
                <a:solidFill>
                  <a:srgbClr val="000000"/>
                </a:solidFill>
                <a:effectLst/>
                <a:highlight>
                  <a:srgbClr val="FFFFFF"/>
                </a:highlight>
                <a:latin typeface="Microsoft Yahei" panose="020B0502040504020204" pitchFamily="34" charset="0"/>
              </a:rPr>
              <a:t>﻿</a:t>
            </a:r>
            <a:br>
              <a:rPr lang="en-IN" b="0" i="0" dirty="0">
                <a:solidFill>
                  <a:srgbClr val="000000"/>
                </a:solidFill>
                <a:effectLst/>
                <a:highlight>
                  <a:srgbClr val="FFFFFF"/>
                </a:highlight>
                <a:latin typeface="Microsoft Yahei" panose="020B0502040504020204" pitchFamily="34" charset="0"/>
              </a:rPr>
            </a:br>
            <a:endParaRPr lang="en-IN" b="0" i="0" dirty="0">
              <a:solidFill>
                <a:srgbClr val="000000"/>
              </a:solidFill>
              <a:effectLst/>
              <a:highlight>
                <a:srgbClr val="FFFFFF"/>
              </a:highlight>
              <a:latin typeface="Microsoft Yahei" panose="020B0502040504020204" pitchFamily="34" charset="0"/>
            </a:endParaRPr>
          </a:p>
          <a:p>
            <a:pPr algn="l"/>
            <a:r>
              <a:rPr lang="en-IN" dirty="0">
                <a:solidFill>
                  <a:srgbClr val="000000"/>
                </a:solidFill>
                <a:highlight>
                  <a:srgbClr val="FFFFFF"/>
                </a:highlight>
                <a:latin typeface="Wingdings" pitchFamily="2" charset="2"/>
              </a:rPr>
              <a:t>
</a:t>
            </a:r>
          </a:p>
          <a:p>
            <a:pPr algn="l"/>
            <a:r>
              <a:rPr lang="en-IN" dirty="0">
                <a:solidFill>
                  <a:srgbClr val="000000"/>
                </a:solidFill>
                <a:highlight>
                  <a:srgbClr val="FFFFFF"/>
                </a:highlight>
                <a:latin typeface="Droid Sans"/>
              </a:rPr>
              <a:t>•</a:t>
            </a:r>
            <a:r>
              <a:rPr lang="en-IN" b="0" i="0" dirty="0">
                <a:solidFill>
                  <a:srgbClr val="000000"/>
                </a:solidFill>
                <a:effectLst/>
                <a:highlight>
                  <a:srgbClr val="FFFFFF"/>
                </a:highlight>
                <a:latin typeface="Droid Sans"/>
              </a:rPr>
              <a:t>Open employee data set and download it.</a:t>
            </a:r>
          </a:p>
          <a:p>
            <a:pPr algn="l"/>
            <a:r>
              <a:rPr lang="en-IN" dirty="0">
                <a:solidFill>
                  <a:srgbClr val="000000"/>
                </a:solidFill>
                <a:highlight>
                  <a:srgbClr val="FFFFFF"/>
                </a:highlight>
                <a:latin typeface="Microsoft Yahei" panose="020B0502040504020204" pitchFamily="34" charset="0"/>
              </a:rPr>
              <a:t>•</a:t>
            </a:r>
            <a:r>
              <a:rPr lang="en-IN" b="0" i="0" dirty="0">
                <a:solidFill>
                  <a:srgbClr val="000000"/>
                </a:solidFill>
                <a:effectLst/>
                <a:highlight>
                  <a:srgbClr val="FFFFFF"/>
                </a:highlight>
                <a:latin typeface="Droid Sans"/>
              </a:rPr>
              <a:t>Then open the employee dataset in excel. </a:t>
            </a:r>
            <a:endParaRPr lang="en-IN" b="0" i="0" dirty="0">
              <a:solidFill>
                <a:srgbClr val="000000"/>
              </a:solidFill>
              <a:effectLst/>
              <a:highlight>
                <a:srgbClr val="FFFFFF"/>
              </a:highlight>
              <a:latin typeface="Microsoft Yahei" panose="020B0502040504020204" pitchFamily="34" charset="0"/>
            </a:endParaRPr>
          </a:p>
          <a:p>
            <a:pPr algn="l"/>
            <a:r>
              <a:rPr lang="en-IN" b="0" i="0" dirty="0">
                <a:solidFill>
                  <a:srgbClr val="000000"/>
                </a:solidFill>
                <a:effectLst/>
                <a:highlight>
                  <a:srgbClr val="FFFFFF"/>
                </a:highlight>
                <a:latin typeface="Microsoft Yahei" panose="020B0502040504020204" pitchFamily="34" charset="0"/>
              </a:rPr>
              <a:t>﻿</a:t>
            </a:r>
            <a:r>
              <a:rPr lang="en-IN" dirty="0">
                <a:solidFill>
                  <a:srgbClr val="000000"/>
                </a:solidFill>
                <a:highlight>
                  <a:srgbClr val="FFFFFF"/>
                </a:highlight>
                <a:latin typeface="Microsoft Yahei" panose="020B0502040504020204" pitchFamily="34" charset="0"/>
              </a:rPr>
              <a:t>•</a:t>
            </a:r>
            <a:r>
              <a:rPr lang="en-IN" b="0" i="0" dirty="0">
                <a:solidFill>
                  <a:srgbClr val="000000"/>
                </a:solidFill>
                <a:effectLst/>
                <a:highlight>
                  <a:srgbClr val="FFFFFF"/>
                </a:highlight>
                <a:latin typeface="Droid Sans"/>
              </a:rPr>
              <a:t>select all the data in excel.</a:t>
            </a:r>
            <a:endParaRPr lang="en-IN" b="0" i="0" dirty="0">
              <a:solidFill>
                <a:srgbClr val="000000"/>
              </a:solidFill>
              <a:effectLst/>
              <a:highlight>
                <a:srgbClr val="FFFFFF"/>
              </a:highlight>
              <a:latin typeface="Microsoft Yahei" panose="020B0502040504020204" pitchFamily="34" charset="0"/>
            </a:endParaRPr>
          </a:p>
          <a:p>
            <a:pPr algn="l"/>
            <a:r>
              <a:rPr lang="en-IN" b="0" i="0" dirty="0">
                <a:solidFill>
                  <a:srgbClr val="000000"/>
                </a:solidFill>
                <a:effectLst/>
                <a:highlight>
                  <a:srgbClr val="FFFFFF"/>
                </a:highlight>
                <a:latin typeface="Microsoft Yahei" panose="020B0502040504020204" pitchFamily="34" charset="0"/>
              </a:rPr>
              <a:t>﻿</a:t>
            </a:r>
            <a:r>
              <a:rPr lang="en-IN" dirty="0">
                <a:solidFill>
                  <a:srgbClr val="000000"/>
                </a:solidFill>
                <a:highlight>
                  <a:srgbClr val="FFFFFF"/>
                </a:highlight>
                <a:latin typeface="Microsoft Yahei" panose="020B0502040504020204" pitchFamily="34" charset="0"/>
              </a:rPr>
              <a:t>•</a:t>
            </a:r>
            <a:r>
              <a:rPr lang="en-IN" b="0" i="0" dirty="0">
                <a:solidFill>
                  <a:srgbClr val="000000"/>
                </a:solidFill>
                <a:effectLst/>
                <a:highlight>
                  <a:srgbClr val="FFFFFF"/>
                </a:highlight>
                <a:latin typeface="Droid Sans"/>
              </a:rPr>
              <a:t>Then click the insert and open pivot table. </a:t>
            </a:r>
            <a:endParaRPr lang="en-IN" b="0" i="0" dirty="0">
              <a:solidFill>
                <a:srgbClr val="000000"/>
              </a:solidFill>
              <a:effectLst/>
              <a:highlight>
                <a:srgbClr val="FFFFFF"/>
              </a:highlight>
              <a:latin typeface="Microsoft Yahei" panose="020B0502040504020204" pitchFamily="34" charset="0"/>
            </a:endParaRPr>
          </a:p>
          <a:p>
            <a:pPr algn="l"/>
            <a:r>
              <a:rPr lang="en-IN" b="0" i="0" dirty="0">
                <a:solidFill>
                  <a:srgbClr val="000000"/>
                </a:solidFill>
                <a:effectLst/>
                <a:highlight>
                  <a:srgbClr val="FFFFFF"/>
                </a:highlight>
                <a:latin typeface="Microsoft Yahei" panose="020B0502040504020204" pitchFamily="34" charset="0"/>
              </a:rPr>
              <a:t>•﻿</a:t>
            </a:r>
            <a:r>
              <a:rPr lang="en-IN" dirty="0">
                <a:solidFill>
                  <a:srgbClr val="000000"/>
                </a:solidFill>
                <a:highlight>
                  <a:srgbClr val="FFFFFF"/>
                </a:highlight>
                <a:latin typeface="Microsoft Yahei" panose="020B0502040504020204" pitchFamily="34" charset="0"/>
              </a:rPr>
              <a:t>D</a:t>
            </a:r>
            <a:r>
              <a:rPr lang="en-IN" b="0" i="0" dirty="0">
                <a:solidFill>
                  <a:srgbClr val="000000"/>
                </a:solidFill>
                <a:effectLst/>
                <a:highlight>
                  <a:srgbClr val="FFFFFF"/>
                </a:highlight>
                <a:latin typeface="Droid Sans"/>
              </a:rPr>
              <a:t>rag the need data and create a pivot table. </a:t>
            </a:r>
            <a:endParaRPr lang="en-IN" b="0" i="0" dirty="0">
              <a:solidFill>
                <a:srgbClr val="000000"/>
              </a:solidFill>
              <a:effectLst/>
              <a:highlight>
                <a:srgbClr val="FFFFFF"/>
              </a:highlight>
              <a:latin typeface="Microsoft Yahei" panose="020B0502040504020204" pitchFamily="34" charset="0"/>
            </a:endParaRPr>
          </a:p>
          <a:p>
            <a:pPr algn="l"/>
            <a:r>
              <a:rPr lang="en-IN" b="0" i="0" dirty="0">
                <a:solidFill>
                  <a:srgbClr val="000000"/>
                </a:solidFill>
                <a:effectLst/>
                <a:highlight>
                  <a:srgbClr val="FFFFFF"/>
                </a:highlight>
                <a:latin typeface="Microsoft Yahei" panose="020B0502040504020204" pitchFamily="34" charset="0"/>
              </a:rPr>
              <a:t>﻿</a:t>
            </a:r>
            <a:r>
              <a:rPr lang="en-IN" dirty="0">
                <a:solidFill>
                  <a:srgbClr val="000000"/>
                </a:solidFill>
                <a:highlight>
                  <a:srgbClr val="FFFFFF"/>
                </a:highlight>
                <a:latin typeface="Microsoft Yahei" panose="020B0502040504020204" pitchFamily="34" charset="0"/>
              </a:rPr>
              <a:t>•</a:t>
            </a:r>
            <a:r>
              <a:rPr lang="en-IN" b="0" i="0" dirty="0">
                <a:solidFill>
                  <a:srgbClr val="000000"/>
                </a:solidFill>
                <a:effectLst/>
                <a:highlight>
                  <a:srgbClr val="FFFFFF"/>
                </a:highlight>
                <a:latin typeface="Droid Sans"/>
              </a:rPr>
              <a:t>Select the pivot table and click on insert.</a:t>
            </a:r>
            <a:endParaRPr lang="en-IN" b="0" i="0" dirty="0">
              <a:solidFill>
                <a:srgbClr val="000000"/>
              </a:solidFill>
              <a:effectLst/>
              <a:highlight>
                <a:srgbClr val="FFFFFF"/>
              </a:highlight>
              <a:latin typeface="Microsoft Yahei" panose="020B0502040504020204" pitchFamily="34" charset="0"/>
            </a:endParaRPr>
          </a:p>
          <a:p>
            <a:pPr algn="l"/>
            <a:r>
              <a:rPr lang="en-IN" b="0" i="0" dirty="0">
                <a:solidFill>
                  <a:srgbClr val="000000"/>
                </a:solidFill>
                <a:effectLst/>
                <a:highlight>
                  <a:srgbClr val="FFFFFF"/>
                </a:highlight>
                <a:latin typeface="Microsoft Yahei" panose="020B0502040504020204" pitchFamily="34" charset="0"/>
              </a:rPr>
              <a:t>﻿</a:t>
            </a:r>
            <a:r>
              <a:rPr lang="en-IN" dirty="0">
                <a:solidFill>
                  <a:srgbClr val="000000"/>
                </a:solidFill>
                <a:highlight>
                  <a:srgbClr val="FFFFFF"/>
                </a:highlight>
                <a:latin typeface="Microsoft Yahei" panose="020B0502040504020204" pitchFamily="34" charset="0"/>
              </a:rPr>
              <a:t>•</a:t>
            </a:r>
            <a:r>
              <a:rPr lang="en-IN" b="0" i="0" dirty="0">
                <a:solidFill>
                  <a:srgbClr val="000000"/>
                </a:solidFill>
                <a:effectLst/>
                <a:highlight>
                  <a:srgbClr val="FFFFFF"/>
                </a:highlight>
                <a:latin typeface="Droid Sans"/>
              </a:rPr>
              <a:t>Now click on the chart that you want.</a:t>
            </a:r>
            <a:endParaRPr lang="en-IN" b="0" i="0" dirty="0">
              <a:solidFill>
                <a:srgbClr val="000000"/>
              </a:solidFill>
              <a:effectLst/>
              <a:highlight>
                <a:srgbClr val="FFFFFF"/>
              </a:highlight>
              <a:latin typeface="Microsoft Yahei" panose="020B0502040504020204" pitchFamily="34" charset="0"/>
            </a:endParaRPr>
          </a:p>
          <a:p>
            <a:pPr algn="l"/>
            <a:r>
              <a:rPr lang="en-IN" b="0" i="0" dirty="0">
                <a:solidFill>
                  <a:srgbClr val="000000"/>
                </a:solidFill>
                <a:effectLst/>
                <a:highlight>
                  <a:srgbClr val="FFFFFF"/>
                </a:highlight>
                <a:latin typeface="Microsoft Yahei" panose="020B0502040504020204" pitchFamily="34" charset="0"/>
              </a:rPr>
              <a:t>﻿</a:t>
            </a:r>
            <a:r>
              <a:rPr lang="en-IN" dirty="0">
                <a:solidFill>
                  <a:srgbClr val="000000"/>
                </a:solidFill>
                <a:highlight>
                  <a:srgbClr val="FFFFFF"/>
                </a:highlight>
                <a:latin typeface="Microsoft Yahei" panose="020B0502040504020204" pitchFamily="34" charset="0"/>
              </a:rPr>
              <a:t>•</a:t>
            </a:r>
            <a:r>
              <a:rPr lang="en-IN" b="0" i="0" dirty="0">
                <a:solidFill>
                  <a:srgbClr val="000000"/>
                </a:solidFill>
                <a:effectLst/>
                <a:highlight>
                  <a:srgbClr val="FFFFFF"/>
                </a:highlight>
                <a:latin typeface="Droid Sans"/>
              </a:rPr>
              <a:t>The chart is created.</a:t>
            </a:r>
            <a:endParaRPr lang="en-IN" b="0" i="0" dirty="0">
              <a:solidFill>
                <a:srgbClr val="000000"/>
              </a:solidFill>
              <a:effectLst/>
              <a:highlight>
                <a:srgbClr val="FFFFFF"/>
              </a:highlight>
              <a:latin typeface="Microsoft Yahei" panose="020B0502040504020204" pitchFamily="34" charset="0"/>
            </a:endParaRPr>
          </a:p>
          <a:p>
            <a:pPr algn="l"/>
            <a:r>
              <a:rPr lang="en-IN" b="0" i="0" dirty="0">
                <a:solidFill>
                  <a:srgbClr val="000000"/>
                </a:solidFill>
                <a:effectLst/>
                <a:highlight>
                  <a:srgbClr val="FFFFFF"/>
                </a:highlight>
                <a:latin typeface="Microsoft Yahei" panose="020B0502040504020204" pitchFamily="34" charset="0"/>
              </a:rPr>
              <a:t>﻿</a:t>
            </a:r>
            <a:br>
              <a:rPr lang="en-IN" b="0" i="0" dirty="0">
                <a:solidFill>
                  <a:srgbClr val="000000"/>
                </a:solidFill>
                <a:effectLst/>
                <a:highlight>
                  <a:srgbClr val="FFFFFF"/>
                </a:highlight>
                <a:latin typeface="Microsoft Yahei" panose="020B0502040504020204" pitchFamily="34" charset="0"/>
              </a:rPr>
            </a:br>
            <a:endParaRPr lang="en-IN" b="0" i="0" dirty="0">
              <a:solidFill>
                <a:srgbClr val="000000"/>
              </a:solidFill>
              <a:effectLst/>
              <a:highlight>
                <a:srgbClr val="FFFFFF"/>
              </a:highlight>
              <a:latin typeface="Microsoft Yahei" panose="020B0502040504020204" pitchFamily="34" charset="0"/>
            </a:endParaRPr>
          </a:p>
          <a:p>
            <a:br>
              <a:rPr lang="en-IN" b="0" i="0" dirty="0">
                <a:solidFill>
                  <a:srgbClr val="000000"/>
                </a:solidFill>
                <a:effectLst/>
                <a:highlight>
                  <a:srgbClr val="FFFFFF"/>
                </a:highlight>
                <a:latin typeface="Microsoft Yahei" panose="020B0502040504020204" pitchFamily="34" charset="0"/>
              </a:rPr>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24510" y="457200"/>
            <a:ext cx="2437130" cy="1244571"/>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lang="en-US" dirty="0"/>
            </a:br>
            <a:r>
              <a:rPr lang="en-US" sz="3200" dirty="0"/>
              <a:t>1.TABLE</a:t>
            </a:r>
            <a:endParaRPr sz="32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362200"/>
            <a:ext cx="9906000" cy="1447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BAR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981200"/>
            <a:ext cx="4534533" cy="2629267"/>
          </a:xfrm>
          <a:prstGeom prst="rect">
            <a:avLst/>
          </a:prstGeom>
        </p:spPr>
      </p:pic>
    </p:spTree>
    <p:extLst>
      <p:ext uri="{BB962C8B-B14F-4D97-AF65-F5344CB8AC3E}">
        <p14:creationId xmlns:p14="http://schemas.microsoft.com/office/powerpoint/2010/main" val="1617458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0BC9FAB-763D-A5CD-EE12-5868DAE98579}"/>
              </a:ext>
            </a:extLst>
          </p:cNvPr>
          <p:cNvSpPr txBox="1"/>
          <p:nvPr/>
        </p:nvSpPr>
        <p:spPr>
          <a:xfrm>
            <a:off x="1339453" y="1555551"/>
            <a:ext cx="6107906" cy="2308324"/>
          </a:xfrm>
          <a:prstGeom prst="rect">
            <a:avLst/>
          </a:prstGeom>
          <a:noFill/>
        </p:spPr>
        <p:txBody>
          <a:bodyPr wrap="square">
            <a:spAutoFit/>
          </a:bodyPr>
          <a:lstStyle/>
          <a:p>
            <a:pPr algn="just"/>
            <a:r>
              <a:rPr lang="en-IN" dirty="0"/>
              <a:t>In conclusion the </a:t>
            </a:r>
            <a:r>
              <a:rPr lang="en-US" dirty="0"/>
              <a:t>Business Development and Services departments have a higher concentration of male employees,</a:t>
            </a:r>
            <a:r>
              <a:rPr lang="en-IN" dirty="0"/>
              <a:t> </a:t>
            </a:r>
            <a:r>
              <a:rPr lang="en-US" dirty="0"/>
              <a:t>whereas females are more represented in Training and Research and Development. Overall, the workforce appears to be fairly balanced in terms of gender distribution across most departments, though specific fields such as Engineering and Support are male-dominated, while Training has more female employees.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Based on Gender Salary FTE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32807"/>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BBF2C46-DE0C-7A2F-0087-4A7570CBBC98}"/>
              </a:ext>
            </a:extLst>
          </p:cNvPr>
          <p:cNvSpPr txBox="1"/>
          <p:nvPr/>
        </p:nvSpPr>
        <p:spPr>
          <a:xfrm>
            <a:off x="315436" y="1502539"/>
            <a:ext cx="6107906" cy="2862322"/>
          </a:xfrm>
          <a:prstGeom prst="rect">
            <a:avLst/>
          </a:prstGeom>
          <a:noFill/>
        </p:spPr>
        <p:txBody>
          <a:bodyPr wrap="square">
            <a:spAutoFit/>
          </a:bodyPr>
          <a:lstStyle/>
          <a:p>
            <a:pPr algn="just"/>
            <a:r>
              <a:rPr lang="en-US" dirty="0"/>
              <a:t>Maria, a dedicated employee in the Human Resources</a:t>
            </a:r>
            <a:r>
              <a:rPr lang="en-IN" dirty="0"/>
              <a:t> </a:t>
            </a:r>
            <a:r>
              <a:rPr lang="en-US" dirty="0"/>
              <a:t>department, is facing an issue regarding her salary. Despite her</a:t>
            </a:r>
          </a:p>
          <a:p>
            <a:pPr algn="just"/>
            <a:r>
              <a:rPr lang="en-US" dirty="0"/>
              <a:t>consistent hard work and significant contributions to the</a:t>
            </a:r>
          </a:p>
          <a:p>
            <a:pPr algn="just"/>
            <a:r>
              <a:rPr lang="en-US" dirty="0"/>
              <a:t>company, she has noticed discrepancies in her paycheck over the</a:t>
            </a:r>
            <a:r>
              <a:rPr lang="en-IN" dirty="0"/>
              <a:t> </a:t>
            </a:r>
            <a:r>
              <a:rPr lang="en-US" dirty="0"/>
              <a:t>past few months. As a female employee who has been with the</a:t>
            </a:r>
            <a:r>
              <a:rPr lang="en-IN" dirty="0"/>
              <a:t> </a:t>
            </a:r>
            <a:r>
              <a:rPr lang="en-US" dirty="0"/>
              <a:t>company for over five years, Maria is concerned that these</a:t>
            </a:r>
          </a:p>
          <a:p>
            <a:pPr algn="just"/>
            <a:r>
              <a:rPr lang="en-US" dirty="0"/>
              <a:t>salary issues might be due to an oversight or, worse, a potential</a:t>
            </a:r>
          </a:p>
          <a:p>
            <a:pPr algn="just"/>
            <a:r>
              <a:rPr lang="en-US" dirty="0"/>
              <a:t>gender pay gap. She is seeking clarification and resolution to</a:t>
            </a:r>
          </a:p>
          <a:p>
            <a:pPr algn="just"/>
            <a:r>
              <a:rPr lang="en-US" dirty="0"/>
              <a:t>ensure her compensation reflects her role and experience</a:t>
            </a:r>
          </a:p>
          <a:p>
            <a:pPr algn="just"/>
            <a:r>
              <a:rPr lang="en-US" dirty="0"/>
              <a:t>accurately.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B0A6671-153A-3AE8-80ED-B2899D2D819F}"/>
              </a:ext>
            </a:extLst>
          </p:cNvPr>
          <p:cNvSpPr txBox="1"/>
          <p:nvPr/>
        </p:nvSpPr>
        <p:spPr>
          <a:xfrm>
            <a:off x="1391841" y="2462243"/>
            <a:ext cx="6107906" cy="2862322"/>
          </a:xfrm>
          <a:prstGeom prst="rect">
            <a:avLst/>
          </a:prstGeom>
          <a:noFill/>
        </p:spPr>
        <p:txBody>
          <a:bodyPr wrap="square">
            <a:spAutoFit/>
          </a:bodyPr>
          <a:lstStyle/>
          <a:p>
            <a:pPr algn="l"/>
            <a:r>
              <a:rPr lang="en-IN" b="0" i="0" dirty="0">
                <a:solidFill>
                  <a:srgbClr val="000000"/>
                </a:solidFill>
                <a:effectLst/>
                <a:highlight>
                  <a:srgbClr val="FFFFFF"/>
                </a:highlight>
                <a:latin typeface="Times New Roman" panose="02020603050405020304" pitchFamily="18" charset="0"/>
                <a:ea typeface="Microsoft Yahei" panose="020B0503020204020204" pitchFamily="34" charset="-122"/>
              </a:rPr>
              <a:t>The project aims to analyse FTE (Full-time employee) on both men and women employees at various departments . The full time and part time employees to identify and address under the table. By conducting this analysis the company came to who are the employees working more hours and less hours in the company </a:t>
            </a:r>
            <a:endParaRPr lang="en-IN"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l"/>
            <a:r>
              <a:rPr lang="en-IN" b="0" i="0" dirty="0">
                <a:solidFill>
                  <a:srgbClr val="000000"/>
                </a:solidFill>
                <a:effectLst/>
                <a:highlight>
                  <a:srgbClr val="FFFFFF"/>
                </a:highlight>
                <a:latin typeface="Microsoft Yahei" panose="020B0503020204020204" pitchFamily="34" charset="-122"/>
                <a:ea typeface="Microsoft Yahei" panose="020B0503020204020204" pitchFamily="34" charset="-122"/>
              </a:rPr>
              <a:t>﻿</a:t>
            </a:r>
            <a:br>
              <a:rPr lang="en-IN" b="0" i="0" dirty="0">
                <a:solidFill>
                  <a:srgbClr val="000000"/>
                </a:solidFill>
                <a:effectLst/>
                <a:highlight>
                  <a:srgbClr val="FFFFFF"/>
                </a:highlight>
                <a:latin typeface="Microsoft Yahei" panose="020B0503020204020204" pitchFamily="34" charset="-122"/>
                <a:ea typeface="Microsoft Yahei" panose="020B0503020204020204" pitchFamily="34" charset="-122"/>
              </a:rPr>
            </a:br>
            <a:endParaRPr lang="en-IN"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just"/>
            <a:br>
              <a:rPr lang="en-IN" b="0" i="0" dirty="0">
                <a:solidFill>
                  <a:srgbClr val="000000"/>
                </a:solidFill>
                <a:effectLst/>
                <a:highlight>
                  <a:srgbClr val="FFFFFF"/>
                </a:highlight>
                <a:latin typeface="Microsoft Yahei" panose="020B0503020204020204" pitchFamily="34" charset="-122"/>
                <a:ea typeface="Microsoft Yahei" panose="020B0503020204020204" pitchFamily="34" charset="-122"/>
              </a:rPr>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31403ECE-2DD2-D1E3-8FE5-393C411B6C61}"/>
              </a:ext>
            </a:extLst>
          </p:cNvPr>
          <p:cNvSpPr txBox="1"/>
          <p:nvPr/>
        </p:nvSpPr>
        <p:spPr>
          <a:xfrm>
            <a:off x="699452" y="2163462"/>
            <a:ext cx="7257045" cy="2862322"/>
          </a:xfrm>
          <a:prstGeom prst="rect">
            <a:avLst/>
          </a:prstGeom>
          <a:noFill/>
        </p:spPr>
        <p:txBody>
          <a:bodyPr wrap="square">
            <a:spAutoFit/>
          </a:bodyPr>
          <a:lstStyle/>
          <a:p>
            <a:pPr algn="just"/>
            <a:r>
              <a:rPr lang="en-US" dirty="0"/>
              <a:t>The end users of this project in female employees at various levels within the</a:t>
            </a:r>
            <a:r>
              <a:rPr lang="en-IN" dirty="0"/>
              <a:t> </a:t>
            </a:r>
            <a:r>
              <a:rPr lang="en-US" dirty="0"/>
              <a:t>company, ranging from entry-level to senior management. These </a:t>
            </a:r>
            <a:r>
              <a:rPr lang="en-US" dirty="0" err="1"/>
              <a:t>employees,whether</a:t>
            </a:r>
            <a:r>
              <a:rPr lang="en-US" dirty="0"/>
              <a:t> full-time or part-time, will benefit directly from the analysis as it seeks to</a:t>
            </a:r>
            <a:r>
              <a:rPr lang="en-IN" dirty="0"/>
              <a:t> </a:t>
            </a:r>
            <a:r>
              <a:rPr lang="en-US" dirty="0"/>
              <a:t>address any disparities in their salaries. Additionally, department heads and</a:t>
            </a:r>
            <a:r>
              <a:rPr lang="en-IN" dirty="0"/>
              <a:t> </a:t>
            </a:r>
            <a:r>
              <a:rPr lang="en-US" dirty="0"/>
              <a:t>Human Resources personnel are key end users, as they will use</a:t>
            </a:r>
            <a:r>
              <a:rPr lang="en-IN" dirty="0"/>
              <a:t> </a:t>
            </a:r>
            <a:r>
              <a:rPr lang="en-US" dirty="0"/>
              <a:t>the findings to</a:t>
            </a:r>
            <a:r>
              <a:rPr lang="en-IN" dirty="0"/>
              <a:t> </a:t>
            </a:r>
            <a:r>
              <a:rPr lang="en-US" dirty="0"/>
              <a:t>implement fair compensation practices and ensure equitable pay across all</a:t>
            </a:r>
            <a:r>
              <a:rPr lang="en-IN" dirty="0"/>
              <a:t> </a:t>
            </a:r>
            <a:r>
              <a:rPr lang="en-US" dirty="0"/>
              <a:t>departments. The ultimate goal is to create a more transparent and just salary</a:t>
            </a:r>
            <a:r>
              <a:rPr lang="en-IN" dirty="0"/>
              <a:t> </a:t>
            </a:r>
            <a:r>
              <a:rPr lang="en-US" dirty="0"/>
              <a:t>structure that positively impacts the work experience and satisfaction of all</a:t>
            </a:r>
            <a:r>
              <a:rPr lang="en-IN" dirty="0"/>
              <a:t> </a:t>
            </a:r>
            <a:r>
              <a:rPr lang="en-US" dirty="0"/>
              <a:t>employees, particularly focusing on those who may be affected by salary</a:t>
            </a:r>
            <a:r>
              <a:rPr lang="en-IN" dirty="0"/>
              <a:t> </a:t>
            </a:r>
            <a:r>
              <a:rPr lang="en-US" dirty="0"/>
              <a:t>imbalances.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D635DFE-22A2-FCD8-4BE1-385413E40993}"/>
              </a:ext>
            </a:extLst>
          </p:cNvPr>
          <p:cNvSpPr txBox="1"/>
          <p:nvPr/>
        </p:nvSpPr>
        <p:spPr>
          <a:xfrm>
            <a:off x="3053953" y="2145268"/>
            <a:ext cx="6107906" cy="2585323"/>
          </a:xfrm>
          <a:prstGeom prst="rect">
            <a:avLst/>
          </a:prstGeom>
          <a:noFill/>
        </p:spPr>
        <p:txBody>
          <a:bodyPr wrap="square">
            <a:spAutoFit/>
          </a:bodyPr>
          <a:lstStyle/>
          <a:p>
            <a:pPr algn="just"/>
            <a:r>
              <a:rPr lang="en-US" dirty="0"/>
              <a:t>Our solution involves implementing a comprehensive salary</a:t>
            </a:r>
          </a:p>
          <a:p>
            <a:pPr algn="just"/>
            <a:r>
              <a:rPr lang="en-US" dirty="0"/>
              <a:t>audit and realignment strategy designed to address</a:t>
            </a:r>
            <a:r>
              <a:rPr lang="en-IN" dirty="0"/>
              <a:t> </a:t>
            </a:r>
            <a:r>
              <a:rPr lang="en-US" dirty="0"/>
              <a:t>disparities and ensure fair compensation across all female</a:t>
            </a:r>
            <a:r>
              <a:rPr lang="en-IN" dirty="0"/>
              <a:t> </a:t>
            </a:r>
            <a:r>
              <a:rPr lang="en-US" dirty="0"/>
              <a:t>employee and departments. By conducting a detailed</a:t>
            </a:r>
            <a:r>
              <a:rPr lang="en-IN" dirty="0"/>
              <a:t> </a:t>
            </a:r>
            <a:r>
              <a:rPr lang="en-US" dirty="0"/>
              <a:t>analysis of salary data, job roles, and performance metrics,</a:t>
            </a:r>
            <a:r>
              <a:rPr lang="en-IN" dirty="0"/>
              <a:t> </a:t>
            </a:r>
            <a:r>
              <a:rPr lang="en-US" dirty="0"/>
              <a:t>we will identify any imbalances, particularly focusing on</a:t>
            </a:r>
            <a:r>
              <a:rPr lang="en-IN" dirty="0"/>
              <a:t> </a:t>
            </a:r>
            <a:r>
              <a:rPr lang="en-US" dirty="0"/>
              <a:t>female employees who may be affected by pay gaps. The</a:t>
            </a:r>
            <a:r>
              <a:rPr lang="en-IN" dirty="0"/>
              <a:t> </a:t>
            </a:r>
            <a:r>
              <a:rPr lang="en-US" dirty="0"/>
              <a:t>value proposition of this solution lies in its commitment to</a:t>
            </a:r>
            <a:r>
              <a:rPr lang="en-IN" dirty="0"/>
              <a:t> </a:t>
            </a:r>
            <a:r>
              <a:rPr lang="en-US" dirty="0"/>
              <a:t>promoting equity and transparency within the organization.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00A0989-F864-28EA-65CB-56DD858EFC83}"/>
              </a:ext>
            </a:extLst>
          </p:cNvPr>
          <p:cNvSpPr txBox="1"/>
          <p:nvPr/>
        </p:nvSpPr>
        <p:spPr>
          <a:xfrm>
            <a:off x="1482328" y="1532959"/>
            <a:ext cx="6107906" cy="3139321"/>
          </a:xfrm>
          <a:prstGeom prst="rect">
            <a:avLst/>
          </a:prstGeom>
          <a:noFill/>
        </p:spPr>
        <p:txBody>
          <a:bodyPr wrap="square">
            <a:spAutoFit/>
          </a:bodyPr>
          <a:lstStyle/>
          <a:p>
            <a:pPr algn="just"/>
            <a:r>
              <a:rPr lang="en-US" dirty="0"/>
              <a:t>The dataset provides a detailed overview of female employees within the</a:t>
            </a:r>
            <a:r>
              <a:rPr lang="en-IN" dirty="0"/>
              <a:t> </a:t>
            </a:r>
            <a:r>
              <a:rPr lang="en-US" dirty="0"/>
              <a:t>organization, encompassing key variables such as salary and department. The</a:t>
            </a:r>
            <a:r>
              <a:rPr lang="en-IN" dirty="0"/>
              <a:t> </a:t>
            </a:r>
            <a:r>
              <a:rPr lang="en-US" dirty="0"/>
              <a:t>dataset categorizes female</a:t>
            </a:r>
            <a:r>
              <a:rPr lang="en-IN" dirty="0"/>
              <a:t> </a:t>
            </a:r>
            <a:r>
              <a:rPr lang="en-US" dirty="0"/>
              <a:t>employees across various departments, allowing for</a:t>
            </a:r>
            <a:r>
              <a:rPr lang="en-IN" dirty="0"/>
              <a:t> </a:t>
            </a:r>
            <a:r>
              <a:rPr lang="en-US" dirty="0"/>
              <a:t>an analysis of salary distributions within and between departments. </a:t>
            </a:r>
            <a:r>
              <a:rPr lang="en-IN" dirty="0"/>
              <a:t>It </a:t>
            </a:r>
            <a:r>
              <a:rPr lang="en-US" dirty="0"/>
              <a:t>includes</a:t>
            </a:r>
            <a:r>
              <a:rPr lang="en-IN" dirty="0"/>
              <a:t> </a:t>
            </a:r>
            <a:r>
              <a:rPr lang="en-US" dirty="0"/>
              <a:t>data points such as base salary, bonuses, and any</a:t>
            </a:r>
            <a:r>
              <a:rPr lang="en-IN" dirty="0"/>
              <a:t> </a:t>
            </a:r>
            <a:r>
              <a:rPr lang="en-US" dirty="0"/>
              <a:t>additional compensation. By</a:t>
            </a:r>
            <a:r>
              <a:rPr lang="en-IN" dirty="0"/>
              <a:t> </a:t>
            </a:r>
            <a:r>
              <a:rPr lang="en-US" dirty="0"/>
              <a:t>analyzing this dataset, we can assess pay equity among female employees,</a:t>
            </a:r>
            <a:r>
              <a:rPr lang="en-IN" dirty="0"/>
              <a:t> </a:t>
            </a:r>
            <a:r>
              <a:rPr lang="en-US" dirty="0"/>
              <a:t>identify potential discrepancies across different departments, and develop</a:t>
            </a:r>
            <a:r>
              <a:rPr lang="en-IN" dirty="0"/>
              <a:t> </a:t>
            </a:r>
            <a:r>
              <a:rPr lang="en-US" dirty="0"/>
              <a:t>targeted strategies to ensure fair and competitive</a:t>
            </a:r>
            <a:r>
              <a:rPr lang="en-IN" dirty="0"/>
              <a:t> </a:t>
            </a:r>
            <a:r>
              <a:rPr lang="en-US" dirty="0"/>
              <a:t>compensation practices.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B626F56-F820-71F1-4B3F-F9909CAFC8A7}"/>
              </a:ext>
            </a:extLst>
          </p:cNvPr>
          <p:cNvSpPr txBox="1"/>
          <p:nvPr/>
        </p:nvSpPr>
        <p:spPr>
          <a:xfrm>
            <a:off x="1175940" y="2353324"/>
            <a:ext cx="7608094" cy="830997"/>
          </a:xfrm>
          <a:prstGeom prst="rect">
            <a:avLst/>
          </a:prstGeom>
          <a:noFill/>
        </p:spPr>
        <p:txBody>
          <a:bodyPr wrap="square">
            <a:spAutoFit/>
          </a:bodyPr>
          <a:lstStyle/>
          <a:p>
            <a:r>
              <a:rPr lang="en-IN" sz="2400" b="0" i="0" dirty="0">
                <a:solidFill>
                  <a:srgbClr val="000000"/>
                </a:solidFill>
                <a:effectLst/>
                <a:highlight>
                  <a:srgbClr val="FFFFFF"/>
                </a:highlight>
                <a:latin typeface="Times New Roman" panose="02020603050405020304" pitchFamily="18" charset="0"/>
              </a:rPr>
              <a:t>Effective data visualization makes it easier to present complex data in an engaging and understandable way.</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TotalTime>
  <Words>105</Words>
  <Application>Microsoft Office PowerPoint</Application>
  <PresentationFormat>Widescreen</PresentationFormat>
  <Paragraphs>42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1.TABLE</vt:lpstr>
      <vt:lpstr>2. BAR DIAGRAM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Shalini Ramadas</cp:lastModifiedBy>
  <cp:revision>18</cp:revision>
  <dcterms:created xsi:type="dcterms:W3CDTF">2024-03-29T15:07:22Z</dcterms:created>
  <dcterms:modified xsi:type="dcterms:W3CDTF">2024-08-26T15:51:58Z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