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sldIdLst>
    <p:sldId id="256" r:id="rId3"/>
    <p:sldId id="257" r:id="rId4"/>
    <p:sldId id="265" r:id="rId5"/>
    <p:sldId id="258" r:id="rId6"/>
    <p:sldId id="276" r:id="rId7"/>
    <p:sldId id="277" r:id="rId8"/>
    <p:sldId id="279" r:id="rId9"/>
    <p:sldId id="280" r:id="rId10"/>
    <p:sldId id="278" r:id="rId11"/>
    <p:sldId id="282" r:id="rId12"/>
    <p:sldId id="288" r:id="rId13"/>
    <p:sldId id="283" r:id="rId14"/>
    <p:sldId id="284" r:id="rId15"/>
    <p:sldId id="289" r:id="rId16"/>
    <p:sldId id="285" r:id="rId17"/>
    <p:sldId id="268" r:id="rId18"/>
    <p:sldId id="286" r:id="rId19"/>
    <p:sldId id="287" r:id="rId20"/>
    <p:sldId id="291" r:id="rId21"/>
    <p:sldId id="290" r:id="rId22"/>
    <p:sldId id="275"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p:cViewPr varScale="1">
        <p:scale>
          <a:sx n="84" d="100"/>
          <a:sy n="84" d="100"/>
        </p:scale>
        <p:origin x="10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12/25/2017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369231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7</a:t>
            </a:fld>
            <a:endParaRPr lang="en-US"/>
          </a:p>
        </p:txBody>
      </p:sp>
    </p:spTree>
    <p:extLst>
      <p:ext uri="{BB962C8B-B14F-4D97-AF65-F5344CB8AC3E}">
        <p14:creationId xmlns:p14="http://schemas.microsoft.com/office/powerpoint/2010/main" val="74849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320561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9</a:t>
            </a:fld>
            <a:endParaRPr lang="en-US"/>
          </a:p>
        </p:txBody>
      </p:sp>
    </p:spTree>
    <p:extLst>
      <p:ext uri="{BB962C8B-B14F-4D97-AF65-F5344CB8AC3E}">
        <p14:creationId xmlns:p14="http://schemas.microsoft.com/office/powerpoint/2010/main" val="322301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12/25/2017</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12/25/2017</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12/25/2017</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12/25/2017</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12/25/2017</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12/25/2017</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33732"/>
            <a:ext cx="8305800" cy="1981200"/>
          </a:xfrm>
        </p:spPr>
        <p:txBody>
          <a:bodyPr/>
          <a:lstStyle/>
          <a:p>
            <a:r>
              <a:rPr lang="en-US" sz="4000" dirty="0"/>
              <a:t>SVM and Maximum Entropy Model for Sentiment Analysis of Tweets</a:t>
            </a:r>
          </a:p>
        </p:txBody>
      </p:sp>
      <p:sp>
        <p:nvSpPr>
          <p:cNvPr id="3" name="Subtitle 2"/>
          <p:cNvSpPr>
            <a:spLocks noGrp="1"/>
          </p:cNvSpPr>
          <p:nvPr>
            <p:ph type="subTitle" idx="1"/>
          </p:nvPr>
        </p:nvSpPr>
        <p:spPr>
          <a:xfrm>
            <a:off x="457200" y="3699804"/>
            <a:ext cx="8305800" cy="3310596"/>
          </a:xfrm>
        </p:spPr>
        <p:txBody>
          <a:bodyPr/>
          <a:lstStyle/>
          <a:p>
            <a:r>
              <a:rPr lang="en-US" dirty="0"/>
              <a:t>Group- 5</a:t>
            </a:r>
          </a:p>
          <a:p>
            <a:r>
              <a:rPr lang="en-US" dirty="0"/>
              <a:t>Group Members</a:t>
            </a:r>
          </a:p>
          <a:p>
            <a:r>
              <a:rPr lang="en-US" dirty="0"/>
              <a:t>UMAR IBN ALI - 1328435</a:t>
            </a:r>
          </a:p>
          <a:p>
            <a:r>
              <a:rPr lang="en-US" dirty="0"/>
              <a:t>MD. SHAIKOT HOSSEN - 1233903</a:t>
            </a:r>
          </a:p>
          <a:p>
            <a:r>
              <a:rPr lang="en-US" dirty="0"/>
              <a:t>MD ABDUL QUADIR - 1311903</a:t>
            </a:r>
          </a:p>
          <a:p>
            <a:r>
              <a:rPr lang="en-US" dirty="0"/>
              <a:t>S M RAJU - 1416463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60550A-C5CB-4BEB-8FDC-DB988148D558}"/>
              </a:ext>
            </a:extLst>
          </p:cNvPr>
          <p:cNvSpPr>
            <a:spLocks noGrp="1"/>
          </p:cNvSpPr>
          <p:nvPr>
            <p:ph idx="1"/>
          </p:nvPr>
        </p:nvSpPr>
        <p:spPr/>
        <p:txBody>
          <a:bodyPr/>
          <a:lstStyle/>
          <a:p>
            <a:pPr lvl="1"/>
            <a:r>
              <a:rPr lang="en-US" dirty="0">
                <a:solidFill>
                  <a:schemeClr val="tx1"/>
                </a:solidFill>
              </a:rPr>
              <a:t>Dataset</a:t>
            </a:r>
          </a:p>
          <a:p>
            <a:pPr marL="365760" lvl="1" indent="0">
              <a:buNone/>
            </a:pPr>
            <a:endParaRPr lang="en-US" dirty="0"/>
          </a:p>
          <a:p>
            <a:pPr marL="365760" lvl="1" indent="0">
              <a:buNone/>
            </a:pPr>
            <a:r>
              <a:rPr lang="en-US" dirty="0"/>
              <a:t>Data is extracted from twitter. A twitter developer account is created, and tweets are extracted with keys generated by twitter. Tweets with the following word, '@Apple' are extracted from twitter.</a:t>
            </a:r>
          </a:p>
          <a:p>
            <a:pPr marL="0" indent="0">
              <a:buNone/>
            </a:pPr>
            <a:endParaRPr lang="en-US" dirty="0"/>
          </a:p>
        </p:txBody>
      </p:sp>
      <p:sp>
        <p:nvSpPr>
          <p:cNvPr id="3" name="Title 2">
            <a:extLst>
              <a:ext uri="{FF2B5EF4-FFF2-40B4-BE49-F238E27FC236}">
                <a16:creationId xmlns:a16="http://schemas.microsoft.com/office/drawing/2014/main" id="{E6B398DF-8851-48EB-A1AD-20EC8FA9E116}"/>
              </a:ext>
            </a:extLst>
          </p:cNvPr>
          <p:cNvSpPr>
            <a:spLocks noGrp="1"/>
          </p:cNvSpPr>
          <p:nvPr>
            <p:ph type="title"/>
          </p:nvPr>
        </p:nvSpPr>
        <p:spPr/>
        <p:txBody>
          <a:bodyPr>
            <a:normAutofit/>
          </a:bodyPr>
          <a:lstStyle/>
          <a:p>
            <a:r>
              <a:rPr lang="en-US" dirty="0"/>
              <a:t>4.0 Data Collection &amp; Processing</a:t>
            </a:r>
          </a:p>
        </p:txBody>
      </p:sp>
    </p:spTree>
    <p:extLst>
      <p:ext uri="{BB962C8B-B14F-4D97-AF65-F5344CB8AC3E}">
        <p14:creationId xmlns:p14="http://schemas.microsoft.com/office/powerpoint/2010/main" val="303368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40312E-C96E-41FF-A353-EA22FF536ADA}"/>
              </a:ext>
            </a:extLst>
          </p:cNvPr>
          <p:cNvPicPr>
            <a:picLocks noGrp="1" noChangeAspect="1"/>
          </p:cNvPicPr>
          <p:nvPr>
            <p:ph idx="1"/>
          </p:nvPr>
        </p:nvPicPr>
        <p:blipFill>
          <a:blip r:embed="rId2"/>
          <a:stretch>
            <a:fillRect/>
          </a:stretch>
        </p:blipFill>
        <p:spPr>
          <a:xfrm>
            <a:off x="625367" y="990600"/>
            <a:ext cx="7481454" cy="5486400"/>
          </a:xfrm>
          <a:prstGeom prst="rect">
            <a:avLst/>
          </a:prstGeom>
        </p:spPr>
      </p:pic>
      <p:sp>
        <p:nvSpPr>
          <p:cNvPr id="3" name="Title 2">
            <a:extLst>
              <a:ext uri="{FF2B5EF4-FFF2-40B4-BE49-F238E27FC236}">
                <a16:creationId xmlns:a16="http://schemas.microsoft.com/office/drawing/2014/main" id="{A8DEB9C0-B90E-4CA8-92D6-CF0678E2A7FC}"/>
              </a:ext>
            </a:extLst>
          </p:cNvPr>
          <p:cNvSpPr>
            <a:spLocks noGrp="1"/>
          </p:cNvSpPr>
          <p:nvPr>
            <p:ph type="title"/>
          </p:nvPr>
        </p:nvSpPr>
        <p:spPr>
          <a:xfrm>
            <a:off x="457200" y="152400"/>
            <a:ext cx="8229600" cy="685800"/>
          </a:xfrm>
        </p:spPr>
        <p:txBody>
          <a:bodyPr>
            <a:noAutofit/>
          </a:bodyPr>
          <a:lstStyle/>
          <a:p>
            <a:r>
              <a:rPr lang="en-US" sz="3200" dirty="0"/>
              <a:t>4.0 Data Collection &amp; Processing(Continue..)</a:t>
            </a:r>
          </a:p>
        </p:txBody>
      </p:sp>
      <p:sp>
        <p:nvSpPr>
          <p:cNvPr id="2" name="Rectangle 1">
            <a:extLst>
              <a:ext uri="{FF2B5EF4-FFF2-40B4-BE49-F238E27FC236}">
                <a16:creationId xmlns:a16="http://schemas.microsoft.com/office/drawing/2014/main" id="{20BA4510-2356-4D85-9819-8A51A02FA26A}"/>
              </a:ext>
            </a:extLst>
          </p:cNvPr>
          <p:cNvSpPr/>
          <p:nvPr/>
        </p:nvSpPr>
        <p:spPr>
          <a:xfrm>
            <a:off x="5257800" y="3033164"/>
            <a:ext cx="3230353" cy="400110"/>
          </a:xfrm>
          <a:prstGeom prst="rect">
            <a:avLst/>
          </a:prstGeom>
        </p:spPr>
        <p:txBody>
          <a:bodyPr wrap="square">
            <a:spAutoFit/>
          </a:bodyPr>
          <a:lstStyle/>
          <a:p>
            <a:r>
              <a:rPr lang="en-US" sz="2000" dirty="0"/>
              <a:t>#Code to Extract Tweets</a:t>
            </a:r>
          </a:p>
        </p:txBody>
      </p:sp>
    </p:spTree>
    <p:extLst>
      <p:ext uri="{BB962C8B-B14F-4D97-AF65-F5344CB8AC3E}">
        <p14:creationId xmlns:p14="http://schemas.microsoft.com/office/powerpoint/2010/main" val="79153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60550A-C5CB-4BEB-8FDC-DB988148D558}"/>
              </a:ext>
            </a:extLst>
          </p:cNvPr>
          <p:cNvSpPr>
            <a:spLocks noGrp="1"/>
          </p:cNvSpPr>
          <p:nvPr>
            <p:ph idx="1"/>
          </p:nvPr>
        </p:nvSpPr>
        <p:spPr/>
        <p:txBody>
          <a:bodyPr/>
          <a:lstStyle/>
          <a:p>
            <a:pPr lvl="1"/>
            <a:r>
              <a:rPr lang="en-US" dirty="0">
                <a:solidFill>
                  <a:schemeClr val="tx1"/>
                </a:solidFill>
              </a:rPr>
              <a:t>Raw data</a:t>
            </a:r>
            <a:endParaRPr lang="en-US" dirty="0"/>
          </a:p>
          <a:p>
            <a:pPr marL="365760" lvl="1" indent="0">
              <a:buNone/>
            </a:pPr>
            <a:r>
              <a:rPr lang="en-US" dirty="0"/>
              <a:t>The raw data contains many columns. The list of columns are: created_id, id_str, text, source, in_reply_to_status_id, in_reply_to_status_id_str, in_reply_to_user_id, name, screen name, location, language, retweet status etc.</a:t>
            </a:r>
          </a:p>
        </p:txBody>
      </p:sp>
      <p:sp>
        <p:nvSpPr>
          <p:cNvPr id="3" name="Title 2">
            <a:extLst>
              <a:ext uri="{FF2B5EF4-FFF2-40B4-BE49-F238E27FC236}">
                <a16:creationId xmlns:a16="http://schemas.microsoft.com/office/drawing/2014/main" id="{E6B398DF-8851-48EB-A1AD-20EC8FA9E116}"/>
              </a:ext>
            </a:extLst>
          </p:cNvPr>
          <p:cNvSpPr>
            <a:spLocks noGrp="1"/>
          </p:cNvSpPr>
          <p:nvPr>
            <p:ph type="title"/>
          </p:nvPr>
        </p:nvSpPr>
        <p:spPr/>
        <p:txBody>
          <a:bodyPr>
            <a:noAutofit/>
          </a:bodyPr>
          <a:lstStyle/>
          <a:p>
            <a:r>
              <a:rPr lang="en-US" sz="3200" dirty="0"/>
              <a:t>4.0 Data Collection &amp; Processing(Continue..)</a:t>
            </a:r>
          </a:p>
        </p:txBody>
      </p:sp>
      <p:pic>
        <p:nvPicPr>
          <p:cNvPr id="4" name="Picture 3">
            <a:extLst>
              <a:ext uri="{FF2B5EF4-FFF2-40B4-BE49-F238E27FC236}">
                <a16:creationId xmlns:a16="http://schemas.microsoft.com/office/drawing/2014/main" id="{2F49E9A6-E909-4558-83D5-841154DC4DEF}"/>
              </a:ext>
            </a:extLst>
          </p:cNvPr>
          <p:cNvPicPr>
            <a:picLocks noChangeAspect="1"/>
          </p:cNvPicPr>
          <p:nvPr/>
        </p:nvPicPr>
        <p:blipFill>
          <a:blip r:embed="rId2"/>
          <a:stretch>
            <a:fillRect/>
          </a:stretch>
        </p:blipFill>
        <p:spPr>
          <a:xfrm>
            <a:off x="914400" y="3810000"/>
            <a:ext cx="7239000" cy="2405507"/>
          </a:xfrm>
          <a:prstGeom prst="rect">
            <a:avLst/>
          </a:prstGeom>
        </p:spPr>
      </p:pic>
    </p:spTree>
    <p:extLst>
      <p:ext uri="{BB962C8B-B14F-4D97-AF65-F5344CB8AC3E}">
        <p14:creationId xmlns:p14="http://schemas.microsoft.com/office/powerpoint/2010/main" val="201057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60550A-C5CB-4BEB-8FDC-DB988148D558}"/>
              </a:ext>
            </a:extLst>
          </p:cNvPr>
          <p:cNvSpPr>
            <a:spLocks noGrp="1"/>
          </p:cNvSpPr>
          <p:nvPr>
            <p:ph idx="1"/>
          </p:nvPr>
        </p:nvSpPr>
        <p:spPr/>
        <p:txBody>
          <a:bodyPr/>
          <a:lstStyle/>
          <a:p>
            <a:pPr lvl="1"/>
            <a:r>
              <a:rPr lang="en-US" dirty="0">
                <a:solidFill>
                  <a:schemeClr val="tx1"/>
                </a:solidFill>
              </a:rPr>
              <a:t>Parsed Data</a:t>
            </a:r>
          </a:p>
          <a:p>
            <a:pPr marL="365760" lvl="1" indent="0">
              <a:buNone/>
            </a:pPr>
            <a:endParaRPr lang="en-US" dirty="0">
              <a:solidFill>
                <a:schemeClr val="tx1"/>
              </a:solidFill>
            </a:endParaRPr>
          </a:p>
          <a:p>
            <a:pPr marL="365760" lvl="1" indent="0">
              <a:buNone/>
            </a:pPr>
            <a:r>
              <a:rPr lang="en-US" dirty="0"/>
              <a:t>The text column is useful for our project. So, we parse by text only.</a:t>
            </a:r>
          </a:p>
        </p:txBody>
      </p:sp>
      <p:sp>
        <p:nvSpPr>
          <p:cNvPr id="3" name="Title 2">
            <a:extLst>
              <a:ext uri="{FF2B5EF4-FFF2-40B4-BE49-F238E27FC236}">
                <a16:creationId xmlns:a16="http://schemas.microsoft.com/office/drawing/2014/main" id="{E6B398DF-8851-48EB-A1AD-20EC8FA9E116}"/>
              </a:ext>
            </a:extLst>
          </p:cNvPr>
          <p:cNvSpPr>
            <a:spLocks noGrp="1"/>
          </p:cNvSpPr>
          <p:nvPr>
            <p:ph type="title"/>
          </p:nvPr>
        </p:nvSpPr>
        <p:spPr/>
        <p:txBody>
          <a:bodyPr>
            <a:noAutofit/>
          </a:bodyPr>
          <a:lstStyle/>
          <a:p>
            <a:r>
              <a:rPr lang="en-US" sz="3200" dirty="0"/>
              <a:t>4.0 Data Collection &amp; Processing(Continue..)</a:t>
            </a:r>
          </a:p>
        </p:txBody>
      </p:sp>
      <p:pic>
        <p:nvPicPr>
          <p:cNvPr id="5" name="Picture 4">
            <a:extLst>
              <a:ext uri="{FF2B5EF4-FFF2-40B4-BE49-F238E27FC236}">
                <a16:creationId xmlns:a16="http://schemas.microsoft.com/office/drawing/2014/main" id="{9C934DD9-5E61-4C9B-B9BA-76C948B78FBE}"/>
              </a:ext>
            </a:extLst>
          </p:cNvPr>
          <p:cNvPicPr>
            <a:picLocks noChangeAspect="1"/>
          </p:cNvPicPr>
          <p:nvPr/>
        </p:nvPicPr>
        <p:blipFill>
          <a:blip r:embed="rId2"/>
          <a:stretch>
            <a:fillRect/>
          </a:stretch>
        </p:blipFill>
        <p:spPr>
          <a:xfrm>
            <a:off x="584455" y="3819065"/>
            <a:ext cx="7975089" cy="2429335"/>
          </a:xfrm>
          <a:prstGeom prst="rect">
            <a:avLst/>
          </a:prstGeom>
        </p:spPr>
      </p:pic>
    </p:spTree>
    <p:extLst>
      <p:ext uri="{BB962C8B-B14F-4D97-AF65-F5344CB8AC3E}">
        <p14:creationId xmlns:p14="http://schemas.microsoft.com/office/powerpoint/2010/main" val="2070524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E103D1-487E-49ED-937B-EE478341CCF4}"/>
              </a:ext>
            </a:extLst>
          </p:cNvPr>
          <p:cNvPicPr>
            <a:picLocks noGrp="1" noChangeAspect="1"/>
          </p:cNvPicPr>
          <p:nvPr>
            <p:ph idx="1"/>
          </p:nvPr>
        </p:nvPicPr>
        <p:blipFill>
          <a:blip r:embed="rId2"/>
          <a:stretch>
            <a:fillRect/>
          </a:stretch>
        </p:blipFill>
        <p:spPr>
          <a:xfrm>
            <a:off x="1152122" y="1523999"/>
            <a:ext cx="7687078" cy="5138389"/>
          </a:xfrm>
          <a:prstGeom prst="rect">
            <a:avLst/>
          </a:prstGeom>
        </p:spPr>
      </p:pic>
      <p:sp>
        <p:nvSpPr>
          <p:cNvPr id="3" name="Title 2">
            <a:extLst>
              <a:ext uri="{FF2B5EF4-FFF2-40B4-BE49-F238E27FC236}">
                <a16:creationId xmlns:a16="http://schemas.microsoft.com/office/drawing/2014/main" id="{E6B398DF-8851-48EB-A1AD-20EC8FA9E116}"/>
              </a:ext>
            </a:extLst>
          </p:cNvPr>
          <p:cNvSpPr>
            <a:spLocks noGrp="1"/>
          </p:cNvSpPr>
          <p:nvPr>
            <p:ph type="title"/>
          </p:nvPr>
        </p:nvSpPr>
        <p:spPr/>
        <p:txBody>
          <a:bodyPr>
            <a:noAutofit/>
          </a:bodyPr>
          <a:lstStyle/>
          <a:p>
            <a:r>
              <a:rPr lang="en-US" sz="3200" dirty="0"/>
              <a:t>4.0 Data Collection &amp; Processing(Continue..)</a:t>
            </a:r>
          </a:p>
        </p:txBody>
      </p:sp>
      <p:sp>
        <p:nvSpPr>
          <p:cNvPr id="6" name="Rectangle 5">
            <a:extLst>
              <a:ext uri="{FF2B5EF4-FFF2-40B4-BE49-F238E27FC236}">
                <a16:creationId xmlns:a16="http://schemas.microsoft.com/office/drawing/2014/main" id="{4CCE59F2-3FB0-4537-BB4B-E7CD1918E3DD}"/>
              </a:ext>
            </a:extLst>
          </p:cNvPr>
          <p:cNvSpPr/>
          <p:nvPr/>
        </p:nvSpPr>
        <p:spPr>
          <a:xfrm>
            <a:off x="5320609" y="2667000"/>
            <a:ext cx="3137590" cy="461665"/>
          </a:xfrm>
          <a:prstGeom prst="rect">
            <a:avLst/>
          </a:prstGeom>
        </p:spPr>
        <p:txBody>
          <a:bodyPr wrap="none">
            <a:spAutoFit/>
          </a:bodyPr>
          <a:lstStyle/>
          <a:p>
            <a:r>
              <a:rPr lang="en-US" sz="2400" dirty="0"/>
              <a:t>#Code to Parse Tweets</a:t>
            </a:r>
          </a:p>
        </p:txBody>
      </p:sp>
    </p:spTree>
    <p:extLst>
      <p:ext uri="{BB962C8B-B14F-4D97-AF65-F5344CB8AC3E}">
        <p14:creationId xmlns:p14="http://schemas.microsoft.com/office/powerpoint/2010/main" val="389204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60550A-C5CB-4BEB-8FDC-DB988148D558}"/>
              </a:ext>
            </a:extLst>
          </p:cNvPr>
          <p:cNvSpPr>
            <a:spLocks noGrp="1"/>
          </p:cNvSpPr>
          <p:nvPr>
            <p:ph idx="1"/>
          </p:nvPr>
        </p:nvSpPr>
        <p:spPr/>
        <p:txBody>
          <a:bodyPr/>
          <a:lstStyle/>
          <a:p>
            <a:pPr lvl="1"/>
            <a:r>
              <a:rPr lang="en-US" dirty="0">
                <a:solidFill>
                  <a:schemeClr val="tx1"/>
                </a:solidFill>
              </a:rPr>
              <a:t>Processing and Cleaning Data</a:t>
            </a:r>
          </a:p>
          <a:p>
            <a:pPr lvl="1"/>
            <a:endParaRPr lang="en-US" dirty="0">
              <a:solidFill>
                <a:schemeClr val="tx1"/>
              </a:solidFill>
            </a:endParaRPr>
          </a:p>
          <a:p>
            <a:pPr lvl="2">
              <a:buFont typeface="Wingdings" panose="05000000000000000000" pitchFamily="2" charset="2"/>
              <a:buChar char="ü"/>
            </a:pPr>
            <a:r>
              <a:rPr lang="en-US" sz="2400" dirty="0">
                <a:solidFill>
                  <a:schemeClr val="tx2"/>
                </a:solidFill>
              </a:rPr>
              <a:t>We remove all duplicate tweets.</a:t>
            </a:r>
          </a:p>
          <a:p>
            <a:pPr lvl="2">
              <a:buFont typeface="Wingdings" panose="05000000000000000000" pitchFamily="2" charset="2"/>
              <a:buChar char="ü"/>
            </a:pPr>
            <a:r>
              <a:rPr lang="en-US" sz="2400" dirty="0">
                <a:solidFill>
                  <a:schemeClr val="tx2"/>
                </a:solidFill>
              </a:rPr>
              <a:t>Where necessary, spelling mistakes were corrected.</a:t>
            </a:r>
          </a:p>
          <a:p>
            <a:pPr lvl="2">
              <a:buFont typeface="Wingdings" panose="05000000000000000000" pitchFamily="2" charset="2"/>
              <a:buChar char="ü"/>
            </a:pPr>
            <a:r>
              <a:rPr lang="en-US" sz="2400" dirty="0">
                <a:solidFill>
                  <a:schemeClr val="tx2"/>
                </a:solidFill>
              </a:rPr>
              <a:t>Tweets that are collected are manually assigned to be positive, neutral and negative. </a:t>
            </a:r>
          </a:p>
          <a:p>
            <a:pPr lvl="2">
              <a:buFont typeface="Wingdings" panose="05000000000000000000" pitchFamily="2" charset="2"/>
              <a:buChar char="ü"/>
            </a:pPr>
            <a:r>
              <a:rPr lang="en-US" sz="2400" dirty="0">
                <a:solidFill>
                  <a:schemeClr val="tx2"/>
                </a:solidFill>
              </a:rPr>
              <a:t>The positive tweets, negative tweets and neutral tweets are then placed in separate csv files for our experimentation. </a:t>
            </a:r>
          </a:p>
        </p:txBody>
      </p:sp>
      <p:sp>
        <p:nvSpPr>
          <p:cNvPr id="3" name="Title 2">
            <a:extLst>
              <a:ext uri="{FF2B5EF4-FFF2-40B4-BE49-F238E27FC236}">
                <a16:creationId xmlns:a16="http://schemas.microsoft.com/office/drawing/2014/main" id="{E6B398DF-8851-48EB-A1AD-20EC8FA9E116}"/>
              </a:ext>
            </a:extLst>
          </p:cNvPr>
          <p:cNvSpPr>
            <a:spLocks noGrp="1"/>
          </p:cNvSpPr>
          <p:nvPr>
            <p:ph type="title"/>
          </p:nvPr>
        </p:nvSpPr>
        <p:spPr/>
        <p:txBody>
          <a:bodyPr>
            <a:noAutofit/>
          </a:bodyPr>
          <a:lstStyle/>
          <a:p>
            <a:r>
              <a:rPr lang="en-US" sz="3200" dirty="0"/>
              <a:t>4.0 Data Collection &amp; Processing(Continue..)</a:t>
            </a:r>
          </a:p>
        </p:txBody>
      </p:sp>
    </p:spTree>
    <p:extLst>
      <p:ext uri="{BB962C8B-B14F-4D97-AF65-F5344CB8AC3E}">
        <p14:creationId xmlns:p14="http://schemas.microsoft.com/office/powerpoint/2010/main" val="35444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D6EA3C-34DC-4D8B-9FD1-C1334E8A90C6}"/>
              </a:ext>
            </a:extLst>
          </p:cNvPr>
          <p:cNvSpPr>
            <a:spLocks noGrp="1"/>
          </p:cNvSpPr>
          <p:nvPr>
            <p:ph idx="1"/>
          </p:nvPr>
        </p:nvSpPr>
        <p:spPr/>
        <p:txBody>
          <a:bodyPr>
            <a:normAutofit lnSpcReduction="10000"/>
          </a:bodyPr>
          <a:lstStyle/>
          <a:p>
            <a:r>
              <a:rPr lang="en-US" dirty="0"/>
              <a:t>Methodology</a:t>
            </a:r>
          </a:p>
          <a:p>
            <a:pPr marL="0" indent="0">
              <a:buNone/>
            </a:pPr>
            <a:endParaRPr lang="en-US" dirty="0"/>
          </a:p>
          <a:p>
            <a:pPr marL="0" indent="0" algn="just">
              <a:buNone/>
            </a:pPr>
            <a:r>
              <a:rPr lang="en-US" dirty="0">
                <a:solidFill>
                  <a:schemeClr val="tx2"/>
                </a:solidFill>
              </a:rPr>
              <a:t>In this sentiment analysis project, we used Vectorizer approach to classify our data from plain texts to matrices of datasets each containing keywords and their Boolean values “True” or “False”. First, we split all the sentences using splitter tools from the Positive, Negative and Neutral datasets. Then we create training feats and test feats for all 3 datasets. After that, we assigned 75% of each dataset to be train data and 25% of each datasets to be test data. </a:t>
            </a:r>
          </a:p>
        </p:txBody>
      </p:sp>
      <p:sp>
        <p:nvSpPr>
          <p:cNvPr id="3" name="Title 2">
            <a:extLst>
              <a:ext uri="{FF2B5EF4-FFF2-40B4-BE49-F238E27FC236}">
                <a16:creationId xmlns:a16="http://schemas.microsoft.com/office/drawing/2014/main" id="{266B2028-1AB1-44A5-A018-9F0C98312F4B}"/>
              </a:ext>
            </a:extLst>
          </p:cNvPr>
          <p:cNvSpPr>
            <a:spLocks noGrp="1"/>
          </p:cNvSpPr>
          <p:nvPr>
            <p:ph type="title"/>
          </p:nvPr>
        </p:nvSpPr>
        <p:spPr/>
        <p:txBody>
          <a:bodyPr>
            <a:noAutofit/>
          </a:bodyPr>
          <a:lstStyle/>
          <a:p>
            <a:r>
              <a:rPr lang="en-US" sz="3600" dirty="0"/>
              <a:t>5.0 Experimental and Experiment Results</a:t>
            </a:r>
          </a:p>
        </p:txBody>
      </p:sp>
    </p:spTree>
    <p:extLst>
      <p:ext uri="{BB962C8B-B14F-4D97-AF65-F5344CB8AC3E}">
        <p14:creationId xmlns:p14="http://schemas.microsoft.com/office/powerpoint/2010/main" val="221991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40D883-323A-482D-881E-89ABAEB45085}"/>
              </a:ext>
            </a:extLst>
          </p:cNvPr>
          <p:cNvPicPr>
            <a:picLocks noGrp="1" noChangeAspect="1"/>
          </p:cNvPicPr>
          <p:nvPr>
            <p:ph idx="1"/>
          </p:nvPr>
        </p:nvPicPr>
        <p:blipFill>
          <a:blip r:embed="rId2"/>
          <a:stretch>
            <a:fillRect/>
          </a:stretch>
        </p:blipFill>
        <p:spPr>
          <a:xfrm>
            <a:off x="1066800" y="1388165"/>
            <a:ext cx="6594161" cy="51333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a:extLst>
              <a:ext uri="{FF2B5EF4-FFF2-40B4-BE49-F238E27FC236}">
                <a16:creationId xmlns:a16="http://schemas.microsoft.com/office/drawing/2014/main" id="{266B2028-1AB1-44A5-A018-9F0C98312F4B}"/>
              </a:ext>
            </a:extLst>
          </p:cNvPr>
          <p:cNvSpPr>
            <a:spLocks noGrp="1"/>
          </p:cNvSpPr>
          <p:nvPr>
            <p:ph type="title"/>
          </p:nvPr>
        </p:nvSpPr>
        <p:spPr/>
        <p:txBody>
          <a:bodyPr>
            <a:noAutofit/>
          </a:bodyPr>
          <a:lstStyle/>
          <a:p>
            <a:r>
              <a:rPr lang="en-US" sz="2800" dirty="0"/>
              <a:t>5.0 Experimental and Experiment Results(Continue..)</a:t>
            </a:r>
          </a:p>
        </p:txBody>
      </p:sp>
    </p:spTree>
    <p:extLst>
      <p:ext uri="{BB962C8B-B14F-4D97-AF65-F5344CB8AC3E}">
        <p14:creationId xmlns:p14="http://schemas.microsoft.com/office/powerpoint/2010/main" val="361962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B2028-1AB1-44A5-A018-9F0C98312F4B}"/>
              </a:ext>
            </a:extLst>
          </p:cNvPr>
          <p:cNvSpPr>
            <a:spLocks noGrp="1"/>
          </p:cNvSpPr>
          <p:nvPr>
            <p:ph type="title"/>
          </p:nvPr>
        </p:nvSpPr>
        <p:spPr/>
        <p:txBody>
          <a:bodyPr>
            <a:noAutofit/>
          </a:bodyPr>
          <a:lstStyle/>
          <a:p>
            <a:r>
              <a:rPr lang="en-US" sz="2800" dirty="0"/>
              <a:t>5.0 Experimental and Experiment Results(Continue..)</a:t>
            </a:r>
          </a:p>
        </p:txBody>
      </p:sp>
      <p:sp>
        <p:nvSpPr>
          <p:cNvPr id="5" name="Content Placeholder 4">
            <a:extLst>
              <a:ext uri="{FF2B5EF4-FFF2-40B4-BE49-F238E27FC236}">
                <a16:creationId xmlns:a16="http://schemas.microsoft.com/office/drawing/2014/main" id="{A5FD0DBD-4B51-4A42-BBE0-1D911CDD2EB7}"/>
              </a:ext>
            </a:extLst>
          </p:cNvPr>
          <p:cNvSpPr>
            <a:spLocks noGrp="1"/>
          </p:cNvSpPr>
          <p:nvPr>
            <p:ph idx="1"/>
          </p:nvPr>
        </p:nvSpPr>
        <p:spPr/>
        <p:txBody>
          <a:bodyPr/>
          <a:lstStyle/>
          <a:p>
            <a:r>
              <a:rPr lang="en-US" dirty="0"/>
              <a:t>Evaluation Metric</a:t>
            </a:r>
          </a:p>
          <a:p>
            <a:pPr marL="0" indent="0">
              <a:buNone/>
            </a:pPr>
            <a:endParaRPr lang="en-US" dirty="0"/>
          </a:p>
          <a:p>
            <a:pPr marL="0" indent="0">
              <a:buNone/>
            </a:pPr>
            <a:r>
              <a:rPr lang="en-US" dirty="0">
                <a:solidFill>
                  <a:schemeClr val="tx2"/>
                </a:solidFill>
              </a:rPr>
              <a:t>Accuracy: 	(TP+TN)/ (TP+FP+TN+FN)</a:t>
            </a:r>
          </a:p>
          <a:p>
            <a:pPr marL="0" indent="0">
              <a:buNone/>
            </a:pPr>
            <a:r>
              <a:rPr lang="en-US" dirty="0">
                <a:solidFill>
                  <a:schemeClr val="tx2"/>
                </a:solidFill>
              </a:rPr>
              <a:t>Precision: 	TP/(TP+FP)</a:t>
            </a:r>
          </a:p>
          <a:p>
            <a:pPr marL="0" indent="0">
              <a:buNone/>
            </a:pPr>
            <a:r>
              <a:rPr lang="en-US" dirty="0">
                <a:solidFill>
                  <a:schemeClr val="tx2"/>
                </a:solidFill>
              </a:rPr>
              <a:t>Recall:	TP/(TP+FN)</a:t>
            </a:r>
          </a:p>
          <a:p>
            <a:pPr marL="0" indent="0">
              <a:buNone/>
            </a:pPr>
            <a:r>
              <a:rPr lang="en-US" dirty="0">
                <a:solidFill>
                  <a:schemeClr val="tx2"/>
                </a:solidFill>
              </a:rPr>
              <a:t>F-Measure:	(2*TP)/(2*TP+FP+FN)</a:t>
            </a:r>
          </a:p>
        </p:txBody>
      </p:sp>
    </p:spTree>
    <p:extLst>
      <p:ext uri="{BB962C8B-B14F-4D97-AF65-F5344CB8AC3E}">
        <p14:creationId xmlns:p14="http://schemas.microsoft.com/office/powerpoint/2010/main" val="27813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B2028-1AB1-44A5-A018-9F0C98312F4B}"/>
              </a:ext>
            </a:extLst>
          </p:cNvPr>
          <p:cNvSpPr>
            <a:spLocks noGrp="1"/>
          </p:cNvSpPr>
          <p:nvPr>
            <p:ph type="title"/>
          </p:nvPr>
        </p:nvSpPr>
        <p:spPr/>
        <p:txBody>
          <a:bodyPr>
            <a:noAutofit/>
          </a:bodyPr>
          <a:lstStyle/>
          <a:p>
            <a:r>
              <a:rPr lang="en-US" sz="2800" dirty="0"/>
              <a:t>5.0 Experimental and Experiment Results(Continue..)</a:t>
            </a:r>
          </a:p>
        </p:txBody>
      </p:sp>
      <p:sp>
        <p:nvSpPr>
          <p:cNvPr id="5" name="Content Placeholder 4">
            <a:extLst>
              <a:ext uri="{FF2B5EF4-FFF2-40B4-BE49-F238E27FC236}">
                <a16:creationId xmlns:a16="http://schemas.microsoft.com/office/drawing/2014/main" id="{A5FD0DBD-4B51-4A42-BBE0-1D911CDD2EB7}"/>
              </a:ext>
            </a:extLst>
          </p:cNvPr>
          <p:cNvSpPr>
            <a:spLocks noGrp="1"/>
          </p:cNvSpPr>
          <p:nvPr>
            <p:ph idx="1"/>
          </p:nvPr>
        </p:nvSpPr>
        <p:spPr/>
        <p:txBody>
          <a:bodyPr/>
          <a:lstStyle/>
          <a:p>
            <a:r>
              <a:rPr lang="en-US" dirty="0"/>
              <a:t>Output of Experiment</a:t>
            </a:r>
          </a:p>
          <a:p>
            <a:pPr marL="0" indent="0">
              <a:buNone/>
            </a:pPr>
            <a:endParaRPr lang="en-US" dirty="0"/>
          </a:p>
        </p:txBody>
      </p:sp>
      <p:pic>
        <p:nvPicPr>
          <p:cNvPr id="6" name="Picture 5" descr="Capture">
            <a:extLst>
              <a:ext uri="{FF2B5EF4-FFF2-40B4-BE49-F238E27FC236}">
                <a16:creationId xmlns:a16="http://schemas.microsoft.com/office/drawing/2014/main" id="{200C8E56-51A3-4EFC-AAEA-2CCC0F243D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4648200" cy="3352800"/>
          </a:xfrm>
          <a:prstGeom prst="rect">
            <a:avLst/>
          </a:prstGeom>
          <a:noFill/>
          <a:ln>
            <a:noFill/>
          </a:ln>
        </p:spPr>
      </p:pic>
    </p:spTree>
    <p:extLst>
      <p:ext uri="{BB962C8B-B14F-4D97-AF65-F5344CB8AC3E}">
        <p14:creationId xmlns:p14="http://schemas.microsoft.com/office/powerpoint/2010/main" val="70910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457200" y="1371600"/>
            <a:ext cx="8229600" cy="5334000"/>
          </a:xfrm>
        </p:spPr>
        <p:txBody>
          <a:bodyPr/>
          <a:lstStyle/>
          <a:p>
            <a:pPr marL="0" indent="0">
              <a:buNone/>
            </a:pPr>
            <a:r>
              <a:rPr lang="en-US" b="1" dirty="0"/>
              <a:t>1.0 </a:t>
            </a:r>
            <a:r>
              <a:rPr lang="en-US" sz="2800" dirty="0"/>
              <a:t>Abstract</a:t>
            </a:r>
          </a:p>
          <a:p>
            <a:pPr marL="0" indent="0">
              <a:buNone/>
            </a:pPr>
            <a:r>
              <a:rPr lang="en-US" dirty="0"/>
              <a:t>2.0 </a:t>
            </a:r>
            <a:r>
              <a:rPr lang="en-US" sz="2800" dirty="0"/>
              <a:t>Introduction</a:t>
            </a:r>
          </a:p>
          <a:p>
            <a:pPr lvl="1"/>
            <a:r>
              <a:rPr lang="en-US" dirty="0"/>
              <a:t>Project Objectives</a:t>
            </a:r>
          </a:p>
          <a:p>
            <a:pPr lvl="1"/>
            <a:r>
              <a:rPr lang="en-US" dirty="0"/>
              <a:t>Project Scope</a:t>
            </a:r>
          </a:p>
          <a:p>
            <a:pPr lvl="1"/>
            <a:r>
              <a:rPr lang="en-US" dirty="0"/>
              <a:t>What is Sentiment Analysis ?</a:t>
            </a:r>
          </a:p>
          <a:p>
            <a:pPr lvl="1"/>
            <a:r>
              <a:rPr lang="en-US" dirty="0"/>
              <a:t>Chosen Algorithms</a:t>
            </a:r>
          </a:p>
          <a:p>
            <a:pPr marL="0" indent="0">
              <a:buNone/>
            </a:pPr>
            <a:r>
              <a:rPr lang="en-US" dirty="0"/>
              <a:t>3.0 Literature Review</a:t>
            </a:r>
          </a:p>
          <a:p>
            <a:pPr marL="0" indent="0">
              <a:buNone/>
            </a:pPr>
            <a:r>
              <a:rPr lang="en-US" dirty="0"/>
              <a:t>4.0 Data Collection &amp; Processing</a:t>
            </a:r>
          </a:p>
          <a:p>
            <a:pPr lvl="1"/>
            <a:r>
              <a:rPr lang="en-US" dirty="0"/>
              <a:t>Dataset</a:t>
            </a:r>
          </a:p>
          <a:p>
            <a:pPr lvl="1"/>
            <a:r>
              <a:rPr lang="en-US" dirty="0"/>
              <a:t>Raw data</a:t>
            </a:r>
          </a:p>
          <a:p>
            <a:pPr lvl="1"/>
            <a:r>
              <a:rPr lang="en-US" dirty="0"/>
              <a:t>Parsed data</a:t>
            </a:r>
          </a:p>
          <a:p>
            <a:pPr lvl="1"/>
            <a:r>
              <a:rPr lang="en-US" dirty="0"/>
              <a:t>Processing and Cleaning Data</a:t>
            </a:r>
          </a:p>
          <a:p>
            <a:endParaRPr lang="en-US" dirty="0"/>
          </a:p>
          <a:p>
            <a:pPr marL="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B2028-1AB1-44A5-A018-9F0C98312F4B}"/>
              </a:ext>
            </a:extLst>
          </p:cNvPr>
          <p:cNvSpPr>
            <a:spLocks noGrp="1"/>
          </p:cNvSpPr>
          <p:nvPr>
            <p:ph type="title"/>
          </p:nvPr>
        </p:nvSpPr>
        <p:spPr/>
        <p:txBody>
          <a:bodyPr>
            <a:noAutofit/>
          </a:bodyPr>
          <a:lstStyle/>
          <a:p>
            <a:r>
              <a:rPr lang="en-US" sz="2800" dirty="0"/>
              <a:t>5.0 Experimental and Experiment Results(Continue..)</a:t>
            </a:r>
          </a:p>
        </p:txBody>
      </p:sp>
      <p:sp>
        <p:nvSpPr>
          <p:cNvPr id="5" name="Content Placeholder 4">
            <a:extLst>
              <a:ext uri="{FF2B5EF4-FFF2-40B4-BE49-F238E27FC236}">
                <a16:creationId xmlns:a16="http://schemas.microsoft.com/office/drawing/2014/main" id="{A5FD0DBD-4B51-4A42-BBE0-1D911CDD2EB7}"/>
              </a:ext>
            </a:extLst>
          </p:cNvPr>
          <p:cNvSpPr>
            <a:spLocks noGrp="1"/>
          </p:cNvSpPr>
          <p:nvPr>
            <p:ph idx="1"/>
          </p:nvPr>
        </p:nvSpPr>
        <p:spPr/>
        <p:txBody>
          <a:bodyPr/>
          <a:lstStyle/>
          <a:p>
            <a:r>
              <a:rPr lang="en-US" dirty="0"/>
              <a:t>Visualization and Analysis of Results</a:t>
            </a:r>
          </a:p>
          <a:p>
            <a:pPr marL="0" indent="0">
              <a:buNone/>
            </a:pPr>
            <a:endParaRPr lang="en-US" dirty="0"/>
          </a:p>
          <a:p>
            <a:pPr marL="0" indent="0">
              <a:buNone/>
            </a:pPr>
            <a:endParaRPr lang="en-US" dirty="0"/>
          </a:p>
        </p:txBody>
      </p:sp>
      <p:pic>
        <p:nvPicPr>
          <p:cNvPr id="2" name="Picture 1">
            <a:extLst>
              <a:ext uri="{FF2B5EF4-FFF2-40B4-BE49-F238E27FC236}">
                <a16:creationId xmlns:a16="http://schemas.microsoft.com/office/drawing/2014/main" id="{8A2D2887-3DDD-43B7-B376-7885CC428B9A}"/>
              </a:ext>
            </a:extLst>
          </p:cNvPr>
          <p:cNvPicPr>
            <a:picLocks noChangeAspect="1"/>
          </p:cNvPicPr>
          <p:nvPr/>
        </p:nvPicPr>
        <p:blipFill>
          <a:blip r:embed="rId2"/>
          <a:stretch>
            <a:fillRect/>
          </a:stretch>
        </p:blipFill>
        <p:spPr>
          <a:xfrm>
            <a:off x="1447800" y="2072276"/>
            <a:ext cx="5943600" cy="4460980"/>
          </a:xfrm>
          <a:prstGeom prst="rect">
            <a:avLst/>
          </a:prstGeom>
        </p:spPr>
      </p:pic>
    </p:spTree>
    <p:extLst>
      <p:ext uri="{BB962C8B-B14F-4D97-AF65-F5344CB8AC3E}">
        <p14:creationId xmlns:p14="http://schemas.microsoft.com/office/powerpoint/2010/main" val="101426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D230F7-3889-4A88-B32E-39D6C5933CD6}"/>
              </a:ext>
            </a:extLst>
          </p:cNvPr>
          <p:cNvSpPr>
            <a:spLocks noGrp="1"/>
          </p:cNvSpPr>
          <p:nvPr>
            <p:ph idx="1"/>
          </p:nvPr>
        </p:nvSpPr>
        <p:spPr/>
        <p:txBody>
          <a:bodyPr/>
          <a:lstStyle/>
          <a:p>
            <a:r>
              <a:rPr lang="en-US" dirty="0">
                <a:solidFill>
                  <a:schemeClr val="tx2"/>
                </a:solidFill>
              </a:rPr>
              <a:t>We conclude that sentiment analysis of tweets gives the best result using SVM classifier.</a:t>
            </a:r>
          </a:p>
          <a:p>
            <a:pPr marL="0" indent="0">
              <a:buNone/>
            </a:pPr>
            <a:endParaRPr lang="en-US" dirty="0">
              <a:solidFill>
                <a:schemeClr val="tx2"/>
              </a:solidFill>
            </a:endParaRPr>
          </a:p>
          <a:p>
            <a:r>
              <a:rPr lang="en-US" dirty="0">
                <a:solidFill>
                  <a:schemeClr val="tx2"/>
                </a:solidFill>
              </a:rPr>
              <a:t>For future work, tweets in different languages can be used as dataset to improve our scope. 3 types of SVM kernel subclasses can be merged for better results of SVM classifier.</a:t>
            </a:r>
          </a:p>
        </p:txBody>
      </p:sp>
      <p:sp>
        <p:nvSpPr>
          <p:cNvPr id="3" name="Title 2">
            <a:extLst>
              <a:ext uri="{FF2B5EF4-FFF2-40B4-BE49-F238E27FC236}">
                <a16:creationId xmlns:a16="http://schemas.microsoft.com/office/drawing/2014/main" id="{59F2E102-FF18-42BB-91FA-6F9D93B13802}"/>
              </a:ext>
            </a:extLst>
          </p:cNvPr>
          <p:cNvSpPr>
            <a:spLocks noGrp="1"/>
          </p:cNvSpPr>
          <p:nvPr>
            <p:ph type="title"/>
          </p:nvPr>
        </p:nvSpPr>
        <p:spPr/>
        <p:txBody>
          <a:bodyPr/>
          <a:lstStyle/>
          <a:p>
            <a:r>
              <a:rPr lang="en-US" dirty="0"/>
              <a:t>Conclusion and Future Work</a:t>
            </a:r>
          </a:p>
        </p:txBody>
      </p:sp>
    </p:spTree>
    <p:extLst>
      <p:ext uri="{BB962C8B-B14F-4D97-AF65-F5344CB8AC3E}">
        <p14:creationId xmlns:p14="http://schemas.microsoft.com/office/powerpoint/2010/main" val="2262841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E62582-6557-49EF-8D28-F4E17A1F7886}"/>
              </a:ext>
            </a:extLst>
          </p:cNvPr>
          <p:cNvSpPr>
            <a:spLocks noGrp="1"/>
          </p:cNvSpPr>
          <p:nvPr>
            <p:ph idx="1"/>
          </p:nvPr>
        </p:nvSpPr>
        <p:spPr/>
        <p:txBody>
          <a:bodyPr>
            <a:normAutofit/>
          </a:bodyPr>
          <a:lstStyle/>
          <a:p>
            <a:pPr marL="0" indent="0">
              <a:buNone/>
            </a:pPr>
            <a:endParaRPr lang="en-US" sz="2000" dirty="0"/>
          </a:p>
          <a:p>
            <a:pPr marL="0" indent="0">
              <a:buNone/>
            </a:pPr>
            <a:r>
              <a:rPr lang="en-US" sz="2000" dirty="0"/>
              <a:t>[1] Go, R. </a:t>
            </a:r>
            <a:r>
              <a:rPr lang="en-US" sz="2000" dirty="0" err="1"/>
              <a:t>Bhayani</a:t>
            </a:r>
            <a:r>
              <a:rPr lang="en-US" sz="2000" dirty="0"/>
              <a:t>, </a:t>
            </a:r>
            <a:r>
              <a:rPr lang="en-US" sz="2000" dirty="0" err="1"/>
              <a:t>L.Huang</a:t>
            </a:r>
            <a:r>
              <a:rPr lang="en-US" sz="2000" dirty="0"/>
              <a:t>. “Twitter Sentiment Classification Using Distant Supervision". Stanford University, Technical Paper,2009</a:t>
            </a:r>
          </a:p>
          <a:p>
            <a:pPr marL="0" indent="0">
              <a:buNone/>
            </a:pPr>
            <a:r>
              <a:rPr lang="en-US" sz="2000" dirty="0"/>
              <a:t>[2] R. Xia, C. </a:t>
            </a:r>
            <a:r>
              <a:rPr lang="en-US" sz="2000" dirty="0" err="1"/>
              <a:t>Zong</a:t>
            </a:r>
            <a:r>
              <a:rPr lang="en-US" sz="2000" dirty="0"/>
              <a:t>, and S. Li, “Ensemble of feature sets and classification algorithms for sentiment classification,” Information Sciences: an International Journal, vol. 181, no. 6, pp. 1138–1152, 2011.</a:t>
            </a:r>
          </a:p>
          <a:p>
            <a:pPr marL="0" indent="0">
              <a:buNone/>
            </a:pPr>
            <a:r>
              <a:rPr lang="en-US" sz="2000" dirty="0"/>
              <a:t>[3] </a:t>
            </a:r>
            <a:r>
              <a:rPr lang="en-US" sz="2000" dirty="0" err="1"/>
              <a:t>ZhunchenLuo</a:t>
            </a:r>
            <a:r>
              <a:rPr lang="en-US" sz="2000" dirty="0"/>
              <a:t>, Miles Osborne, </a:t>
            </a:r>
            <a:r>
              <a:rPr lang="en-US" sz="2000" dirty="0" err="1"/>
              <a:t>TingWang</a:t>
            </a:r>
            <a:r>
              <a:rPr lang="en-US" sz="2000" dirty="0"/>
              <a:t>, An effective </a:t>
            </a:r>
            <a:r>
              <a:rPr lang="en-US" sz="2000" dirty="0" err="1"/>
              <a:t>approachto</a:t>
            </a:r>
            <a:r>
              <a:rPr lang="en-US" sz="2000" dirty="0"/>
              <a:t> tweets opinion retrieval", Springer Journal </a:t>
            </a:r>
            <a:r>
              <a:rPr lang="en-US" sz="2000" dirty="0" err="1"/>
              <a:t>onWorldWideWeb,Dec</a:t>
            </a:r>
            <a:r>
              <a:rPr lang="en-US" sz="2000" dirty="0"/>
              <a:t> 2013, DOI: 10.1007/s11280-013-0268-7.</a:t>
            </a:r>
          </a:p>
          <a:p>
            <a:pPr marL="0" indent="0">
              <a:buNone/>
            </a:pPr>
            <a:r>
              <a:rPr lang="en-US" sz="2000" dirty="0"/>
              <a:t>[4] R. Parikh and M. Movassate, “Sentiment Analysis of User- Generated Twitter Updates using Various </a:t>
            </a:r>
            <a:r>
              <a:rPr lang="en-US" sz="2000" dirty="0" err="1"/>
              <a:t>Classi_cation</a:t>
            </a:r>
            <a:r>
              <a:rPr lang="en-US" sz="2000" dirty="0"/>
              <a:t> Techniques", CS224N Final Report, 2009</a:t>
            </a:r>
          </a:p>
        </p:txBody>
      </p:sp>
      <p:sp>
        <p:nvSpPr>
          <p:cNvPr id="3" name="Title 2">
            <a:extLst>
              <a:ext uri="{FF2B5EF4-FFF2-40B4-BE49-F238E27FC236}">
                <a16:creationId xmlns:a16="http://schemas.microsoft.com/office/drawing/2014/main" id="{1AE9FEC3-E023-486F-9C06-3CBB8D6E9A6B}"/>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8426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Contents(Continue..)</a:t>
            </a:r>
          </a:p>
        </p:txBody>
      </p:sp>
      <p:sp>
        <p:nvSpPr>
          <p:cNvPr id="3" name="Content Placeholder 2"/>
          <p:cNvSpPr>
            <a:spLocks noGrp="1"/>
          </p:cNvSpPr>
          <p:nvPr>
            <p:ph idx="1"/>
          </p:nvPr>
        </p:nvSpPr>
        <p:spPr>
          <a:xfrm>
            <a:off x="457200" y="1371600"/>
            <a:ext cx="8229600" cy="5334000"/>
          </a:xfrm>
        </p:spPr>
        <p:txBody>
          <a:bodyPr/>
          <a:lstStyle/>
          <a:p>
            <a:endParaRPr lang="en-US" dirty="0"/>
          </a:p>
          <a:p>
            <a:pPr marL="0" indent="0">
              <a:buNone/>
            </a:pPr>
            <a:r>
              <a:rPr lang="en-US" dirty="0"/>
              <a:t>5.0 Experimental and Experiment Results</a:t>
            </a:r>
          </a:p>
          <a:p>
            <a:pPr lvl="1"/>
            <a:r>
              <a:rPr lang="en-US" dirty="0"/>
              <a:t>Methodology</a:t>
            </a:r>
          </a:p>
          <a:p>
            <a:pPr lvl="1"/>
            <a:r>
              <a:rPr lang="en-US" dirty="0"/>
              <a:t>Evaluation Metric</a:t>
            </a:r>
          </a:p>
          <a:p>
            <a:pPr lvl="1"/>
            <a:r>
              <a:rPr lang="en-US" dirty="0"/>
              <a:t>Output of Experiment</a:t>
            </a:r>
          </a:p>
          <a:p>
            <a:pPr lvl="1"/>
            <a:r>
              <a:rPr lang="en-US" dirty="0"/>
              <a:t>Visualization and Analysis of Results</a:t>
            </a:r>
          </a:p>
          <a:p>
            <a:pPr marL="0" indent="0">
              <a:buNone/>
            </a:pPr>
            <a:r>
              <a:rPr lang="en-US" dirty="0"/>
              <a:t>6.0 Conclusion and Future Work</a:t>
            </a:r>
          </a:p>
        </p:txBody>
      </p:sp>
    </p:spTree>
    <p:extLst>
      <p:ext uri="{BB962C8B-B14F-4D97-AF65-F5344CB8AC3E}">
        <p14:creationId xmlns:p14="http://schemas.microsoft.com/office/powerpoint/2010/main" val="300921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a:t>1.0 Abstract</a:t>
            </a:r>
          </a:p>
        </p:txBody>
      </p:sp>
      <p:sp>
        <p:nvSpPr>
          <p:cNvPr id="3" name="Content Placeholder 2"/>
          <p:cNvSpPr>
            <a:spLocks noGrp="1"/>
          </p:cNvSpPr>
          <p:nvPr>
            <p:ph idx="1"/>
          </p:nvPr>
        </p:nvSpPr>
        <p:spPr/>
        <p:txBody>
          <a:bodyPr>
            <a:normAutofit/>
          </a:bodyPr>
          <a:lstStyle/>
          <a:p>
            <a:pPr marL="0" indent="0">
              <a:buNone/>
            </a:pPr>
            <a:r>
              <a:rPr lang="en-US" sz="2400" dirty="0">
                <a:solidFill>
                  <a:schemeClr val="tx2"/>
                </a:solidFill>
              </a:rPr>
              <a:t>There are a lot of tweets regarding Apple products world-wide, as it is one of the leading technology companies in the world today. We used the twitter to mine sentiments of people about Apple.</a:t>
            </a:r>
          </a:p>
          <a:p>
            <a:pPr marL="0" indent="0">
              <a:buNone/>
            </a:pPr>
            <a:endParaRPr lang="en-US" sz="2400" dirty="0">
              <a:solidFill>
                <a:schemeClr val="tx2"/>
              </a:solidFill>
            </a:endParaRPr>
          </a:p>
          <a:p>
            <a:pPr marL="0" indent="0">
              <a:buNone/>
            </a:pPr>
            <a:r>
              <a:rPr lang="en-US" sz="2400" dirty="0">
                <a:solidFill>
                  <a:schemeClr val="tx2"/>
                </a:solidFill>
              </a:rPr>
              <a:t>We will compare SVM and Maximum Entropy to analyze sentiments. Thus, we can reach a conclusion about which algorithm is better for sentiment analysis.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8A9D85-C1B2-4EAB-B725-76D6C0B8C513}"/>
              </a:ext>
            </a:extLst>
          </p:cNvPr>
          <p:cNvSpPr>
            <a:spLocks noGrp="1"/>
          </p:cNvSpPr>
          <p:nvPr>
            <p:ph idx="1"/>
          </p:nvPr>
        </p:nvSpPr>
        <p:spPr>
          <a:xfrm>
            <a:off x="457200" y="1524000"/>
            <a:ext cx="8229600" cy="4953000"/>
          </a:xfrm>
        </p:spPr>
        <p:txBody>
          <a:bodyPr>
            <a:normAutofit/>
          </a:bodyPr>
          <a:lstStyle/>
          <a:p>
            <a:endParaRPr lang="en-US" dirty="0"/>
          </a:p>
          <a:p>
            <a:r>
              <a:rPr lang="en-US" dirty="0"/>
              <a:t>Project Objectives</a:t>
            </a:r>
          </a:p>
          <a:p>
            <a:pPr marL="0" indent="0">
              <a:buNone/>
            </a:pPr>
            <a:endParaRPr lang="en-US" dirty="0"/>
          </a:p>
          <a:p>
            <a:pPr marL="708660" lvl="1" indent="-342900" algn="just">
              <a:lnSpc>
                <a:spcPct val="107000"/>
              </a:lnSpc>
              <a:spcBef>
                <a:spcPts val="0"/>
              </a:spcBef>
              <a:buFont typeface="+mj-lt"/>
              <a:buAutoNum type="arabicPeriod"/>
            </a:pPr>
            <a:r>
              <a:rPr lang="en-US" sz="2600" dirty="0">
                <a:latin typeface="Times New Roman" panose="02020603050405020304" pitchFamily="18" charset="0"/>
                <a:ea typeface="Calibri" panose="020F0502020204030204" pitchFamily="34" charset="0"/>
                <a:cs typeface="Times New Roman" panose="02020603050405020304" pitchFamily="18" charset="0"/>
              </a:rPr>
              <a:t>To classify the twitter texts into positive, negative and neutral sentiments.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708660" lvl="1" indent="-342900" algn="just">
              <a:lnSpc>
                <a:spcPct val="107000"/>
              </a:lnSpc>
              <a:spcBef>
                <a:spcPts val="0"/>
              </a:spcBef>
              <a:spcAft>
                <a:spcPts val="800"/>
              </a:spcAft>
              <a:buFont typeface="+mj-lt"/>
              <a:buAutoNum type="arabicPeriod"/>
            </a:pPr>
            <a:r>
              <a:rPr lang="en-US" sz="2600" dirty="0">
                <a:latin typeface="Times New Roman" panose="02020603050405020304" pitchFamily="18" charset="0"/>
                <a:ea typeface="Calibri" panose="020F0502020204030204" pitchFamily="34" charset="0"/>
                <a:cs typeface="Times New Roman" panose="02020603050405020304" pitchFamily="18" charset="0"/>
              </a:rPr>
              <a:t>To evaluate which algorithm does this classification with more accuracy.</a:t>
            </a:r>
          </a:p>
          <a:p>
            <a:pPr marL="365760" lvl="1" indent="0" algn="just">
              <a:lnSpc>
                <a:spcPct val="107000"/>
              </a:lnSpc>
              <a:spcBef>
                <a:spcPts val="0"/>
              </a:spcBef>
              <a:spcAft>
                <a:spcPts val="800"/>
              </a:spcAft>
              <a:buNone/>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576E0FC7-E313-4172-8234-F25033E18C4E}"/>
              </a:ext>
            </a:extLst>
          </p:cNvPr>
          <p:cNvSpPr>
            <a:spLocks noGrp="1"/>
          </p:cNvSpPr>
          <p:nvPr>
            <p:ph type="title"/>
          </p:nvPr>
        </p:nvSpPr>
        <p:spPr>
          <a:xfrm>
            <a:off x="457200" y="152400"/>
            <a:ext cx="8229600" cy="1219200"/>
          </a:xfrm>
        </p:spPr>
        <p:txBody>
          <a:bodyPr/>
          <a:lstStyle/>
          <a:p>
            <a:r>
              <a:rPr lang="en-US" dirty="0"/>
              <a:t>Introduction</a:t>
            </a:r>
          </a:p>
        </p:txBody>
      </p:sp>
    </p:spTree>
    <p:extLst>
      <p:ext uri="{BB962C8B-B14F-4D97-AF65-F5344CB8AC3E}">
        <p14:creationId xmlns:p14="http://schemas.microsoft.com/office/powerpoint/2010/main" val="264994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8A9D85-C1B2-4EAB-B725-76D6C0B8C513}"/>
              </a:ext>
            </a:extLst>
          </p:cNvPr>
          <p:cNvSpPr>
            <a:spLocks noGrp="1"/>
          </p:cNvSpPr>
          <p:nvPr>
            <p:ph idx="1"/>
          </p:nvPr>
        </p:nvSpPr>
        <p:spPr>
          <a:xfrm>
            <a:off x="457200" y="1524000"/>
            <a:ext cx="8229600" cy="4953000"/>
          </a:xfrm>
        </p:spPr>
        <p:txBody>
          <a:bodyPr>
            <a:normAutofit/>
          </a:bodyPr>
          <a:lstStyle/>
          <a:p>
            <a:pPr marL="365760" lvl="1" indent="0" algn="just">
              <a:lnSpc>
                <a:spcPct val="107000"/>
              </a:lnSpc>
              <a:spcBef>
                <a:spcPts val="0"/>
              </a:spcBef>
              <a:spcAft>
                <a:spcPts val="800"/>
              </a:spcAft>
              <a:buNone/>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dirty="0"/>
              <a:t>Project Scope</a:t>
            </a:r>
          </a:p>
          <a:p>
            <a:pPr marL="0" indent="0">
              <a:buNone/>
            </a:pPr>
            <a:endParaRPr lang="en-US" dirty="0"/>
          </a:p>
          <a:p>
            <a:pPr marL="0" indent="0">
              <a:buNone/>
            </a:pPr>
            <a:r>
              <a:rPr lang="en-US" dirty="0">
                <a:solidFill>
                  <a:schemeClr val="tx2"/>
                </a:solidFill>
              </a:rPr>
              <a:t>Using twitter, we will mine the sentiments of people about Apple company around the world and analyze the sentiments to compare the two algorithms.</a:t>
            </a:r>
          </a:p>
        </p:txBody>
      </p:sp>
      <p:sp>
        <p:nvSpPr>
          <p:cNvPr id="3" name="Title 2">
            <a:extLst>
              <a:ext uri="{FF2B5EF4-FFF2-40B4-BE49-F238E27FC236}">
                <a16:creationId xmlns:a16="http://schemas.microsoft.com/office/drawing/2014/main" id="{576E0FC7-E313-4172-8234-F25033E18C4E}"/>
              </a:ext>
            </a:extLst>
          </p:cNvPr>
          <p:cNvSpPr>
            <a:spLocks noGrp="1"/>
          </p:cNvSpPr>
          <p:nvPr>
            <p:ph type="title"/>
          </p:nvPr>
        </p:nvSpPr>
        <p:spPr>
          <a:xfrm>
            <a:off x="457200" y="152400"/>
            <a:ext cx="8229600" cy="1219200"/>
          </a:xfrm>
        </p:spPr>
        <p:txBody>
          <a:bodyPr/>
          <a:lstStyle/>
          <a:p>
            <a:r>
              <a:rPr lang="en-US" dirty="0"/>
              <a:t>Introduction(Continue..)</a:t>
            </a:r>
          </a:p>
        </p:txBody>
      </p:sp>
    </p:spTree>
    <p:extLst>
      <p:ext uri="{BB962C8B-B14F-4D97-AF65-F5344CB8AC3E}">
        <p14:creationId xmlns:p14="http://schemas.microsoft.com/office/powerpoint/2010/main" val="228055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Introduction(Continue..)</a:t>
            </a:r>
          </a:p>
        </p:txBody>
      </p:sp>
      <p:sp>
        <p:nvSpPr>
          <p:cNvPr id="3" name="Content Placeholder 2"/>
          <p:cNvSpPr>
            <a:spLocks noGrp="1"/>
          </p:cNvSpPr>
          <p:nvPr>
            <p:ph idx="1"/>
          </p:nvPr>
        </p:nvSpPr>
        <p:spPr/>
        <p:txBody>
          <a:bodyPr/>
          <a:lstStyle/>
          <a:p>
            <a:pPr marL="0" indent="0">
              <a:buNone/>
            </a:pPr>
            <a:endParaRPr lang="en-US" dirty="0"/>
          </a:p>
          <a:p>
            <a:r>
              <a:rPr lang="en-US" dirty="0"/>
              <a:t>What is Sentiment Analysis ?</a:t>
            </a:r>
          </a:p>
          <a:p>
            <a:pPr marL="0" indent="0">
              <a:buNone/>
            </a:pPr>
            <a:endParaRPr lang="en-US" dirty="0"/>
          </a:p>
          <a:p>
            <a:pPr lvl="1" algn="just">
              <a:buFont typeface="Wingdings" panose="05000000000000000000" pitchFamily="2" charset="2"/>
              <a:buChar char="ü"/>
            </a:pPr>
            <a:r>
              <a:rPr lang="en-US" dirty="0">
                <a:solidFill>
                  <a:schemeClr val="tx2"/>
                </a:solidFill>
              </a:rPr>
              <a:t>Sentiment Analysis is the process of finding the opinion of user about some topic or the text in consideration.</a:t>
            </a:r>
          </a:p>
          <a:p>
            <a:pPr marL="365760" lvl="1" indent="0" algn="just">
              <a:buNone/>
            </a:pPr>
            <a:endParaRPr lang="en-US" dirty="0">
              <a:solidFill>
                <a:schemeClr val="tx2"/>
              </a:solidFill>
            </a:endParaRPr>
          </a:p>
          <a:p>
            <a:pPr lvl="1" algn="just">
              <a:buFont typeface="Wingdings" panose="05000000000000000000" pitchFamily="2" charset="2"/>
              <a:buChar char="ü"/>
            </a:pPr>
            <a:r>
              <a:rPr lang="en-US" dirty="0">
                <a:solidFill>
                  <a:schemeClr val="tx2"/>
                </a:solidFill>
              </a:rPr>
              <a:t>In other words, it determines whether a piece of writing is positive, negative or neutral.</a:t>
            </a:r>
          </a:p>
        </p:txBody>
      </p:sp>
    </p:spTree>
    <p:extLst>
      <p:ext uri="{BB962C8B-B14F-4D97-AF65-F5344CB8AC3E}">
        <p14:creationId xmlns:p14="http://schemas.microsoft.com/office/powerpoint/2010/main" val="262294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Introduction(Continue..)</a:t>
            </a:r>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sz="2800" dirty="0"/>
              <a:t>Chosen Algorithms</a:t>
            </a:r>
            <a:endParaRPr lang="en-US" dirty="0"/>
          </a:p>
          <a:p>
            <a:pPr marL="0" indent="0">
              <a:buNone/>
            </a:pPr>
            <a:r>
              <a:rPr lang="en-MY" dirty="0">
                <a:solidFill>
                  <a:schemeClr val="tx2"/>
                </a:solidFill>
              </a:rPr>
              <a:t>Our chosen algorithms are Maximum Entropy Model and SVM, we would like to find out which algorithm is better at classification of sentiment.</a:t>
            </a:r>
          </a:p>
          <a:p>
            <a:pPr marL="0" indent="0">
              <a:buNone/>
            </a:pPr>
            <a:endParaRPr lang="en-MY" dirty="0">
              <a:solidFill>
                <a:schemeClr val="tx2"/>
              </a:solidFill>
            </a:endParaRPr>
          </a:p>
          <a:p>
            <a:pPr marL="0" indent="0">
              <a:buNone/>
            </a:pPr>
            <a:r>
              <a:rPr lang="en-MY" dirty="0">
                <a:solidFill>
                  <a:schemeClr val="tx2"/>
                </a:solidFill>
              </a:rPr>
              <a:t>SVM: </a:t>
            </a:r>
            <a:r>
              <a:rPr lang="en-US" dirty="0">
                <a:solidFill>
                  <a:schemeClr val="tx2"/>
                </a:solidFill>
              </a:rPr>
              <a:t>Support Vector Machine (SVM) is a supervised machine learning algorithm which can be used for both classification or regression challenges. </a:t>
            </a:r>
          </a:p>
          <a:p>
            <a:pPr marL="0" indent="0">
              <a:buNone/>
            </a:pPr>
            <a:endParaRPr lang="en-US" dirty="0">
              <a:solidFill>
                <a:schemeClr val="tx2"/>
              </a:solidFill>
            </a:endParaRPr>
          </a:p>
          <a:p>
            <a:pPr marL="0" indent="0">
              <a:buNone/>
            </a:pPr>
            <a:r>
              <a:rPr lang="en-US" dirty="0">
                <a:solidFill>
                  <a:schemeClr val="tx2"/>
                </a:solidFill>
              </a:rPr>
              <a:t>Maximum Entropy Model: The Maximum Entropy classifier is a probabilistic classifier which belongs to the class of exponential models. </a:t>
            </a:r>
          </a:p>
        </p:txBody>
      </p:sp>
    </p:spTree>
    <p:extLst>
      <p:ext uri="{BB962C8B-B14F-4D97-AF65-F5344CB8AC3E}">
        <p14:creationId xmlns:p14="http://schemas.microsoft.com/office/powerpoint/2010/main" val="48587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3.0 Literature Review</a:t>
            </a:r>
          </a:p>
        </p:txBody>
      </p:sp>
      <p:sp>
        <p:nvSpPr>
          <p:cNvPr id="3" name="Content Placeholder 2"/>
          <p:cNvSpPr>
            <a:spLocks noGrp="1"/>
          </p:cNvSpPr>
          <p:nvPr>
            <p:ph idx="1"/>
          </p:nvPr>
        </p:nvSpPr>
        <p:spPr>
          <a:xfrm>
            <a:off x="457200" y="990600"/>
            <a:ext cx="8229600" cy="5715000"/>
          </a:xfrm>
        </p:spPr>
        <p:txBody>
          <a:bodyPr>
            <a:normAutofit/>
          </a:bodyPr>
          <a:lstStyle/>
          <a:p>
            <a:pPr algn="just"/>
            <a:r>
              <a:rPr lang="en-US" sz="2000" dirty="0"/>
              <a:t>Go and L.Huang (2009) [1] proposed a solution for sentiment analysis for twitter data by using distant supervision, in which their training data consisted of tweets with emoticons which served as noisy labels. They build models using Naive Bayes, MaxEnt and Support Vector Machines (SVM). </a:t>
            </a:r>
          </a:p>
          <a:p>
            <a:pPr algn="just"/>
            <a:r>
              <a:rPr lang="en-US" sz="2000" dirty="0"/>
              <a:t>Xia et al. [2] used an ensemble framework for Sentiment Classification which is obtained by combining various feature sets and classification techniques. In their work, they used two types of feature sets (Part-of-speech information and Word-relations) and three base classifiers (Naive Bayes, Maximum Entropy and Support Vector Machines) . </a:t>
            </a:r>
          </a:p>
          <a:p>
            <a:pPr algn="just"/>
            <a:r>
              <a:rPr lang="en-US" sz="2000" dirty="0"/>
              <a:t>Luo et. al. [3] highlighted the challenges and an efficient technique to mine opinions from Twitter tweets. Spam and wildly varying language makes opinion retrieval within Twitter challenging task.</a:t>
            </a:r>
          </a:p>
          <a:p>
            <a:pPr algn="just"/>
            <a:r>
              <a:rPr lang="en-US" sz="2000" dirty="0"/>
              <a:t>Parikh and Movassate (2009) [4] implemented two models, a Naive Bayes bigram model and a Maximum Entropy model to classify tweets. They found that the Naive Bayes classifiers worked much better than the Maximum Entropy model.</a:t>
            </a:r>
          </a:p>
          <a:p>
            <a:endParaRPr lang="en-US" sz="2000" dirty="0"/>
          </a:p>
        </p:txBody>
      </p:sp>
    </p:spTree>
    <p:extLst>
      <p:ext uri="{BB962C8B-B14F-4D97-AF65-F5344CB8AC3E}">
        <p14:creationId xmlns:p14="http://schemas.microsoft.com/office/powerpoint/2010/main" val="18608302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General presentation</Template>
  <TotalTime>0</TotalTime>
  <Words>1116</Words>
  <Application>Microsoft Office PowerPoint</Application>
  <PresentationFormat>On-screen Show (4:3)</PresentationFormat>
  <Paragraphs>117</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Constantia</vt:lpstr>
      <vt:lpstr>Times New Roman</vt:lpstr>
      <vt:lpstr>Wingdings</vt:lpstr>
      <vt:lpstr>Wingdings 2</vt:lpstr>
      <vt:lpstr>Paper</vt:lpstr>
      <vt:lpstr>SVM and Maximum Entropy Model for Sentiment Analysis of Tweets</vt:lpstr>
      <vt:lpstr>Contents</vt:lpstr>
      <vt:lpstr>Contents(Continue..)</vt:lpstr>
      <vt:lpstr>1.0 Abstract</vt:lpstr>
      <vt:lpstr>Introduction</vt:lpstr>
      <vt:lpstr>Introduction(Continue..)</vt:lpstr>
      <vt:lpstr>Introduction(Continue..)</vt:lpstr>
      <vt:lpstr>Introduction(Continue..)</vt:lpstr>
      <vt:lpstr>3.0 Literature Review</vt:lpstr>
      <vt:lpstr>4.0 Data Collection &amp; Processing</vt:lpstr>
      <vt:lpstr>4.0 Data Collection &amp; Processing(Continue..)</vt:lpstr>
      <vt:lpstr>4.0 Data Collection &amp; Processing(Continue..)</vt:lpstr>
      <vt:lpstr>4.0 Data Collection &amp; Processing(Continue..)</vt:lpstr>
      <vt:lpstr>4.0 Data Collection &amp; Processing(Continue..)</vt:lpstr>
      <vt:lpstr>4.0 Data Collection &amp; Processing(Continue..)</vt:lpstr>
      <vt:lpstr>5.0 Experimental and Experiment Results</vt:lpstr>
      <vt:lpstr>5.0 Experimental and Experiment Results(Continue..)</vt:lpstr>
      <vt:lpstr>5.0 Experimental and Experiment Results(Continue..)</vt:lpstr>
      <vt:lpstr>5.0 Experimental and Experiment Results(Continue..)</vt:lpstr>
      <vt:lpstr>5.0 Experimental and Experiment Results(Continue..)</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and Maximum Entropy Model for Sentiment Analysis of Tweets</dc:title>
  <dc:creator/>
  <cp:keywords/>
  <cp:lastModifiedBy/>
  <cp:revision>1</cp:revision>
  <dcterms:created xsi:type="dcterms:W3CDTF">2017-12-24T12:50:28Z</dcterms:created>
  <dcterms:modified xsi:type="dcterms:W3CDTF">2017-12-25T12:49:40Z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