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82" r:id="rId11"/>
    <p:sldId id="283" r:id="rId12"/>
    <p:sldId id="270" r:id="rId13"/>
    <p:sldId id="260" r:id="rId14"/>
    <p:sldId id="271" r:id="rId15"/>
    <p:sldId id="272" r:id="rId16"/>
    <p:sldId id="273" r:id="rId17"/>
    <p:sldId id="268" r:id="rId18"/>
    <p:sldId id="274" r:id="rId19"/>
    <p:sldId id="269" r:id="rId20"/>
    <p:sldId id="275" r:id="rId21"/>
    <p:sldId id="278" r:id="rId22"/>
    <p:sldId id="276" r:id="rId23"/>
    <p:sldId id="277" r:id="rId24"/>
    <p:sldId id="28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86" y="2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C34F06-5F9C-4F0D-880C-E9B9BF47A346}"/>
              </a:ext>
            </a:extLst>
          </p:cNvPr>
          <p:cNvGrpSpPr/>
          <p:nvPr/>
        </p:nvGrpSpPr>
        <p:grpSpPr>
          <a:xfrm>
            <a:off x="0" y="0"/>
            <a:ext cx="12192000" cy="1701800"/>
            <a:chOff x="0" y="0"/>
            <a:chExt cx="12192000" cy="1701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2BA8CF-F43F-4CA5-8C3F-D634EDC0B2EE}"/>
                </a:ext>
              </a:extLst>
            </p:cNvPr>
            <p:cNvSpPr/>
            <p:nvPr userDrawn="1"/>
          </p:nvSpPr>
          <p:spPr>
            <a:xfrm>
              <a:off x="0" y="0"/>
              <a:ext cx="12192000" cy="4835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61F2750F-591A-4019-8DEC-0A05FDC0C23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24000" y="46038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/>
                <a:t>108-2</a:t>
              </a:r>
              <a:r>
                <a:rPr lang="zh-TW" altLang="en-US" b="1" dirty="0"/>
                <a:t>人工智慧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91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9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6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B07C81-19FB-491E-9584-BBED7A158177}"/>
              </a:ext>
            </a:extLst>
          </p:cNvPr>
          <p:cNvGrpSpPr/>
          <p:nvPr/>
        </p:nvGrpSpPr>
        <p:grpSpPr>
          <a:xfrm>
            <a:off x="0" y="0"/>
            <a:ext cx="12192000" cy="1701800"/>
            <a:chOff x="0" y="0"/>
            <a:chExt cx="12192000" cy="1701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1CEB2A-A2FE-43C3-9D0A-3FED3108AF13}"/>
                </a:ext>
              </a:extLst>
            </p:cNvPr>
            <p:cNvSpPr/>
            <p:nvPr userDrawn="1"/>
          </p:nvSpPr>
          <p:spPr>
            <a:xfrm>
              <a:off x="0" y="0"/>
              <a:ext cx="12192000" cy="4835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2883302-1441-4D4F-A913-EF35B01E9D4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24000" y="46038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/>
                <a:t>108-2</a:t>
              </a:r>
              <a:r>
                <a:rPr lang="zh-TW" altLang="en-US" b="1" dirty="0"/>
                <a:t>人工智慧</a:t>
              </a: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93B721E-4232-491A-AB14-83544A1A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686EEE-8AA9-4029-AA09-85A7B914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59ED87B-DB0F-4983-B0EB-6B9F05EC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44261"/>
            <a:ext cx="2743200" cy="365125"/>
          </a:xfrm>
        </p:spPr>
        <p:txBody>
          <a:bodyPr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1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56349"/>
            <a:ext cx="2743200" cy="365125"/>
          </a:xfrm>
        </p:spPr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06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8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6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24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A008-ED0C-4540-9FAA-6404171E6CC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A308-2001-4EBD-9852-20B1BCCC9F3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91F0F2-9D2B-469A-9060-A3ABDCDF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7" y="6315074"/>
            <a:ext cx="23717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3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25499/#chapter4.EFetc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utils.ncbi.nlm.nih.gov/entrez/eutils/esearch.fcgi?db=pubmed&amp;term=coronavirus&amp;reldate=90&amp;datetype=edat&amp;retmax=100&amp;usehistory=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utils.ncbi.nlm.nih.gov/entrez/eutils/esearch.fcgi?db=pubmed&amp;term=coronavirus&amp;reldate=90&amp;datetype=edat&amp;retmax=100&amp;usehistory=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utils.ncbi.nlm.nih.gov/entrez/eutils/esearch.fcgi?db=pubmed&amp;term=coronavirus&amp;reldate=90&amp;datetype=edat&amp;retmax=100&amp;usehistory=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utils.ncbi.nlm.nih.gov/entrez/eutils/efetch.fcgi?db=Pubmed&amp;retmode=text&amp;rettype=abstract&amp;term=cancer&amp;query_key=1&amp;retstart=0&amp;retmax=1000&amp;WebEnv=NCID_1_469846741_130.14.22.76_9001_1590555991_1576426446_0MetA0_S_MegaStore" TargetMode="External"/><Relationship Id="rId2" Type="http://schemas.openxmlformats.org/officeDocument/2006/relationships/hyperlink" Target="https://eutils.ncbi.nlm.nih.gov/entrez/eutils/esearch.fcgi?db=pubmed&amp;term=coronavirus&amp;reldate=90&amp;datetype=edat&amp;retmax=100&amp;usehistory=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utils.ncbi.nlm.nih.gov/entrez/eutils/efetch.fcgi?db=Pubmed&amp;retmode=text&amp;rettype=abstract&amp;term=cancer&amp;query_key=1&amp;retstart=0&amp;retmax=1000&amp;WebEnv=NCID_1_469846741_130.14.22.76_9001_1590555991_1576426446_0MetA0_S_MegaStor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?term=temporomandibular+disord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9861806/?from_term=temporomandibular+disorders&amp;from_pos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EDA4-0241-48CC-AF67-5055DEC28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聊天機器人</a:t>
            </a:r>
            <a:r>
              <a:rPr lang="en-US" altLang="zh-TW" b="1" dirty="0"/>
              <a:t>(</a:t>
            </a:r>
            <a:r>
              <a:rPr lang="zh-TW" altLang="en-US" b="1" dirty="0"/>
              <a:t>上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B7BE-FAF5-4D6F-AF9C-1921C29FD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6655"/>
          </a:xfrm>
        </p:spPr>
        <p:txBody>
          <a:bodyPr>
            <a:normAutofit/>
          </a:bodyPr>
          <a:lstStyle/>
          <a:p>
            <a:endParaRPr lang="en-US" altLang="zh-TW" sz="3200" b="1" dirty="0"/>
          </a:p>
          <a:p>
            <a:endParaRPr lang="en-US" altLang="zh-TW" sz="3200" b="1" dirty="0"/>
          </a:p>
          <a:p>
            <a:r>
              <a:rPr lang="zh-TW" altLang="en-US" sz="3200" b="1" dirty="0"/>
              <a:t>林佳駿</a:t>
            </a:r>
          </a:p>
        </p:txBody>
      </p:sp>
    </p:spTree>
    <p:extLst>
      <p:ext uri="{BB962C8B-B14F-4D97-AF65-F5344CB8AC3E}">
        <p14:creationId xmlns:p14="http://schemas.microsoft.com/office/powerpoint/2010/main" val="126495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D302-4E93-4D7B-AB55-9C733807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1413-DEDB-47F8-A839-121CA69B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每個人自己去找至少</a:t>
            </a:r>
            <a:r>
              <a:rPr lang="zh-TW" altLang="en-US" b="1" dirty="0">
                <a:solidFill>
                  <a:srgbClr val="FF0000"/>
                </a:solidFill>
              </a:rPr>
              <a:t>兩個</a:t>
            </a:r>
            <a:r>
              <a:rPr lang="zh-TW" altLang="en-US" dirty="0"/>
              <a:t>檢索模型或方法，並以你自己理解的方式去說明</a:t>
            </a:r>
            <a:r>
              <a:rPr lang="en-US" altLang="zh-TW" dirty="0"/>
              <a:t>(</a:t>
            </a:r>
            <a:r>
              <a:rPr lang="zh-TW" altLang="en-US" dirty="0"/>
              <a:t>純說明部份至少</a:t>
            </a:r>
            <a:r>
              <a:rPr lang="en-US" altLang="zh-TW" dirty="0"/>
              <a:t>100</a:t>
            </a:r>
            <a:r>
              <a:rPr lang="zh-TW" altLang="en-US" dirty="0"/>
              <a:t>字，不含舉例</a:t>
            </a:r>
            <a:r>
              <a:rPr lang="en-US" altLang="zh-TW" dirty="0"/>
              <a:t>)</a:t>
            </a:r>
            <a:r>
              <a:rPr lang="zh-TW" altLang="en-US" dirty="0"/>
              <a:t>，如果有加上舉例會更好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另外這份作業請附上你們各自</a:t>
            </a:r>
            <a:r>
              <a:rPr lang="zh-TW" altLang="en-US" b="1" dirty="0"/>
              <a:t>參考的連結</a:t>
            </a:r>
            <a:r>
              <a:rPr lang="zh-TW" altLang="en-US" dirty="0"/>
              <a:t>，以及</a:t>
            </a:r>
            <a:r>
              <a:rPr lang="zh-TW" altLang="en-US" b="1" dirty="0"/>
              <a:t>標註其標題</a:t>
            </a:r>
            <a:endParaRPr lang="en-US" altLang="zh-TW" b="1" dirty="0"/>
          </a:p>
          <a:p>
            <a:endParaRPr lang="en-US" altLang="zh-TW" dirty="0"/>
          </a:p>
          <a:p>
            <a:r>
              <a:rPr lang="zh-TW" altLang="en-US" dirty="0"/>
              <a:t>檔案命名方式與往常一樣，期限為今天起兩週後截止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如果還自己實作了該方法，可以另外多拿這份作業成績的一倍分數</a:t>
            </a:r>
          </a:p>
        </p:txBody>
      </p:sp>
    </p:spTree>
    <p:extLst>
      <p:ext uri="{BB962C8B-B14F-4D97-AF65-F5344CB8AC3E}">
        <p14:creationId xmlns:p14="http://schemas.microsoft.com/office/powerpoint/2010/main" val="2459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B9-3BEE-44C0-A7B1-60AAF82F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395"/>
          </a:xfrm>
        </p:spPr>
        <p:txBody>
          <a:bodyPr>
            <a:normAutofit/>
          </a:bodyPr>
          <a:lstStyle/>
          <a:p>
            <a:r>
              <a:rPr lang="zh-TW" altLang="en-US" dirty="0"/>
              <a:t>到時候你們的任務就是根據</a:t>
            </a:r>
            <a:r>
              <a:rPr lang="zh-TW" altLang="en-US" b="1" dirty="0">
                <a:solidFill>
                  <a:srgbClr val="FF0000"/>
                </a:solidFill>
              </a:rPr>
              <a:t>使用者</a:t>
            </a:r>
            <a:r>
              <a:rPr lang="zh-TW" altLang="en-US" dirty="0"/>
              <a:t>輸入的</a:t>
            </a:r>
            <a:r>
              <a:rPr lang="zh-TW" altLang="en-US" b="1" dirty="0">
                <a:solidFill>
                  <a:srgbClr val="FF0000"/>
                </a:solidFill>
              </a:rPr>
              <a:t>搜尋字串</a:t>
            </a:r>
          </a:p>
          <a:p>
            <a:endParaRPr lang="en-US" altLang="zh-TW" dirty="0"/>
          </a:p>
          <a:p>
            <a:r>
              <a:rPr lang="zh-TW" altLang="en-US" dirty="0"/>
              <a:t>利用資訊檢索方法，像是使用</a:t>
            </a:r>
            <a:r>
              <a:rPr lang="zh-TW" altLang="en-US" b="1" dirty="0">
                <a:solidFill>
                  <a:srgbClr val="FF0000"/>
                </a:solidFill>
              </a:rPr>
              <a:t>布林檢索模型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zh-TW" altLang="en-US" dirty="0"/>
              <a:t>以一系列的技巧</a:t>
            </a:r>
            <a:r>
              <a:rPr lang="en-US" altLang="zh-TW" dirty="0"/>
              <a:t>(</a:t>
            </a:r>
            <a:r>
              <a:rPr lang="zh-TW" altLang="en-US" dirty="0"/>
              <a:t>擷取資料、資料結構、計算相關度、資料排序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去臆測使用者所需的資料，依據相關度高低等指標進行推薦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甚至可以去回饋整理好的資料給使用者，提供更細節的服務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24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任務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D8FAC665-8C75-4F29-8DD1-1EE7459C44A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solidFill>
                  <a:srgbClr val="FF0000"/>
                </a:solidFill>
              </a:rPr>
              <a:t>但如果你們想要直接爬蟲取得資料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我也沒有意見</a:t>
            </a:r>
          </a:p>
        </p:txBody>
      </p:sp>
    </p:spTree>
    <p:extLst>
      <p:ext uri="{BB962C8B-B14F-4D97-AF65-F5344CB8AC3E}">
        <p14:creationId xmlns:p14="http://schemas.microsoft.com/office/powerpoint/2010/main" val="117360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C5F4-B882-4788-BCAA-FBD7246D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CE8DF-D90E-419E-84B4-6E2B1F225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60" y="1825625"/>
            <a:ext cx="9192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6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21ED2-A8FC-4CC2-AB8D-F7BDE3407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816" y="1825625"/>
            <a:ext cx="7160368" cy="4351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2998B-C81C-4A81-90CB-3D462E898DAB}"/>
              </a:ext>
            </a:extLst>
          </p:cNvPr>
          <p:cNvSpPr/>
          <p:nvPr/>
        </p:nvSpPr>
        <p:spPr>
          <a:xfrm>
            <a:off x="2020478" y="1388825"/>
            <a:ext cx="815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https://www.ncbi.nlm.nih.gov/books/NBK25499/#chapter4.EFetch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0B65C-9564-4237-AFB1-839AE5A0B28E}"/>
              </a:ext>
            </a:extLst>
          </p:cNvPr>
          <p:cNvSpPr txBox="1"/>
          <p:nvPr/>
        </p:nvSpPr>
        <p:spPr>
          <a:xfrm>
            <a:off x="6994690" y="3874416"/>
            <a:ext cx="280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</a:rPr>
              <a:t>這是相關說明文件</a:t>
            </a:r>
          </a:p>
        </p:txBody>
      </p:sp>
    </p:spTree>
    <p:extLst>
      <p:ext uri="{BB962C8B-B14F-4D97-AF65-F5344CB8AC3E}">
        <p14:creationId xmlns:p14="http://schemas.microsoft.com/office/powerpoint/2010/main" val="228057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B9-3BEE-44C0-A7B1-60AAF82F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基本上有兩個步驟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esearch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https://eutils.ncbi.nlm.nih.gov/entrez/eutils/esearch.fcgi?db=pubmed&amp;term=coronavirus&amp;reldate=90&amp;datetype=edat&amp;retmax=100&amp;usehistory=y</a:t>
            </a:r>
            <a:endParaRPr lang="en-US" altLang="zh-TW" dirty="0"/>
          </a:p>
          <a:p>
            <a:pPr lvl="3"/>
            <a:r>
              <a:rPr lang="zh-TW" altLang="en-US" dirty="0"/>
              <a:t>指定資料庫</a:t>
            </a:r>
            <a:endParaRPr lang="en-US" altLang="zh-TW" dirty="0"/>
          </a:p>
          <a:p>
            <a:pPr lvl="3"/>
            <a:r>
              <a:rPr lang="zh-TW" altLang="en-US" dirty="0"/>
              <a:t>給一組關鍵字</a:t>
            </a:r>
            <a:endParaRPr lang="en-US" altLang="zh-TW" dirty="0"/>
          </a:p>
          <a:p>
            <a:pPr lvl="3"/>
            <a:r>
              <a:rPr lang="zh-TW" altLang="en-US" dirty="0"/>
              <a:t>指定搜尋的日期範圍</a:t>
            </a:r>
            <a:endParaRPr lang="en-US" altLang="zh-TW" dirty="0"/>
          </a:p>
          <a:p>
            <a:pPr lvl="3"/>
            <a:r>
              <a:rPr lang="zh-TW" altLang="en-US" dirty="0"/>
              <a:t>最大回傳資料筆數</a:t>
            </a:r>
            <a:endParaRPr lang="en-US" altLang="zh-TW" dirty="0"/>
          </a:p>
          <a:p>
            <a:pPr lvl="1"/>
            <a:r>
              <a:rPr lang="en-US" altLang="zh-TW" dirty="0" err="1"/>
              <a:t>efetch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23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1B12D-2302-4A9E-BB2D-18AE84495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812" y="1825625"/>
            <a:ext cx="9196376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71B4BD-E41C-447C-9D54-2B2C72D7C7F9}"/>
              </a:ext>
            </a:extLst>
          </p:cNvPr>
          <p:cNvSpPr/>
          <p:nvPr/>
        </p:nvSpPr>
        <p:spPr>
          <a:xfrm>
            <a:off x="42028" y="1179294"/>
            <a:ext cx="1210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zh-TW" dirty="0">
                <a:hlinkClick r:id="rId3"/>
              </a:rPr>
              <a:t>https://eutils.ncbi.nlm.nih.gov/entrez/eutils/esearch.fcgi?db=pubmed&amp;term=coronavirus&amp;reldate=90&amp;datetype=edat&amp;retmax=100&amp;usehistory=y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C7D6C-98E6-4133-8540-4FA73A450893}"/>
              </a:ext>
            </a:extLst>
          </p:cNvPr>
          <p:cNvSpPr/>
          <p:nvPr/>
        </p:nvSpPr>
        <p:spPr>
          <a:xfrm>
            <a:off x="1584960" y="2537460"/>
            <a:ext cx="409194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8253DC-4311-48B6-B11F-807F52E538E6}"/>
              </a:ext>
            </a:extLst>
          </p:cNvPr>
          <p:cNvCxnSpPr/>
          <p:nvPr/>
        </p:nvCxnSpPr>
        <p:spPr>
          <a:xfrm flipH="1" flipV="1">
            <a:off x="5764048" y="2840824"/>
            <a:ext cx="1688312" cy="1524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5956C6-4722-4EB0-8D6D-03602583355E}"/>
              </a:ext>
            </a:extLst>
          </p:cNvPr>
          <p:cNvSpPr txBox="1"/>
          <p:nvPr/>
        </p:nvSpPr>
        <p:spPr>
          <a:xfrm>
            <a:off x="5676900" y="4499761"/>
            <a:ext cx="44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這組代碼只會存在最多十分鐘</a:t>
            </a:r>
          </a:p>
        </p:txBody>
      </p:sp>
    </p:spTree>
    <p:extLst>
      <p:ext uri="{BB962C8B-B14F-4D97-AF65-F5344CB8AC3E}">
        <p14:creationId xmlns:p14="http://schemas.microsoft.com/office/powerpoint/2010/main" val="1357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3AFBCF-CBCA-4901-BA88-33AED36C8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9011"/>
            <a:ext cx="10515600" cy="3864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0B0BA-3C5E-4A82-AA2D-846FB9CE01E6}"/>
              </a:ext>
            </a:extLst>
          </p:cNvPr>
          <p:cNvSpPr/>
          <p:nvPr/>
        </p:nvSpPr>
        <p:spPr>
          <a:xfrm>
            <a:off x="42028" y="1367522"/>
            <a:ext cx="1210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zh-TW" dirty="0">
                <a:hlinkClick r:id="rId3"/>
              </a:rPr>
              <a:t>https://eutils.ncbi.nlm.nih.gov/entrez/eutils/esearch.fcgi?db=pubmed&amp;term=coronavirus&amp;reldate=90&amp;datetype=edat&amp;retmax=100&amp;usehistory=y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899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B9-3BEE-44C0-A7B1-60AAF82F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TW" altLang="en-US" dirty="0"/>
              <a:t>基本上有兩個步驟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esearch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https://eutils.ncbi.nlm.nih.gov/entrez/eutils/esearch.fcgi?db=pubmed&amp;term=coronavirus&amp;reldate=90&amp;datetype=edat&amp;retmax=100&amp;usehistory=y</a:t>
            </a:r>
            <a:endParaRPr lang="en-US" altLang="zh-TW" dirty="0"/>
          </a:p>
          <a:p>
            <a:pPr lvl="1"/>
            <a:r>
              <a:rPr lang="en-US" altLang="zh-TW" dirty="0" err="1"/>
              <a:t>efetch</a:t>
            </a:r>
            <a:endParaRPr lang="en-US" altLang="zh-TW" dirty="0"/>
          </a:p>
          <a:p>
            <a:pPr lvl="2"/>
            <a:r>
              <a:rPr lang="en-US" altLang="zh-TW" dirty="0">
                <a:hlinkClick r:id="rId3"/>
              </a:rPr>
              <a:t>https://eutils.ncbi.nlm.nih.gov/entrez/eutils/efetch.fcgi?db=Pubmed&amp;retmode=text&amp;rettype=abstract&amp;term=cancer&amp;query_key=1&amp;retstart=0&amp;retmax=1000&amp;WebEnv=NCID_1_469846741_130.14.22.76_9001_1590555991_1576426446_0MetA0_S_MegaStore</a:t>
            </a:r>
            <a:endParaRPr lang="en-US" altLang="zh-TW" dirty="0"/>
          </a:p>
          <a:p>
            <a:pPr lvl="2"/>
            <a:r>
              <a:rPr lang="zh-TW" altLang="en-US" dirty="0"/>
              <a:t>指定回傳格式</a:t>
            </a:r>
            <a:endParaRPr lang="en-US" altLang="zh-TW" dirty="0"/>
          </a:p>
          <a:p>
            <a:pPr lvl="2"/>
            <a:r>
              <a:rPr lang="zh-TW" altLang="en-US" dirty="0"/>
              <a:t>是否包含摘要</a:t>
            </a:r>
            <a:endParaRPr lang="en-US" altLang="zh-TW" dirty="0"/>
          </a:p>
          <a:p>
            <a:pPr lvl="2"/>
            <a:r>
              <a:rPr lang="zh-TW" altLang="en-US" dirty="0"/>
              <a:t>搜尋關鍵字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 err="1"/>
              <a:t>query_key</a:t>
            </a:r>
            <a:endParaRPr lang="en-US" altLang="zh-TW" dirty="0"/>
          </a:p>
          <a:p>
            <a:pPr lvl="2"/>
            <a:r>
              <a:rPr lang="zh-TW" altLang="en-US" dirty="0"/>
              <a:t>編號起始位置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725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BBB18-EB13-495E-A070-09B0400F4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338" y="1825625"/>
            <a:ext cx="9181323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C08B56-8487-4CF5-A1BD-4A1381F20C3F}"/>
              </a:ext>
            </a:extLst>
          </p:cNvPr>
          <p:cNvSpPr/>
          <p:nvPr/>
        </p:nvSpPr>
        <p:spPr>
          <a:xfrm>
            <a:off x="527956" y="1229023"/>
            <a:ext cx="11136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zh-TW" dirty="0">
                <a:hlinkClick r:id="rId3"/>
              </a:rPr>
              <a:t>https://eutils.ncbi.nlm.nih.gov/entrez/eutils/efetch.fcgi?db=Pubmed&amp;retmode=text&amp;rettype=abstract&amp;term=cancer&amp;query_key=1&amp;retstart=0&amp;retmax=1000&amp;WebEnv=NCID_</a:t>
            </a:r>
            <a:r>
              <a:rPr lang="en-US" altLang="zh-TW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9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8409-961C-4272-8CFF-47DA66A1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2A42-8041-4F8B-BBF5-61B87E7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0079"/>
          </a:xfrm>
        </p:spPr>
        <p:txBody>
          <a:bodyPr>
            <a:normAutofit/>
          </a:bodyPr>
          <a:lstStyle/>
          <a:p>
            <a:r>
              <a:rPr lang="zh-TW" altLang="en-US" dirty="0"/>
              <a:t>期末專題概要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指定資料來源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資料庫</a:t>
            </a:r>
            <a:r>
              <a:rPr lang="en-US" altLang="zh-TW" dirty="0"/>
              <a:t>API</a:t>
            </a:r>
          </a:p>
          <a:p>
            <a:endParaRPr lang="en-US" altLang="zh-TW" dirty="0"/>
          </a:p>
          <a:p>
            <a:r>
              <a:rPr lang="en-US" altLang="zh-TW" dirty="0"/>
              <a:t>Socket</a:t>
            </a:r>
            <a:r>
              <a:rPr lang="zh-TW" altLang="en-US" dirty="0"/>
              <a:t>連線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12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859-93DB-429B-AEC1-21A72412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連線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E761-8A1D-4C5C-97F9-C1D1A5A9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不是</a:t>
            </a:r>
            <a:r>
              <a:rPr lang="en-US" altLang="zh-TW" dirty="0"/>
              <a:t>Protocol</a:t>
            </a:r>
            <a:r>
              <a:rPr lang="zh-TW" altLang="en-US" dirty="0"/>
              <a:t>，是一個</a:t>
            </a:r>
            <a:r>
              <a:rPr lang="en-US" altLang="zh-TW" dirty="0"/>
              <a:t>API</a:t>
            </a:r>
            <a:r>
              <a:rPr lang="zh-TW" altLang="en-US" dirty="0"/>
              <a:t>，其遵守</a:t>
            </a:r>
            <a:r>
              <a:rPr lang="en-US" altLang="zh-TW" dirty="0"/>
              <a:t>TCP/IP</a:t>
            </a:r>
            <a:r>
              <a:rPr lang="zh-TW" altLang="en-US" dirty="0"/>
              <a:t> </a:t>
            </a:r>
            <a:r>
              <a:rPr lang="en-US" altLang="zh-TW" dirty="0"/>
              <a:t>Protocol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A52664-3728-4B67-B228-A2CFE6D738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9420" y="2364976"/>
            <a:ext cx="3693160" cy="42773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D8419-F771-4DC9-8C04-ED9DF05E64F2}"/>
              </a:ext>
            </a:extLst>
          </p:cNvPr>
          <p:cNvCxnSpPr>
            <a:cxnSpLocks/>
          </p:cNvCxnSpPr>
          <p:nvPr/>
        </p:nvCxnSpPr>
        <p:spPr>
          <a:xfrm flipH="1">
            <a:off x="7051251" y="3808429"/>
            <a:ext cx="2328419" cy="20550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36DB3A-878C-4F49-9C7D-E168888F2688}"/>
              </a:ext>
            </a:extLst>
          </p:cNvPr>
          <p:cNvCxnSpPr>
            <a:cxnSpLocks/>
          </p:cNvCxnSpPr>
          <p:nvPr/>
        </p:nvCxnSpPr>
        <p:spPr>
          <a:xfrm>
            <a:off x="2403835" y="3695307"/>
            <a:ext cx="1845585" cy="17533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FBE1C8-BEFA-4AA9-BE1F-D5575DE6A6DB}"/>
              </a:ext>
            </a:extLst>
          </p:cNvPr>
          <p:cNvSpPr txBox="1"/>
          <p:nvPr/>
        </p:nvSpPr>
        <p:spPr>
          <a:xfrm>
            <a:off x="9379670" y="2977432"/>
            <a:ext cx="1658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Client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AB7ED-4F81-4226-A98F-13C676843227}"/>
              </a:ext>
            </a:extLst>
          </p:cNvPr>
          <p:cNvSpPr txBox="1"/>
          <p:nvPr/>
        </p:nvSpPr>
        <p:spPr>
          <a:xfrm>
            <a:off x="717989" y="2796841"/>
            <a:ext cx="182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Server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0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859-93DB-429B-AEC1-21A72412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連線</a:t>
            </a:r>
          </a:p>
        </p:txBody>
      </p:sp>
      <p:pic>
        <p:nvPicPr>
          <p:cNvPr id="3074" name="Picture 2" descr="TCP socket flow">
            <a:extLst>
              <a:ext uri="{FF2B5EF4-FFF2-40B4-BE49-F238E27FC236}">
                <a16:creationId xmlns:a16="http://schemas.microsoft.com/office/drawing/2014/main" id="{B4BB10B4-F38B-4492-96D3-C2CCD6EB80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54" y="1263192"/>
            <a:ext cx="4893891" cy="55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599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859-93DB-429B-AEC1-21A72412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連線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E761-8A1D-4C5C-97F9-C1D1A5A9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Python</a:t>
            </a:r>
            <a:r>
              <a:rPr lang="zh-TW" altLang="en-US" dirty="0"/>
              <a:t>來說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我們可以使用</a:t>
            </a:r>
            <a:r>
              <a:rPr lang="en-US" altLang="zh-TW" dirty="0"/>
              <a:t>socket</a:t>
            </a:r>
            <a:r>
              <a:rPr lang="zh-TW" altLang="en-US" dirty="0"/>
              <a:t>這個模組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F09741-2A66-41DC-BE28-D498F3F4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80183"/>
            <a:ext cx="10766196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AAA87D-682F-4731-AF39-44C222C7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48030"/>
            <a:ext cx="1076619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'192.168.1.112'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8001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socket.socket(socket.AF_INET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socket.SOCK_STREAM)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s.bind((HOST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s.listen(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'Server start at: %s:%s'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(HOST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'wait for connection...'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 = s.accept()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'Connected by 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66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D38762D9-FFF5-4D46-B2A9-3B715E81D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8542"/>
            <a:ext cx="1076619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conn.recv(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Courier New" panose="02070309020205020404" pitchFamily="49" charset="0"/>
              </a:rPr>
              <a:t>確認已解密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'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'c_log.txt'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f.write(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(data).replace(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).replace(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f.close()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conn.send(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"server received your message."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.encode(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'utf_8'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'strict'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conn.close()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B859-93DB-429B-AEC1-21A72412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連線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98C3DC-C1DE-4DDE-AE1C-9A269809F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0766196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15D13E-2F6E-495A-9CFA-AD84A94C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783"/>
            <a:ext cx="1076619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'192.168.1.112'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8001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socket.socket(socket.AF_INET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socket.SOCK_STREAM)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s.bind((HOST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s.listen(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'Server start at: %s:%s'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(HOST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'wait for connection...'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 = s.accept()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'Connected by 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72CBA-58A0-4241-BC1B-B4E4F412A0C6}"/>
              </a:ext>
            </a:extLst>
          </p:cNvPr>
          <p:cNvSpPr txBox="1"/>
          <p:nvPr/>
        </p:nvSpPr>
        <p:spPr>
          <a:xfrm>
            <a:off x="4073474" y="1027906"/>
            <a:ext cx="182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Server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9" name="Picture 2" descr="TCP socket flow">
            <a:extLst>
              <a:ext uri="{FF2B5EF4-FFF2-40B4-BE49-F238E27FC236}">
                <a16:creationId xmlns:a16="http://schemas.microsoft.com/office/drawing/2014/main" id="{58A853C7-B907-41B7-B324-2604523F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07" y="805833"/>
            <a:ext cx="4893891" cy="55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4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A3C83896-651A-4C45-9EC2-4AA9409A6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70262"/>
            <a:ext cx="1076619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cmd = message +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cmd = cmd.encode(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'utf_8'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'strict'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s.send(cmd)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'm_log.txt'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f.write(ciphertext +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f.close()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s.recv(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Courier New" panose="02070309020205020404" pitchFamily="49" charset="0"/>
              </a:rPr>
              <a:t>訊息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'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s.close()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B859-93DB-429B-AEC1-21A72412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連線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98C3DC-C1DE-4DDE-AE1C-9A269809F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0766196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6D0C9-41B3-470E-8F93-98C34212C329}"/>
              </a:ext>
            </a:extLst>
          </p:cNvPr>
          <p:cNvSpPr txBox="1"/>
          <p:nvPr/>
        </p:nvSpPr>
        <p:spPr>
          <a:xfrm>
            <a:off x="4022396" y="1027906"/>
            <a:ext cx="1658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Client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B6C8D0-6B16-4996-96AD-24081842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500418"/>
            <a:ext cx="10766195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'192.168.1.112'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8001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Courier New" panose="02070309020205020404" pitchFamily="49" charset="0"/>
              </a:rPr>
              <a:t>連接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server...'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socket.socket(socket.AF_INET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socket.SOCK_STREAM)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s.connect((HOST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Courier New" panose="02070309020205020404" pitchFamily="49" charset="0"/>
              </a:rPr>
              <a:t>已連接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('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HOST +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(PORT) +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2" descr="TCP socket flow">
            <a:extLst>
              <a:ext uri="{FF2B5EF4-FFF2-40B4-BE49-F238E27FC236}">
                <a16:creationId xmlns:a16="http://schemas.microsoft.com/office/drawing/2014/main" id="{BDF0D5C0-7E82-4A1E-BEA5-2B6A8AC8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07" y="805833"/>
            <a:ext cx="4893891" cy="55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095F6-3558-46F5-BC3C-D43ED345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感謝您的聆聽</a:t>
            </a:r>
            <a:br>
              <a:rPr lang="en-US" altLang="zh-TW" b="1" dirty="0"/>
            </a:br>
            <a:br>
              <a:rPr lang="en-US" altLang="zh-TW" b="1" dirty="0"/>
            </a:br>
            <a:r>
              <a:rPr lang="en-US" altLang="zh-TW" sz="7300" b="1" dirty="0"/>
              <a:t>Q&amp;A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02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E554-961F-42AF-9A32-30FD9AFD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期末專題概要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0B55-5E10-4863-B7FB-3D8EA53D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主體為</a:t>
            </a:r>
            <a:r>
              <a:rPr lang="en-US" altLang="zh-TW" dirty="0"/>
              <a:t>Boolean retrieval model</a:t>
            </a:r>
            <a:r>
              <a:rPr lang="zh-TW" altLang="en-US" dirty="0"/>
              <a:t>；還有你們自己設計的</a:t>
            </a:r>
            <a:r>
              <a:rPr lang="zh-TW" altLang="en-US"/>
              <a:t>檢索方法</a:t>
            </a:r>
            <a:r>
              <a:rPr lang="en-US" altLang="zh-TW"/>
              <a:t>(</a:t>
            </a:r>
            <a:r>
              <a:rPr lang="zh-TW" altLang="en-US" dirty="0"/>
              <a:t>共兩個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應用為聊天機器人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包含一個指定的資料來源；以及彰顯你們聊天機器人主題的資料來源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135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C5F4-B882-4788-BCAA-FBD7246D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指定資料來源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BEE1-D077-41F4-9E4A-54D32C89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41A80-BE79-45E0-B476-DBF0F967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54" y="1825625"/>
            <a:ext cx="2590800" cy="800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FECDF4-706D-4B0A-85AB-95B99AF46E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Online Biomedical Database</a:t>
            </a:r>
          </a:p>
          <a:p>
            <a:r>
              <a:rPr lang="en-US" altLang="zh-TW" dirty="0"/>
              <a:t>PubMed® comprises more than 30 million citations for biomedical literature from MEDLINE, life science journals, and online books. Citations may include links to full-text content from PubMed Central and publisher web sites.</a:t>
            </a:r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0B63B-44A7-449E-BBF4-0B5ADBFA1DDC}"/>
              </a:ext>
            </a:extLst>
          </p:cNvPr>
          <p:cNvSpPr/>
          <p:nvPr/>
        </p:nvSpPr>
        <p:spPr>
          <a:xfrm>
            <a:off x="4451808" y="1933287"/>
            <a:ext cx="6202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hlinkClick r:id="rId3"/>
              </a:rPr>
              <a:t>https://pubmed.ncbi.nlm.nih.gov/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105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C5F4-B882-4788-BCAA-FBD7246D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指定資料來源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D3178-BD2C-47BF-BF06-BB37386A5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928" y="1825625"/>
            <a:ext cx="10028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9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C5F4-B882-4788-BCAA-FBD7246D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指定資料來源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D218E-E99C-4A8C-BA36-979722E6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870" y="1825625"/>
            <a:ext cx="10102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3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C5F4-B882-4788-BCAA-FBD7246D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指定資料來源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D2E578-DB05-4AB4-97D0-A5E19C59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989" y="1825625"/>
            <a:ext cx="9332022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6697E8-1488-44F4-BCD6-C774FA8E7319}"/>
              </a:ext>
            </a:extLst>
          </p:cNvPr>
          <p:cNvSpPr/>
          <p:nvPr/>
        </p:nvSpPr>
        <p:spPr>
          <a:xfrm>
            <a:off x="4600280" y="4656841"/>
            <a:ext cx="4477732" cy="11689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02D10-10B5-466A-AA7D-0A1FC05C1BA7}"/>
              </a:ext>
            </a:extLst>
          </p:cNvPr>
          <p:cNvSpPr/>
          <p:nvPr/>
        </p:nvSpPr>
        <p:spPr>
          <a:xfrm>
            <a:off x="1992198" y="1456293"/>
            <a:ext cx="820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https://pubmed.ncbi.nlm.nih.gov/?term=temporomandibular+disorders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指定資料來源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E8F37-1F1E-4DA3-A8D9-DFC8D5E6E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812" y="1825625"/>
            <a:ext cx="9196376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45FEB6-D97B-42E4-83EA-232D0D5C607C}"/>
              </a:ext>
            </a:extLst>
          </p:cNvPr>
          <p:cNvSpPr/>
          <p:nvPr/>
        </p:nvSpPr>
        <p:spPr>
          <a:xfrm>
            <a:off x="978816" y="1456293"/>
            <a:ext cx="10234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https://pubmed.ncbi.nlm.nih.gov/29861806/?from_term=temporomandibular+disorders&amp;from_pos=2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439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3E9-F911-4C27-8AB9-59DD615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B9-3BEE-44C0-A7B1-60AAF82F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395"/>
          </a:xfrm>
        </p:spPr>
        <p:txBody>
          <a:bodyPr>
            <a:normAutofit/>
          </a:bodyPr>
          <a:lstStyle/>
          <a:p>
            <a:r>
              <a:rPr lang="zh-TW" altLang="en-US" dirty="0"/>
              <a:t>到時候你們的任務就是根據</a:t>
            </a:r>
            <a:r>
              <a:rPr lang="zh-TW" altLang="en-US" b="1" dirty="0">
                <a:solidFill>
                  <a:srgbClr val="FF0000"/>
                </a:solidFill>
              </a:rPr>
              <a:t>使用者</a:t>
            </a:r>
            <a:r>
              <a:rPr lang="zh-TW" altLang="en-US" dirty="0"/>
              <a:t>輸入的</a:t>
            </a:r>
            <a:r>
              <a:rPr lang="zh-TW" altLang="en-US" b="1" dirty="0">
                <a:solidFill>
                  <a:srgbClr val="FF0000"/>
                </a:solidFill>
              </a:rPr>
              <a:t>搜尋字串</a:t>
            </a:r>
          </a:p>
          <a:p>
            <a:endParaRPr lang="en-US" altLang="zh-TW" dirty="0"/>
          </a:p>
          <a:p>
            <a:r>
              <a:rPr lang="zh-TW" altLang="en-US" dirty="0"/>
              <a:t>利用資訊檢索方法，像是使用</a:t>
            </a:r>
            <a:r>
              <a:rPr lang="zh-TW" altLang="en-US" b="1" dirty="0">
                <a:solidFill>
                  <a:srgbClr val="FF0000"/>
                </a:solidFill>
              </a:rPr>
              <a:t>布林檢索模型</a:t>
            </a:r>
            <a:r>
              <a:rPr lang="en-US" altLang="zh-TW" dirty="0"/>
              <a:t>…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7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教學簡報模板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一個使用深度學習的股市價量預測系統的研究.pptx" id="{91B6A52A-242D-4FAF-A931-D621379F91CD}" vid="{65180C68-5394-4AC7-BEFB-63867416E6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教學簡報模板_2</Template>
  <TotalTime>208</TotalTime>
  <Words>1232</Words>
  <Application>Microsoft Office PowerPoint</Application>
  <PresentationFormat>寬螢幕</PresentationFormat>
  <Paragraphs>110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細明體</vt:lpstr>
      <vt:lpstr>Arial</vt:lpstr>
      <vt:lpstr>Calibri</vt:lpstr>
      <vt:lpstr>Calibri Light</vt:lpstr>
      <vt:lpstr>Courier New</vt:lpstr>
      <vt:lpstr>教學簡報模板_2</vt:lpstr>
      <vt:lpstr>聊天機器人(上)</vt:lpstr>
      <vt:lpstr>大綱</vt:lpstr>
      <vt:lpstr>期末專題概要</vt:lpstr>
      <vt:lpstr>指定資料來源</vt:lpstr>
      <vt:lpstr>指定資料來源</vt:lpstr>
      <vt:lpstr>指定資料來源</vt:lpstr>
      <vt:lpstr>指定資料來源</vt:lpstr>
      <vt:lpstr>指定資料來源</vt:lpstr>
      <vt:lpstr>任務</vt:lpstr>
      <vt:lpstr>作業</vt:lpstr>
      <vt:lpstr>任務</vt:lpstr>
      <vt:lpstr>任務</vt:lpstr>
      <vt:lpstr>資料庫API</vt:lpstr>
      <vt:lpstr>資料庫API</vt:lpstr>
      <vt:lpstr>資料庫API</vt:lpstr>
      <vt:lpstr>資料庫API</vt:lpstr>
      <vt:lpstr>資料庫API</vt:lpstr>
      <vt:lpstr>資料庫API</vt:lpstr>
      <vt:lpstr>資料庫API</vt:lpstr>
      <vt:lpstr>Socket連線</vt:lpstr>
      <vt:lpstr>Socket連線</vt:lpstr>
      <vt:lpstr>Socket連線</vt:lpstr>
      <vt:lpstr>Socket連線</vt:lpstr>
      <vt:lpstr>Socket連線</vt:lpstr>
      <vt:lpstr>感謝您的聆聽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佳駿 林</dc:creator>
  <cp:lastModifiedBy>定紘 韓</cp:lastModifiedBy>
  <cp:revision>127</cp:revision>
  <dcterms:created xsi:type="dcterms:W3CDTF">2020-05-27T03:28:23Z</dcterms:created>
  <dcterms:modified xsi:type="dcterms:W3CDTF">2020-05-27T07:56:17Z</dcterms:modified>
</cp:coreProperties>
</file>