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9" r:id="rId3"/>
    <p:sldId id="270" r:id="rId4"/>
    <p:sldId id="268" r:id="rId5"/>
    <p:sldId id="269" r:id="rId6"/>
    <p:sldId id="271" r:id="rId7"/>
    <p:sldId id="273" r:id="rId8"/>
    <p:sldId id="272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7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pos="5504">
          <p15:clr>
            <a:srgbClr val="A4A3A4"/>
          </p15:clr>
        </p15:guide>
        <p15:guide id="4" pos="2880">
          <p15:clr>
            <a:srgbClr val="A4A3A4"/>
          </p15:clr>
        </p15:guide>
        <p15:guide id="5" pos="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6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49" d="100"/>
          <a:sy n="149" d="100"/>
        </p:scale>
        <p:origin x="492" y="108"/>
      </p:cViewPr>
      <p:guideLst>
        <p:guide orient="horz" pos="257"/>
        <p:guide orient="horz" pos="1620"/>
        <p:guide pos="5504"/>
        <p:guide pos="2880"/>
        <p:guide pos="1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9DEEC-DE7E-CD44-AF7C-218B86874FF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FB765-8FD2-684F-9F48-543BB2C45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89BAF-6959-3046-B943-FEE51985CEF9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9760D-F85B-C647-ABC5-35EE68EC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0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0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68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0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0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3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64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51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9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5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9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7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9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5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1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2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0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4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CED60-378B-9D4F-A5CD-C3E0ED5FA883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3403" y="20597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D62B2"/>
                </a:solidFill>
              </a:defRPr>
            </a:lvl1pPr>
          </a:lstStyle>
          <a:p>
            <a:fld id="{897B1AD0-CEE0-234F-8740-2B05DEBC40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53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 descr="Изображение выглядит как текст, снимок экрана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94551224-D107-4DB4-B7FF-1FAC9B70C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0"/>
            <a:ext cx="7493000" cy="3810000"/>
          </a:xfrm>
          <a:prstGeom prst="rect">
            <a:avLst/>
          </a:prstGeom>
        </p:spPr>
      </p:pic>
      <p:pic>
        <p:nvPicPr>
          <p:cNvPr id="4" name="Picture 3" descr="glob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65" t="20120"/>
          <a:stretch/>
        </p:blipFill>
        <p:spPr>
          <a:xfrm>
            <a:off x="0" y="0"/>
            <a:ext cx="5416434" cy="4108626"/>
          </a:xfrm>
          <a:prstGeom prst="rect">
            <a:avLst/>
          </a:prstGeom>
        </p:spPr>
      </p:pic>
      <p:pic>
        <p:nvPicPr>
          <p:cNvPr id="2" name="Picture 1" descr="cove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3634"/>
            <a:ext cx="9144000" cy="290036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764521" y="2695696"/>
            <a:ext cx="5823196" cy="9467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600" b="1" spc="300" dirty="0">
                <a:solidFill>
                  <a:schemeClr val="bg1"/>
                </a:solidFill>
                <a:latin typeface="Trebuchet MS"/>
                <a:cs typeface="Trebuchet MS"/>
              </a:rPr>
              <a:t>Алгоритм шифрования </a:t>
            </a:r>
            <a:r>
              <a:rPr lang="en-US" sz="2600" b="1" spc="300" dirty="0">
                <a:solidFill>
                  <a:schemeClr val="bg1"/>
                </a:solidFill>
                <a:latin typeface="Trebuchet MS"/>
                <a:cs typeface="Trebuchet MS"/>
              </a:rPr>
              <a:t>Blowfish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764521" y="3799893"/>
            <a:ext cx="4687154" cy="869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200" dirty="0">
                <a:solidFill>
                  <a:schemeClr val="bg1"/>
                </a:solidFill>
                <a:latin typeface="Trebuchet MS"/>
                <a:cs typeface="Trebuchet MS"/>
              </a:rPr>
              <a:t>Руслан Исмаилов</a:t>
            </a:r>
            <a:endParaRPr lang="en-US" sz="22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072857" y="755780"/>
            <a:ext cx="4687154" cy="869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22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16" y="2778991"/>
            <a:ext cx="2854712" cy="520993"/>
          </a:xfrm>
          <a:prstGeom prst="rect">
            <a:avLst/>
          </a:prstGeom>
        </p:spPr>
      </p:pic>
      <p:pic>
        <p:nvPicPr>
          <p:cNvPr id="5" name="Рисунок 4" descr="Изображение выглядит как снимок экрана, Шрифт, текст, круг&#10;&#10;Автоматически созданное описание">
            <a:extLst>
              <a:ext uri="{FF2B5EF4-FFF2-40B4-BE49-F238E27FC236}">
                <a16:creationId xmlns:a16="http://schemas.microsoft.com/office/drawing/2014/main" id="{CB6136A7-E476-4615-A459-C84DDC2562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2035" y="184450"/>
            <a:ext cx="3082627" cy="195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3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484" y="480489"/>
            <a:ext cx="7772400" cy="552122"/>
          </a:xfrm>
        </p:spPr>
        <p:txBody>
          <a:bodyPr>
            <a:noAutofit/>
          </a:bodyPr>
          <a:lstStyle/>
          <a:p>
            <a:pPr algn="l"/>
            <a:r>
              <a:rPr lang="ru-RU" sz="3200" b="1" dirty="0">
                <a:solidFill>
                  <a:srgbClr val="0D62B2"/>
                </a:solidFill>
                <a:latin typeface="Trebuchet MS"/>
                <a:cs typeface="Trebuchet MS"/>
              </a:rPr>
              <a:t>Описание </a:t>
            </a:r>
            <a:r>
              <a:rPr lang="en-US" sz="3200" b="1" dirty="0">
                <a:solidFill>
                  <a:srgbClr val="0D62B2"/>
                </a:solidFill>
                <a:latin typeface="Trebuchet MS"/>
                <a:cs typeface="Trebuchet MS"/>
              </a:rPr>
              <a:t>Blowfish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484" y="1647570"/>
            <a:ext cx="8031293" cy="2152322"/>
          </a:xfrm>
        </p:spPr>
        <p:txBody>
          <a:bodyPr>
            <a:normAutofit/>
          </a:bodyPr>
          <a:lstStyle/>
          <a:p>
            <a:pPr algn="l"/>
            <a:r>
              <a:rPr lang="ru-RU" sz="1600" dirty="0">
                <a:solidFill>
                  <a:schemeClr val="tx1"/>
                </a:solidFill>
              </a:rPr>
              <a:t>криптографический алгоритм, реализующий блочное симметричное шифрование с переменной длиной ключа. Разработан Брюсом Шнайером в 1993 году. Выполнен на простых и быстрых операциях: XOR, подстановка, сложение. Является незапатентованным и свободно распространяемым. </a:t>
            </a:r>
            <a:endParaRPr lang="ru-RU" sz="1600" u="sng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9817" y="4504698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008000"/>
                </a:solidFill>
                <a:latin typeface="Trebuchet MS"/>
                <a:cs typeface="Trebuchet MS"/>
              </a:rPr>
              <a:pPr algn="ctr"/>
              <a:t>2</a:t>
            </a:fld>
            <a:endParaRPr lang="en-US" dirty="0">
              <a:solidFill>
                <a:srgbClr val="008000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4" y="4429506"/>
            <a:ext cx="2411146" cy="44004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62673" y="4663175"/>
            <a:ext cx="544251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62673" y="4712328"/>
            <a:ext cx="5442512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-80576" y="4712328"/>
            <a:ext cx="331015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-80576" y="4662788"/>
            <a:ext cx="3310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62673" y="4647303"/>
            <a:ext cx="5442512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-80576" y="4646916"/>
            <a:ext cx="331015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79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484" y="480489"/>
            <a:ext cx="7772400" cy="552122"/>
          </a:xfrm>
        </p:spPr>
        <p:txBody>
          <a:bodyPr>
            <a:noAutofit/>
          </a:bodyPr>
          <a:lstStyle/>
          <a:p>
            <a:pPr algn="l"/>
            <a:r>
              <a:rPr lang="ru-RU" sz="3200" b="1" dirty="0">
                <a:solidFill>
                  <a:srgbClr val="0D62B2"/>
                </a:solidFill>
                <a:latin typeface="Trebuchet MS"/>
                <a:cs typeface="Trebuchet MS"/>
              </a:rPr>
              <a:t>История алгоритма </a:t>
            </a:r>
            <a:endParaRPr lang="en-US" sz="3200" b="1" dirty="0">
              <a:solidFill>
                <a:srgbClr val="0D62B2"/>
              </a:solidFill>
              <a:latin typeface="Trebuchet MS"/>
              <a:cs typeface="Trebuchet M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484" y="1463290"/>
            <a:ext cx="8031293" cy="2152322"/>
          </a:xfrm>
        </p:spPr>
        <p:txBody>
          <a:bodyPr>
            <a:normAutofit/>
          </a:bodyPr>
          <a:lstStyle/>
          <a:p>
            <a:r>
              <a:rPr lang="ru-RU" sz="1600" dirty="0">
                <a:solidFill>
                  <a:schemeClr val="tx1"/>
                </a:solidFill>
              </a:rPr>
              <a:t>До появления Blowfish существовавшие алгоритмы были либо запатентованными, либо ненадёжными, а некоторые и вовсе держались в секрете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ru-RU" sz="1600" dirty="0">
                <a:solidFill>
                  <a:schemeClr val="tx1"/>
                </a:solidFill>
              </a:rPr>
              <a:t>Алгоритм был разработан в 1993 году в качестве быстрой и свободной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альтернативы. По заявлению автора, критериями проектирования Blowfish были: </a:t>
            </a:r>
          </a:p>
          <a:p>
            <a:endParaRPr lang="ru-RU" sz="105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9817" y="4504698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008000"/>
                </a:solidFill>
                <a:latin typeface="Trebuchet MS"/>
                <a:cs typeface="Trebuchet MS"/>
              </a:rPr>
              <a:pPr algn="ctr"/>
              <a:t>3</a:t>
            </a:fld>
            <a:endParaRPr lang="en-US" dirty="0">
              <a:solidFill>
                <a:srgbClr val="008000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4" y="4429506"/>
            <a:ext cx="2411146" cy="44004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62673" y="4663175"/>
            <a:ext cx="544251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62673" y="4712328"/>
            <a:ext cx="5442512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-80576" y="4712328"/>
            <a:ext cx="331015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-80576" y="4662788"/>
            <a:ext cx="3310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62673" y="4647303"/>
            <a:ext cx="5442512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-80576" y="4646916"/>
            <a:ext cx="331015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5D7485-14F7-428D-A952-BA1C53BB91B0}"/>
              </a:ext>
            </a:extLst>
          </p:cNvPr>
          <p:cNvSpPr txBox="1"/>
          <p:nvPr/>
        </p:nvSpPr>
        <p:spPr>
          <a:xfrm>
            <a:off x="525278" y="2555322"/>
            <a:ext cx="691141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скорость (шифрование на 32-битных процессорах происходит за 26 тактов);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простота (за счёт использования простых операций, уменьшающих вероятность ошибки реализации алгоритма);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компактность (возможность работать в менее, чем 5 Кбайт памяти);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/>
                </a:solidFill>
              </a:rPr>
              <a:t>настраиваемая безопасность (изменяемая длина ключа).</a:t>
            </a:r>
          </a:p>
        </p:txBody>
      </p:sp>
    </p:spTree>
    <p:extLst>
      <p:ext uri="{BB962C8B-B14F-4D97-AF65-F5344CB8AC3E}">
        <p14:creationId xmlns:p14="http://schemas.microsoft.com/office/powerpoint/2010/main" val="3674230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483" y="480489"/>
            <a:ext cx="8647775" cy="552122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srgbClr val="0D62B2"/>
                </a:solidFill>
                <a:latin typeface="Trebuchet MS"/>
                <a:cs typeface="Trebuchet MS"/>
              </a:rPr>
              <a:t>Строение</a:t>
            </a:r>
            <a:endParaRPr lang="en-US" sz="2800" b="1" dirty="0">
              <a:solidFill>
                <a:srgbClr val="0D62B2"/>
              </a:solidFill>
              <a:latin typeface="Trebuchet MS"/>
              <a:cs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9817" y="4504698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008000"/>
                </a:solidFill>
                <a:latin typeface="Trebuchet MS"/>
                <a:cs typeface="Trebuchet MS"/>
              </a:rPr>
              <a:pPr algn="ctr"/>
              <a:t>4</a:t>
            </a:fld>
            <a:endParaRPr lang="en-US" dirty="0">
              <a:solidFill>
                <a:srgbClr val="008000"/>
              </a:solidFill>
              <a:latin typeface="Trebuchet MS"/>
              <a:cs typeface="Trebuchet M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4" y="4631428"/>
            <a:ext cx="2411146" cy="440040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662673" y="4663175"/>
            <a:ext cx="544251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62673" y="4712328"/>
            <a:ext cx="5442512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-80576" y="4712328"/>
            <a:ext cx="331015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-80576" y="4662788"/>
            <a:ext cx="3310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2673" y="4647303"/>
            <a:ext cx="5442512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-80576" y="4646916"/>
            <a:ext cx="331015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A826EC8-9451-4834-9AD9-82A8C44CA1CE}"/>
              </a:ext>
            </a:extLst>
          </p:cNvPr>
          <p:cNvSpPr/>
          <p:nvPr/>
        </p:nvSpPr>
        <p:spPr>
          <a:xfrm>
            <a:off x="390059" y="1195754"/>
            <a:ext cx="8534199" cy="343567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24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Рисунок 3" descr="Изображение выглядит как снимок экрана, черный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E4551A8B-9180-45CA-9F55-61A4194C1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845" y="1195754"/>
            <a:ext cx="1883755" cy="342144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DD23538-CBB1-4F5D-8CE4-C50F977D8346}"/>
              </a:ext>
            </a:extLst>
          </p:cNvPr>
          <p:cNvSpPr txBox="1"/>
          <p:nvPr/>
        </p:nvSpPr>
        <p:spPr>
          <a:xfrm>
            <a:off x="456322" y="1430782"/>
            <a:ext cx="58701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Алгоритм состоит из двух частей: расширение ключа и шифрование данных. На этапе расширения ключа исходный ключ (длиной до 448 бит) преобразуется в 18 32-битовых </a:t>
            </a:r>
            <a:r>
              <a:rPr lang="ru-RU" dirty="0" err="1"/>
              <a:t>подключей</a:t>
            </a:r>
            <a:r>
              <a:rPr lang="ru-RU" dirty="0"/>
              <a:t> и в 4 32-битных S-блока, содержащих 256 элементов.</a:t>
            </a:r>
          </a:p>
          <a:p>
            <a:pPr algn="ctr"/>
            <a:endParaRPr lang="en-GB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946894D8-9FD2-4B48-826C-C783BA00F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322" y="2574898"/>
            <a:ext cx="4801058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секретный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ключ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32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448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бит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32-битные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ключи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шифрования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</a:t>
            </a:r>
            <a:r>
              <a:rPr kumimoji="0" lang="ru-RU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 </a:t>
            </a:r>
            <a:r>
              <a:rPr kumimoji="0" lang="ru-RU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Р</a:t>
            </a:r>
            <a:r>
              <a:rPr kumimoji="0" lang="ru-RU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18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32-битные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таблицы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замен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</a:t>
            </a:r>
            <a:r>
              <a:rPr kumimoji="0" lang="ru-RU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 </a:t>
            </a: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altLang="en-US" sz="1100" dirty="0">
                <a:latin typeface="Arial" panose="020B0604020202020204" pitchFamily="34" charset="0"/>
              </a:rPr>
              <a:t>4 (S-</a:t>
            </a:r>
            <a:r>
              <a:rPr lang="ru-RU" altLang="en-US" sz="1100" dirty="0">
                <a:latin typeface="Arial" panose="020B0604020202020204" pitchFamily="34" charset="0"/>
              </a:rPr>
              <a:t>блоки)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905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484" y="304089"/>
            <a:ext cx="6190902" cy="1365820"/>
          </a:xfrm>
        </p:spPr>
        <p:txBody>
          <a:bodyPr>
            <a:noAutofit/>
          </a:bodyPr>
          <a:lstStyle/>
          <a:p>
            <a:pPr algn="l"/>
            <a:r>
              <a:rPr lang="ru-RU" sz="3200" b="1" dirty="0">
                <a:solidFill>
                  <a:srgbClr val="0D62B2"/>
                </a:solidFill>
                <a:latin typeface="Trebuchet MS"/>
                <a:cs typeface="Trebuchet MS"/>
              </a:rPr>
              <a:t>Строение</a:t>
            </a:r>
            <a:endParaRPr lang="en-US" sz="3200" b="1" dirty="0">
              <a:solidFill>
                <a:srgbClr val="0D62B2"/>
              </a:solidFill>
              <a:latin typeface="Trebuchet MS"/>
              <a:cs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9817" y="4504698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008000"/>
                </a:solidFill>
                <a:latin typeface="Trebuchet MS"/>
                <a:cs typeface="Trebuchet MS"/>
              </a:rPr>
              <a:pPr algn="ctr"/>
              <a:t>5</a:t>
            </a:fld>
            <a:endParaRPr lang="en-US" dirty="0">
              <a:solidFill>
                <a:srgbClr val="008000"/>
              </a:solidFill>
              <a:latin typeface="Trebuchet MS"/>
              <a:cs typeface="Trebuchet M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4" y="4429506"/>
            <a:ext cx="2411146" cy="440040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62673" y="4663175"/>
            <a:ext cx="544251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62673" y="4712328"/>
            <a:ext cx="5442512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-80576" y="4712328"/>
            <a:ext cx="331015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-80576" y="4662788"/>
            <a:ext cx="3310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62673" y="4647303"/>
            <a:ext cx="5442512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-80576" y="4646916"/>
            <a:ext cx="331015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5AA2F759-18E5-420B-BA09-EA688E3B8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484" y="1710134"/>
            <a:ext cx="584494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Функция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F(x)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принимает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вход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блок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размером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 32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бита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проделывает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с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ним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следующие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операции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32-битный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блок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делится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четыре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8-битных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блока</a:t>
            </a:r>
            <a:r>
              <a:rPr lang="en-US" altLang="en-US" sz="1600" dirty="0">
                <a:latin typeface="Arial" panose="020B0604020202020204" pitchFamily="34" charset="0"/>
              </a:rPr>
              <a:t> (X</a:t>
            </a:r>
            <a:r>
              <a:rPr lang="en-US" altLang="en-US" sz="900" dirty="0">
                <a:latin typeface="Arial" panose="020B0604020202020204" pitchFamily="34" charset="0"/>
              </a:rPr>
              <a:t>1</a:t>
            </a:r>
            <a:r>
              <a:rPr lang="en-US" altLang="en-US" sz="1600" dirty="0">
                <a:latin typeface="Arial" panose="020B0604020202020204" pitchFamily="34" charset="0"/>
              </a:rPr>
              <a:t>,X</a:t>
            </a:r>
            <a:r>
              <a:rPr lang="en-US" altLang="en-US" sz="900" dirty="0">
                <a:latin typeface="Arial" panose="020B0604020202020204" pitchFamily="34" charset="0"/>
              </a:rPr>
              <a:t>2</a:t>
            </a:r>
            <a:r>
              <a:rPr lang="en-US" altLang="en-US" sz="1600" dirty="0">
                <a:latin typeface="Arial" panose="020B0604020202020204" pitchFamily="34" charset="0"/>
              </a:rPr>
              <a:t>,X</a:t>
            </a:r>
            <a:r>
              <a:rPr lang="en-US" altLang="en-US" sz="900" dirty="0">
                <a:latin typeface="Arial" panose="020B0604020202020204" pitchFamily="34" charset="0"/>
              </a:rPr>
              <a:t>3</a:t>
            </a:r>
            <a:r>
              <a:rPr lang="en-US" altLang="en-US" sz="1600" dirty="0">
                <a:latin typeface="Arial" panose="020B0604020202020204" pitchFamily="34" charset="0"/>
              </a:rPr>
              <a:t>,X</a:t>
            </a:r>
            <a:r>
              <a:rPr lang="en-US" altLang="en-US" sz="900" dirty="0">
                <a:latin typeface="Arial" panose="020B0604020202020204" pitchFamily="34" charset="0"/>
              </a:rPr>
              <a:t>4</a:t>
            </a:r>
            <a:r>
              <a:rPr lang="en-US" altLang="en-US" sz="1600" dirty="0">
                <a:latin typeface="Arial" panose="020B0604020202020204" pitchFamily="34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каждый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из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которых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является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индексом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массива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таблицы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замен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значения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[X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 и 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[X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складываются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модулю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после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складываются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модулю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 с 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[X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 и,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наконец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складываются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с 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[X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модулю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Результат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этих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операций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—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значение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F(x).</a:t>
            </a:r>
          </a:p>
        </p:txBody>
      </p:sp>
      <p:sp>
        <p:nvSpPr>
          <p:cNvPr id="7" name="AutoShape 3" descr="{\displaystyle S_{1}-S_{4}}">
            <a:extLst>
              <a:ext uri="{FF2B5EF4-FFF2-40B4-BE49-F238E27FC236}">
                <a16:creationId xmlns:a16="http://schemas.microsoft.com/office/drawing/2014/main" id="{F80B2CE2-229B-41FB-BA24-3354A6A45C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273088" y="-4349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AutoShape 8" descr="{\displaystyle S_{3}[X_{3}]}">
            <a:extLst>
              <a:ext uri="{FF2B5EF4-FFF2-40B4-BE49-F238E27FC236}">
                <a16:creationId xmlns:a16="http://schemas.microsoft.com/office/drawing/2014/main" id="{DD61894A-2803-483A-83CF-BA1CCEF63F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209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AutoShape 9" descr="{\displaystyle S_{4}[X_{4}]}">
            <a:extLst>
              <a:ext uri="{FF2B5EF4-FFF2-40B4-BE49-F238E27FC236}">
                <a16:creationId xmlns:a16="http://schemas.microsoft.com/office/drawing/2014/main" id="{A94A7651-EF16-4322-9A38-462EC230FC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57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AutoShape 10" descr="{\displaystyle 2^{32}}">
            <a:extLst>
              <a:ext uri="{FF2B5EF4-FFF2-40B4-BE49-F238E27FC236}">
                <a16:creationId xmlns:a16="http://schemas.microsoft.com/office/drawing/2014/main" id="{ED9633F5-B40E-4633-A500-84DA248C47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4955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581B74-D721-4434-860D-8A3E268542BC}"/>
              </a:ext>
            </a:extLst>
          </p:cNvPr>
          <p:cNvSpPr txBox="1"/>
          <p:nvPr/>
        </p:nvSpPr>
        <p:spPr>
          <a:xfrm>
            <a:off x="5278873" y="3227623"/>
            <a:ext cx="794064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32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031802-6B5B-467F-B4ED-E1DB7AC5F6D6}"/>
              </a:ext>
            </a:extLst>
          </p:cNvPr>
          <p:cNvSpPr txBox="1"/>
          <p:nvPr/>
        </p:nvSpPr>
        <p:spPr>
          <a:xfrm>
            <a:off x="3561703" y="3694936"/>
            <a:ext cx="794064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32</a:t>
            </a:r>
            <a:endParaRPr lang="en-GB" sz="900" dirty="0"/>
          </a:p>
        </p:txBody>
      </p:sp>
      <p:pic>
        <p:nvPicPr>
          <p:cNvPr id="29" name="Рисунок 28" descr="Изображение выглядит как текст, снимок экрана, Шрифт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64895103-D9BD-4AAF-AE3E-69985E7B2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8939" y="1595422"/>
            <a:ext cx="3246175" cy="281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7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484" y="480489"/>
            <a:ext cx="7772400" cy="552122"/>
          </a:xfrm>
        </p:spPr>
        <p:txBody>
          <a:bodyPr>
            <a:noAutofit/>
          </a:bodyPr>
          <a:lstStyle/>
          <a:p>
            <a:pPr algn="l"/>
            <a:r>
              <a:rPr lang="ru-RU" sz="3200" b="1" dirty="0">
                <a:solidFill>
                  <a:srgbClr val="0D62B2"/>
                </a:solidFill>
                <a:latin typeface="Trebuchet MS"/>
                <a:cs typeface="Trebuchet MS"/>
              </a:rPr>
              <a:t>Криптостойкость</a:t>
            </a:r>
            <a:endParaRPr lang="en-US" sz="3200" b="1" dirty="0">
              <a:solidFill>
                <a:srgbClr val="0D62B2"/>
              </a:solidFill>
              <a:latin typeface="Trebuchet MS"/>
              <a:cs typeface="Trebuchet M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18" y="983158"/>
            <a:ext cx="4988951" cy="3729169"/>
          </a:xfrm>
        </p:spPr>
        <p:txBody>
          <a:bodyPr>
            <a:normAutofit/>
          </a:bodyPr>
          <a:lstStyle/>
          <a:p>
            <a:pPr algn="l"/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блоки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называются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слабыми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если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существуют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такие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      </a:t>
            </a:r>
            <a:endParaRPr kumimoji="0" lang="ru-RU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Ключ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генерирующий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слабые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блоки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тоже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называется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слабым</a:t>
            </a:r>
            <a:endParaRPr kumimoji="0" lang="ru-RU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altLang="en-US" sz="1100" b="1" dirty="0">
                <a:solidFill>
                  <a:schemeClr val="tx1"/>
                </a:solidFill>
                <a:latin typeface="Arial" panose="020B0604020202020204" pitchFamily="34" charset="0"/>
              </a:rPr>
              <a:t>Вероятность появления слабого блока в </a:t>
            </a:r>
            <a:r>
              <a:rPr lang="en-US" altLang="en-US" sz="1100" b="1" dirty="0">
                <a:solidFill>
                  <a:schemeClr val="tx1"/>
                </a:solidFill>
                <a:latin typeface="Arial" panose="020B0604020202020204" pitchFamily="34" charset="0"/>
              </a:rPr>
              <a:t>blowfish – </a:t>
            </a:r>
            <a:r>
              <a:rPr lang="ru-RU" altLang="en-US" sz="1100" b="1" dirty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</a:p>
          <a:p>
            <a:pPr algn="l"/>
            <a:r>
              <a:rPr lang="ru-RU" sz="1100" dirty="0">
                <a:solidFill>
                  <a:schemeClr val="tx1"/>
                </a:solidFill>
              </a:rPr>
              <a:t>Криптостойкость можно настраивать за счёт изменения количества раундов шифрования (увеличивая длину массива P) и количества используемых S-блоков. При уменьшении используемых S-блоков возрастает вероятность появления слабых ключей, но уменьшается используемая память.</a:t>
            </a:r>
            <a:endParaRPr lang="en-US" sz="1100" dirty="0">
              <a:solidFill>
                <a:schemeClr val="tx1"/>
              </a:solidFill>
            </a:endParaRPr>
          </a:p>
          <a:p>
            <a:pPr algn="l"/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sz="1200" dirty="0">
                <a:solidFill>
                  <a:schemeClr val="tx1"/>
                </a:solidFill>
              </a:rPr>
              <a:t>Известно, что вариант Blowfish с уменьшенным количеством раундов является уязвимым для атак на основе открытых текстов на сравнительно слабых ключах. Реализации Blowfish с 16 раундами шифрования не подвержены подобным атакам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9817" y="4504698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008000"/>
                </a:solidFill>
                <a:latin typeface="Trebuchet MS"/>
                <a:cs typeface="Trebuchet MS"/>
              </a:rPr>
              <a:pPr algn="ctr"/>
              <a:t>6</a:t>
            </a:fld>
            <a:endParaRPr lang="en-US" dirty="0">
              <a:solidFill>
                <a:srgbClr val="008000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4" y="4429506"/>
            <a:ext cx="2411146" cy="44004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62673" y="4663175"/>
            <a:ext cx="544251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62673" y="4712328"/>
            <a:ext cx="5442512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-80576" y="4712328"/>
            <a:ext cx="331015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-80576" y="4662788"/>
            <a:ext cx="3310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62673" y="4647303"/>
            <a:ext cx="5442512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-80576" y="4646916"/>
            <a:ext cx="331015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A1CA78-3506-413F-9ED4-DD42AAE34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844" y="1966558"/>
            <a:ext cx="4208312" cy="18191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C99AB34-9404-4D70-AEF8-9A856F7E2EAF}"/>
              </a:ext>
            </a:extLst>
          </p:cNvPr>
          <p:cNvSpPr txBox="1"/>
          <p:nvPr/>
        </p:nvSpPr>
        <p:spPr>
          <a:xfrm>
            <a:off x="5336490" y="3758694"/>
            <a:ext cx="4680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i="1" dirty="0"/>
              <a:t>Официальный сайт</a:t>
            </a:r>
            <a:endParaRPr lang="ru-RU" sz="1200" i="1" dirty="0">
              <a:solidFill>
                <a:schemeClr val="tx1"/>
              </a:solidFill>
            </a:endParaRPr>
          </a:p>
        </p:txBody>
      </p:sp>
      <p:sp>
        <p:nvSpPr>
          <p:cNvPr id="18" name="AutoShape 2" descr="{\displaystyle i,j,N={1,2,3,4}:S_{N}[i]=S_{N}[j]}">
            <a:extLst>
              <a:ext uri="{FF2B5EF4-FFF2-40B4-BE49-F238E27FC236}">
                <a16:creationId xmlns:a16="http://schemas.microsoft.com/office/drawing/2014/main" id="{392A33CD-0396-4BE5-A417-798CD90E97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134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B8E85E1-083C-4EE3-B8C6-63728810D9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3460" y="1040428"/>
            <a:ext cx="1730395" cy="21173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2525408-0A04-4906-8E42-E82D5CCEFE4B}"/>
              </a:ext>
            </a:extLst>
          </p:cNvPr>
          <p:cNvSpPr txBox="1"/>
          <p:nvPr/>
        </p:nvSpPr>
        <p:spPr>
          <a:xfrm>
            <a:off x="3893866" y="1358032"/>
            <a:ext cx="504879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en-US" sz="700" b="1" dirty="0">
                <a:solidFill>
                  <a:schemeClr val="tx1"/>
                </a:solidFill>
                <a:latin typeface="Arial" panose="020B0604020202020204" pitchFamily="34" charset="0"/>
              </a:rPr>
              <a:t>-15</a:t>
            </a:r>
            <a:endParaRPr lang="en-GB" sz="7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D58B94-14CB-4EC1-B196-DFCE7F335BE9}"/>
              </a:ext>
            </a:extLst>
          </p:cNvPr>
          <p:cNvSpPr txBox="1"/>
          <p:nvPr/>
        </p:nvSpPr>
        <p:spPr>
          <a:xfrm>
            <a:off x="160596" y="3440303"/>
            <a:ext cx="5048794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/>
              <a:t>“</a:t>
            </a:r>
            <a:r>
              <a:rPr lang="ru-RU" sz="1100" i="1" dirty="0"/>
              <a:t>При последовательности длиной в 2</a:t>
            </a:r>
            <a:r>
              <a:rPr lang="en-US" sz="1100" i="1" dirty="0"/>
              <a:t>^31</a:t>
            </a:r>
            <a:r>
              <a:rPr lang="ru-RU" sz="1100" i="1" dirty="0"/>
              <a:t> блоков (4 Гб) отклонения обнаруживаются максимум лишь в 17% случаев. Лучшая атака на данный шифр, разработанная Джоном </a:t>
            </a:r>
            <a:r>
              <a:rPr lang="ru-RU" sz="1100" i="1" dirty="0" err="1"/>
              <a:t>Кесли</a:t>
            </a:r>
            <a:r>
              <a:rPr lang="ru-RU" sz="1100" i="1" dirty="0"/>
              <a:t>, позволяет вскрыть 3 раунда из 16</a:t>
            </a:r>
            <a:r>
              <a:rPr lang="en-US" sz="1100" i="1" dirty="0"/>
              <a:t>” - </a:t>
            </a:r>
          </a:p>
          <a:p>
            <a:r>
              <a:rPr lang="ru-RU" sz="1100" b="1" dirty="0"/>
              <a:t>Анализ эффективности градиентной статистической атаки на блоковые шифры RC6, </a:t>
            </a:r>
            <a:r>
              <a:rPr lang="ru-RU" sz="1100" b="1" dirty="0" err="1"/>
              <a:t>Mars</a:t>
            </a:r>
            <a:r>
              <a:rPr lang="ru-RU" sz="1100" b="1" dirty="0"/>
              <a:t>, CAST-128, </a:t>
            </a:r>
            <a:r>
              <a:rPr lang="ru-RU" sz="1100" b="1" dirty="0" err="1"/>
              <a:t>idea</a:t>
            </a:r>
            <a:r>
              <a:rPr lang="ru-RU" sz="1100" b="1" dirty="0"/>
              <a:t>, Blowfish в системах защиты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4092109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484" y="480489"/>
            <a:ext cx="7772400" cy="552122"/>
          </a:xfrm>
        </p:spPr>
        <p:txBody>
          <a:bodyPr>
            <a:noAutofit/>
          </a:bodyPr>
          <a:lstStyle/>
          <a:p>
            <a:pPr algn="l"/>
            <a:r>
              <a:rPr lang="ru-RU" sz="3200" b="1" dirty="0">
                <a:solidFill>
                  <a:srgbClr val="0D62B2"/>
                </a:solidFill>
                <a:latin typeface="Trebuchet MS"/>
                <a:cs typeface="Trebuchet MS"/>
              </a:rPr>
              <a:t>Реализация</a:t>
            </a:r>
            <a:endParaRPr lang="en-US" sz="3200" b="1" dirty="0">
              <a:solidFill>
                <a:srgbClr val="0D62B2"/>
              </a:solidFill>
              <a:latin typeface="Trebuchet MS"/>
              <a:cs typeface="Trebuchet M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19" y="983158"/>
            <a:ext cx="3722942" cy="3729169"/>
          </a:xfrm>
        </p:spPr>
        <p:txBody>
          <a:bodyPr>
            <a:normAutofit/>
          </a:bodyPr>
          <a:lstStyle/>
          <a:p>
            <a:pPr algn="l"/>
            <a:r>
              <a:rPr kumimoji="0" lang="ru-R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Алгоритм реализован в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Python, </a:t>
            </a:r>
            <a:r>
              <a:rPr kumimoji="0" lang="ru-R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последствием разбивания текста на куски по 8 байт для последовательного шифрования. Файл размером 1024 КБ алгоритм может зашифровать и расшифровать за 15 секунд, но если в файле будет присутствовать текст, то алгоритм замедлится, так как ему необходимо перевести текст в биты и обратно, так как алгоритм может шифровать только переменные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Integer. </a:t>
            </a:r>
            <a:r>
              <a:rPr kumimoji="0" lang="ru-R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 программе есть возможность зашифровывать и расшифровывать файлы или введенный текст.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9817" y="4504698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008000"/>
                </a:solidFill>
                <a:latin typeface="Trebuchet MS"/>
                <a:cs typeface="Trebuchet MS"/>
              </a:rPr>
              <a:pPr algn="ctr"/>
              <a:t>7</a:t>
            </a:fld>
            <a:endParaRPr lang="en-US" dirty="0">
              <a:solidFill>
                <a:srgbClr val="008000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4" y="4429506"/>
            <a:ext cx="2411146" cy="44004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62673" y="4663175"/>
            <a:ext cx="544251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62673" y="4712328"/>
            <a:ext cx="5442512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-80576" y="4712328"/>
            <a:ext cx="331015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-80576" y="4662788"/>
            <a:ext cx="3310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62673" y="4647303"/>
            <a:ext cx="5442512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-80576" y="4646916"/>
            <a:ext cx="331015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C99AB34-9404-4D70-AEF8-9A856F7E2EAF}"/>
              </a:ext>
            </a:extLst>
          </p:cNvPr>
          <p:cNvSpPr txBox="1"/>
          <p:nvPr/>
        </p:nvSpPr>
        <p:spPr>
          <a:xfrm>
            <a:off x="5336490" y="3758694"/>
            <a:ext cx="4680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i="1" dirty="0"/>
              <a:t>Часть программы</a:t>
            </a:r>
            <a:endParaRPr lang="ru-RU" sz="1200" i="1" dirty="0">
              <a:solidFill>
                <a:schemeClr val="tx1"/>
              </a:solidFill>
            </a:endParaRPr>
          </a:p>
        </p:txBody>
      </p:sp>
      <p:sp>
        <p:nvSpPr>
          <p:cNvPr id="18" name="AutoShape 2" descr="{\displaystyle i,j,N={1,2,3,4}:S_{N}[i]=S_{N}[j]}">
            <a:extLst>
              <a:ext uri="{FF2B5EF4-FFF2-40B4-BE49-F238E27FC236}">
                <a16:creationId xmlns:a16="http://schemas.microsoft.com/office/drawing/2014/main" id="{392A33CD-0396-4BE5-A417-798CD90E97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134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525408-0A04-4906-8E42-E82D5CCEFE4B}"/>
              </a:ext>
            </a:extLst>
          </p:cNvPr>
          <p:cNvSpPr txBox="1"/>
          <p:nvPr/>
        </p:nvSpPr>
        <p:spPr>
          <a:xfrm>
            <a:off x="3893866" y="1358032"/>
            <a:ext cx="504879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en-US" sz="700" b="1" dirty="0">
                <a:solidFill>
                  <a:schemeClr val="tx1"/>
                </a:solidFill>
                <a:latin typeface="Arial" panose="020B0604020202020204" pitchFamily="34" charset="0"/>
              </a:rPr>
              <a:t>-15</a:t>
            </a:r>
            <a:endParaRPr lang="en-GB" sz="7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05CD03E-62C5-4DE7-92B3-90900CCCA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6829" y="1252164"/>
            <a:ext cx="5138122" cy="2586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6DBA7B7-4AA9-40D8-BA41-181E5FE94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9781" y="1248481"/>
            <a:ext cx="2054220" cy="75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63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484" y="480489"/>
            <a:ext cx="7772400" cy="552122"/>
          </a:xfrm>
        </p:spPr>
        <p:txBody>
          <a:bodyPr>
            <a:noAutofit/>
          </a:bodyPr>
          <a:lstStyle/>
          <a:p>
            <a:pPr algn="l"/>
            <a:r>
              <a:rPr lang="ru-RU" sz="3200" b="1" dirty="0">
                <a:solidFill>
                  <a:srgbClr val="0D62B2"/>
                </a:solidFill>
                <a:latin typeface="Trebuchet MS"/>
                <a:cs typeface="Trebuchet MS"/>
              </a:rPr>
              <a:t>Реализация</a:t>
            </a:r>
            <a:endParaRPr lang="en-US" sz="3200" b="1" dirty="0">
              <a:solidFill>
                <a:srgbClr val="0D62B2"/>
              </a:solidFill>
              <a:latin typeface="Trebuchet MS"/>
              <a:cs typeface="Trebuchet M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9817" y="4504698"/>
            <a:ext cx="253010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mtClean="0">
                <a:solidFill>
                  <a:srgbClr val="008000"/>
                </a:solidFill>
                <a:latin typeface="Trebuchet MS"/>
                <a:cs typeface="Trebuchet MS"/>
              </a:rPr>
              <a:pPr algn="ctr"/>
              <a:t>8</a:t>
            </a:fld>
            <a:endParaRPr lang="en-US" dirty="0">
              <a:solidFill>
                <a:srgbClr val="008000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54" y="4429506"/>
            <a:ext cx="2411146" cy="44004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62673" y="4663175"/>
            <a:ext cx="544251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62673" y="4712328"/>
            <a:ext cx="5442512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-80576" y="4712328"/>
            <a:ext cx="331015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-80576" y="4662788"/>
            <a:ext cx="33101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62673" y="4647303"/>
            <a:ext cx="5442512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-80576" y="4646916"/>
            <a:ext cx="331015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5D7485-14F7-428D-A952-BA1C53BB91B0}"/>
              </a:ext>
            </a:extLst>
          </p:cNvPr>
          <p:cNvSpPr txBox="1"/>
          <p:nvPr/>
        </p:nvSpPr>
        <p:spPr>
          <a:xfrm>
            <a:off x="120440" y="944952"/>
            <a:ext cx="41570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tx1"/>
                </a:solidFill>
              </a:rPr>
              <a:t>В начале кода присутствуют блоки ключей  и 32-битные таблицы замен </a:t>
            </a:r>
            <a:r>
              <a:rPr lang="en-GB" sz="1600" dirty="0">
                <a:solidFill>
                  <a:schemeClr val="tx1"/>
                </a:solidFill>
              </a:rPr>
              <a:t>S1-S4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</a:p>
          <a:p>
            <a:r>
              <a:rPr lang="ru-RU" sz="1600" dirty="0">
                <a:solidFill>
                  <a:schemeClr val="tx1"/>
                </a:solidFill>
              </a:rPr>
              <a:t>Функция </a:t>
            </a:r>
            <a:r>
              <a:rPr lang="en-US" sz="1600" dirty="0">
                <a:solidFill>
                  <a:schemeClr val="tx1"/>
                </a:solidFill>
              </a:rPr>
              <a:t>Encrypt </a:t>
            </a:r>
            <a:r>
              <a:rPr lang="ru-RU" sz="1600" dirty="0">
                <a:solidFill>
                  <a:schemeClr val="tx1"/>
                </a:solidFill>
              </a:rPr>
              <a:t>исполняет вышеуказанные операции, после чего мы получаем зашифрованный текст в виде строчки чисел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r>
              <a:rPr lang="ru-RU" sz="1600" dirty="0"/>
              <a:t>Алгоритм компактен и умещается в </a:t>
            </a:r>
            <a:r>
              <a:rPr lang="en-US" sz="1600" dirty="0"/>
              <a:t>~</a:t>
            </a:r>
            <a:r>
              <a:rPr lang="ru-RU" sz="1600" dirty="0"/>
              <a:t>350 строчек. Алгоритм быстро и эффективно производит операции, не нагружая компьютер </a:t>
            </a:r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CE0609A-AEF6-4C58-A701-121F03840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834" y="595972"/>
            <a:ext cx="4677428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81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595</Words>
  <Application>Microsoft Office PowerPoint</Application>
  <PresentationFormat>Экран (16:9)</PresentationFormat>
  <Paragraphs>60</Paragraphs>
  <Slides>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Trebuchet MS</vt:lpstr>
      <vt:lpstr>Office Theme</vt:lpstr>
      <vt:lpstr>Презентация PowerPoint</vt:lpstr>
      <vt:lpstr>Описание Blowfish</vt:lpstr>
      <vt:lpstr>История алгоритма </vt:lpstr>
      <vt:lpstr>Строение</vt:lpstr>
      <vt:lpstr>Строение</vt:lpstr>
      <vt:lpstr>Криптостойкость</vt:lpstr>
      <vt:lpstr>Реализация</vt:lpstr>
      <vt:lpstr>Реализация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ПРЕЗЕНТАЦИИ В ДВЕ И БОЛЕЕ СТРОК</dc:title>
  <dc:creator>Непомнящий Евгений</dc:creator>
  <cp:lastModifiedBy>Щетинин Даниил Николаевич</cp:lastModifiedBy>
  <cp:revision>13</cp:revision>
  <dcterms:created xsi:type="dcterms:W3CDTF">2017-01-25T11:18:17Z</dcterms:created>
  <dcterms:modified xsi:type="dcterms:W3CDTF">2024-05-13T18:54:10Z</dcterms:modified>
</cp:coreProperties>
</file>