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20"/>
  </p:notesMasterIdLst>
  <p:sldIdLst>
    <p:sldId id="256" r:id="rId5"/>
    <p:sldId id="257" r:id="rId6"/>
    <p:sldId id="258" r:id="rId7"/>
    <p:sldId id="260" r:id="rId8"/>
    <p:sldId id="261" r:id="rId9"/>
    <p:sldId id="262" r:id="rId10"/>
    <p:sldId id="264" r:id="rId11"/>
    <p:sldId id="266" r:id="rId12"/>
    <p:sldId id="267" r:id="rId13"/>
    <p:sldId id="268" r:id="rId14"/>
    <p:sldId id="270" r:id="rId15"/>
    <p:sldId id="272" r:id="rId16"/>
    <p:sldId id="274" r:id="rId17"/>
    <p:sldId id="265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ttajit Sutradhar" initials="SS" lastIdx="1" clrIdx="0">
    <p:extLst>
      <p:ext uri="{19B8F6BF-5375-455C-9EA6-DF929625EA0E}">
        <p15:presenceInfo xmlns:p15="http://schemas.microsoft.com/office/powerpoint/2012/main" userId="S-1-5-21-3967622639-3500968970-2579820684-24828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67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7CE97-FFF0-4AD3-81C7-53ECBFC91D18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FA018-70DE-4A7A-A1DA-6049750A6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56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 can see we can’t really find any</a:t>
            </a:r>
            <a:r>
              <a:rPr lang="en-US" baseline="0" dirty="0"/>
              <a:t> convincing trend seasonal pattern here .So we went on to look into the ACF and The PACF of the training data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FA018-70DE-4A7A-A1DA-6049750A6A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66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773D7AC-C95C-4555-87EB-2C11DEEE88DA}" type="datetimeFigureOut">
              <a:rPr lang="en-US" smtClean="0"/>
              <a:pPr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5CED03-73AE-4DDB-8334-03B0845F29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773D7AC-C95C-4555-87EB-2C11DEEE88DA}" type="datetimeFigureOut">
              <a:rPr lang="en-US" smtClean="0"/>
              <a:pPr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5CED03-73AE-4DDB-8334-03B0845F29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773D7AC-C95C-4555-87EB-2C11DEEE88DA}" type="datetimeFigureOut">
              <a:rPr lang="en-US" smtClean="0"/>
              <a:pPr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5CED03-73AE-4DDB-8334-03B0845F29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959A20-3274-C944-9DDD-46468942E18A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AD8936-24F5-014F-9975-317412EF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63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959A20-3274-C944-9DDD-46468942E18A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AD8936-24F5-014F-9975-317412EF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05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959A20-3274-C944-9DDD-46468942E18A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AD8936-24F5-014F-9975-317412EF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99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959A20-3274-C944-9DDD-46468942E18A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AD8936-24F5-014F-9975-317412EF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31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959A20-3274-C944-9DDD-46468942E18A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AD8936-24F5-014F-9975-317412EF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72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959A20-3274-C944-9DDD-46468942E18A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AD8936-24F5-014F-9975-317412EF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30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959A20-3274-C944-9DDD-46468942E18A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AD8936-24F5-014F-9975-317412EF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685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959A20-3274-C944-9DDD-46468942E18A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AD8936-24F5-014F-9975-317412EF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6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773D7AC-C95C-4555-87EB-2C11DEEE88DA}" type="datetimeFigureOut">
              <a:rPr lang="en-US" smtClean="0"/>
              <a:pPr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5CED03-73AE-4DDB-8334-03B0845F29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959A20-3274-C944-9DDD-46468942E18A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AD8936-24F5-014F-9975-317412EF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034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959A20-3274-C944-9DDD-46468942E18A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AD8936-24F5-014F-9975-317412EF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7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959A20-3274-C944-9DDD-46468942E18A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AD8936-24F5-014F-9975-317412EF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872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8CD87C-2F1A-3A42-9C55-AABF38BC052E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703586C-9286-474B-94CD-19DE67A06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521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8CD87C-2F1A-3A42-9C55-AABF38BC052E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703586C-9286-474B-94CD-19DE67A06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668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8CD87C-2F1A-3A42-9C55-AABF38BC052E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703586C-9286-474B-94CD-19DE67A06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2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8CD87C-2F1A-3A42-9C55-AABF38BC052E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703586C-9286-474B-94CD-19DE67A06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066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8CD87C-2F1A-3A42-9C55-AABF38BC052E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703586C-9286-474B-94CD-19DE67A06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323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8CD87C-2F1A-3A42-9C55-AABF38BC052E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703586C-9286-474B-94CD-19DE67A06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246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8CD87C-2F1A-3A42-9C55-AABF38BC052E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703586C-9286-474B-94CD-19DE67A06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2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773D7AC-C95C-4555-87EB-2C11DEEE88DA}" type="datetimeFigureOut">
              <a:rPr lang="en-US" smtClean="0"/>
              <a:pPr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5CED03-73AE-4DDB-8334-03B0845F29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8CD87C-2F1A-3A42-9C55-AABF38BC052E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703586C-9286-474B-94CD-19DE67A06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437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8CD87C-2F1A-3A42-9C55-AABF38BC052E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703586C-9286-474B-94CD-19DE67A06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211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8CD87C-2F1A-3A42-9C55-AABF38BC052E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703586C-9286-474B-94CD-19DE67A06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601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8CD87C-2F1A-3A42-9C55-AABF38BC052E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703586C-9286-474B-94CD-19DE67A06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21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5006ED-28A4-F34C-8061-A73C25939C72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74C4FD-91A8-2442-A17D-29597A84D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884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5006ED-28A4-F34C-8061-A73C25939C72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74C4FD-91A8-2442-A17D-29597A84D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633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5006ED-28A4-F34C-8061-A73C25939C72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74C4FD-91A8-2442-A17D-29597A84D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223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5006ED-28A4-F34C-8061-A73C25939C72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74C4FD-91A8-2442-A17D-29597A84D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116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5006ED-28A4-F34C-8061-A73C25939C72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74C4FD-91A8-2442-A17D-29597A84D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319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5006ED-28A4-F34C-8061-A73C25939C72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74C4FD-91A8-2442-A17D-29597A84D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3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773D7AC-C95C-4555-87EB-2C11DEEE88DA}" type="datetimeFigureOut">
              <a:rPr lang="en-US" smtClean="0"/>
              <a:pPr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5CED03-73AE-4DDB-8334-03B0845F29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5006ED-28A4-F34C-8061-A73C25939C72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74C4FD-91A8-2442-A17D-29597A84D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724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5006ED-28A4-F34C-8061-A73C25939C72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74C4FD-91A8-2442-A17D-29597A84D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0622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5006ED-28A4-F34C-8061-A73C25939C72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74C4FD-91A8-2442-A17D-29597A84D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274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5006ED-28A4-F34C-8061-A73C25939C72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74C4FD-91A8-2442-A17D-29597A84D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313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5006ED-28A4-F34C-8061-A73C25939C72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74C4FD-91A8-2442-A17D-29597A84D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4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773D7AC-C95C-4555-87EB-2C11DEEE88DA}" type="datetimeFigureOut">
              <a:rPr lang="en-US" smtClean="0"/>
              <a:pPr/>
              <a:t>12/2/2017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5CED03-73AE-4DDB-8334-03B0845F29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773D7AC-C95C-4555-87EB-2C11DEEE88DA}" type="datetimeFigureOut">
              <a:rPr lang="en-US" smtClean="0"/>
              <a:pPr/>
              <a:t>12/2/2017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5CED03-73AE-4DDB-8334-03B0845F29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773D7AC-C95C-4555-87EB-2C11DEEE88DA}" type="datetimeFigureOut">
              <a:rPr lang="en-US" smtClean="0"/>
              <a:pPr/>
              <a:t>12/2/2017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5CED03-73AE-4DDB-8334-03B0845F29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773D7AC-C95C-4555-87EB-2C11DEEE88DA}" type="datetimeFigureOut">
              <a:rPr lang="en-US" smtClean="0"/>
              <a:pPr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5CED03-73AE-4DDB-8334-03B0845F29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773D7AC-C95C-4555-87EB-2C11DEEE88DA}" type="datetimeFigureOut">
              <a:rPr lang="en-US" smtClean="0"/>
              <a:pPr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5CED03-73AE-4DDB-8334-03B0845F29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jp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 1b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 1d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4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 1a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4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 1c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7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395882" cy="1752600"/>
          </a:xfrm>
        </p:spPr>
        <p:txBody>
          <a:bodyPr/>
          <a:lstStyle/>
          <a:p>
            <a:r>
              <a:rPr lang="en-US" dirty="0"/>
              <a:t>Sattajit Sutradhar           </a:t>
            </a:r>
          </a:p>
          <a:p>
            <a:r>
              <a:rPr lang="en-US" dirty="0"/>
              <a:t>Instructor: Dr. </a:t>
            </a:r>
            <a:r>
              <a:rPr lang="en-US" dirty="0" err="1"/>
              <a:t>Tharanga</a:t>
            </a:r>
            <a:r>
              <a:rPr lang="en-US" dirty="0"/>
              <a:t> </a:t>
            </a:r>
            <a:r>
              <a:rPr lang="en-US" dirty="0" err="1"/>
              <a:t>Wickramarachchi</a:t>
            </a:r>
            <a:endParaRPr lang="en-US" dirty="0"/>
          </a:p>
          <a:p>
            <a:r>
              <a:rPr lang="en-US" dirty="0"/>
              <a:t>Date:12/07/2017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772400" cy="2914650"/>
          </a:xfrm>
        </p:spPr>
        <p:txBody>
          <a:bodyPr/>
          <a:lstStyle/>
          <a:p>
            <a:r>
              <a:rPr lang="en-US" b="1" dirty="0"/>
              <a:t>Analysis of Time Series Data “Annual Swedish Fertility rates” Using R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130" y="72232"/>
            <a:ext cx="8229600" cy="1143000"/>
          </a:xfrm>
        </p:spPr>
        <p:txBody>
          <a:bodyPr/>
          <a:lstStyle/>
          <a:p>
            <a:r>
              <a:rPr lang="en-US" dirty="0"/>
              <a:t>Forecasting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0516" y="929482"/>
            <a:ext cx="3954625" cy="3951288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3716" y="4961299"/>
            <a:ext cx="7822343" cy="506994"/>
          </a:xfrm>
        </p:spPr>
        <p:txBody>
          <a:bodyPr/>
          <a:lstStyle/>
          <a:p>
            <a:r>
              <a:rPr lang="en-US" b="0" dirty="0"/>
              <a:t>Our forecasted values closely follow the Actual values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865491" y="929482"/>
            <a:ext cx="3954625" cy="395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934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EC9AB-E811-436B-9B73-0A243D2FA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50" y="136194"/>
            <a:ext cx="8229600" cy="1143000"/>
          </a:xfrm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2B67C-936A-4434-BD76-212030FFC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9650" y="1183319"/>
            <a:ext cx="8145620" cy="453373"/>
          </a:xfrm>
        </p:spPr>
        <p:txBody>
          <a:bodyPr/>
          <a:lstStyle/>
          <a:p>
            <a:r>
              <a:rPr lang="en-US" b="0" dirty="0"/>
              <a:t>Forecasted values with Confidence Interval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4BD26B-9422-4896-A579-0A065D88C2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45165" y="1636692"/>
            <a:ext cx="2132847" cy="639762"/>
          </a:xfrm>
        </p:spPr>
        <p:txBody>
          <a:bodyPr/>
          <a:lstStyle/>
          <a:p>
            <a:r>
              <a:rPr lang="en-US" sz="1600" dirty="0"/>
              <a:t>Actual Values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062A00-48F0-45B8-840F-5DB423B09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86568" y="2276453"/>
            <a:ext cx="643412" cy="383211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322</a:t>
            </a:r>
          </a:p>
          <a:p>
            <a:pPr marL="0" indent="0">
              <a:buNone/>
            </a:pPr>
            <a:r>
              <a:rPr lang="en-US" sz="1400" dirty="0"/>
              <a:t>284 </a:t>
            </a:r>
          </a:p>
          <a:p>
            <a:pPr marL="0" indent="0">
              <a:buNone/>
            </a:pPr>
            <a:r>
              <a:rPr lang="en-US" sz="1400" dirty="0"/>
              <a:t>297 </a:t>
            </a:r>
          </a:p>
          <a:p>
            <a:pPr marL="0" indent="0">
              <a:buNone/>
            </a:pPr>
            <a:r>
              <a:rPr lang="en-US" sz="1400" b="1" dirty="0"/>
              <a:t>332</a:t>
            </a:r>
          </a:p>
          <a:p>
            <a:pPr marL="0" indent="0">
              <a:buNone/>
            </a:pPr>
            <a:r>
              <a:rPr lang="en-US" sz="1400" b="1" dirty="0"/>
              <a:t>336</a:t>
            </a:r>
          </a:p>
          <a:p>
            <a:pPr marL="0" indent="0">
              <a:buNone/>
            </a:pPr>
            <a:r>
              <a:rPr lang="en-US" sz="1400" dirty="0"/>
              <a:t>317</a:t>
            </a:r>
          </a:p>
          <a:p>
            <a:pPr marL="0" indent="0">
              <a:buNone/>
            </a:pPr>
            <a:r>
              <a:rPr lang="en-US" sz="1400" dirty="0"/>
              <a:t>321</a:t>
            </a:r>
          </a:p>
          <a:p>
            <a:pPr marL="0" indent="0">
              <a:buNone/>
            </a:pPr>
            <a:r>
              <a:rPr lang="en-US" sz="1400" dirty="0"/>
              <a:t>313 </a:t>
            </a:r>
          </a:p>
          <a:p>
            <a:pPr marL="0" indent="0">
              <a:buNone/>
            </a:pPr>
            <a:r>
              <a:rPr lang="en-US" sz="1400" dirty="0"/>
              <a:t>311 </a:t>
            </a:r>
          </a:p>
          <a:p>
            <a:pPr marL="0" indent="0">
              <a:buNone/>
            </a:pPr>
            <a:r>
              <a:rPr lang="en-US" sz="1400" b="1" dirty="0"/>
              <a:t>334 </a:t>
            </a:r>
          </a:p>
          <a:p>
            <a:pPr marL="0" indent="0">
              <a:buNone/>
            </a:pPr>
            <a:r>
              <a:rPr lang="en-US" sz="1400" b="1" dirty="0"/>
              <a:t>339</a:t>
            </a: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</a:rPr>
              <a:t>349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BE765C9-3CE5-4A4D-95B3-79FFAA1D5FE1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537328" y="2102313"/>
            <a:ext cx="6476215" cy="34470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Point         Forecast        Lo 80            Hi 80                  Lo 95                   Hi 95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1812          313.1026       291.05        335.1476          279.3876         346.8175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 startAt="1813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         305.4894      280.1721     330.8067         266.7699         344.2089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 startAt="1813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         305.4894      280.1721     330.8067         266.7699         344.2089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1815          305.4894      280.1721     330.8067         266.7699         344.2089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1816          305.4894      280.1721     330.8067         266.7699         344.2089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1817          305.4894      280.1721     330.8067         266.7699         344.2089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1818          305.4894      280.1721     330.8067         266.7699         344.2089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1819          305.4894      280.1721     330.8067         266.7699         344.2089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1820          305.4894      280.1721     330.8067         266.7699         344.2089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1821          305.4894      280.1721     330.8067         266.7699         344.2089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1822          305.4894      280.1721     330.8067         266.7699         344.2089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lain" startAt="1823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         305.4894      280.1721     330.8067         266.7699         344.2089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42792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895" y="2134415"/>
            <a:ext cx="941560" cy="1828509"/>
          </a:xfrm>
        </p:spPr>
        <p:txBody>
          <a:bodyPr/>
          <a:lstStyle/>
          <a:p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95%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30032" y="716254"/>
            <a:ext cx="4040188" cy="639762"/>
          </a:xfrm>
        </p:spPr>
        <p:txBody>
          <a:bodyPr/>
          <a:lstStyle/>
          <a:p>
            <a:r>
              <a:rPr lang="en-US" dirty="0"/>
              <a:t>Forecast and Comparison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-9321" y="1546209"/>
            <a:ext cx="5858809" cy="395128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81138" y="1776667"/>
            <a:ext cx="1207592" cy="2966504"/>
          </a:xfrm>
        </p:spPr>
        <p:txBody>
          <a:bodyPr/>
          <a:lstStyle/>
          <a:p>
            <a:pPr marL="0" indent="0">
              <a:buNone/>
            </a:pPr>
            <a:endParaRPr lang="en-US" sz="1000" spc="-300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pc="-300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pc="-300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pc="-300" dirty="0"/>
              <a:t>  80% </a:t>
            </a:r>
            <a:endParaRPr lang="en-US" sz="9600" spc="-300" dirty="0"/>
          </a:p>
        </p:txBody>
      </p:sp>
      <p:sp>
        <p:nvSpPr>
          <p:cNvPr id="9" name="Right Brace 8"/>
          <p:cNvSpPr/>
          <p:nvPr/>
        </p:nvSpPr>
        <p:spPr>
          <a:xfrm>
            <a:off x="5771764" y="2591418"/>
            <a:ext cx="155448" cy="110040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6449834" y="2189384"/>
            <a:ext cx="295007" cy="1792586"/>
          </a:xfrm>
          <a:prstGeom prst="rightBrac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52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6059-8FA1-4828-B3F6-59C65D333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AA74F-DC5A-40A8-B979-F3C0D007E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703535"/>
            <a:ext cx="8229600" cy="3951288"/>
          </a:xfrm>
        </p:spPr>
        <p:txBody>
          <a:bodyPr/>
          <a:lstStyle/>
          <a:p>
            <a:pPr algn="just" latinLnBrk="1"/>
            <a:r>
              <a:rPr lang="en-US" dirty="0"/>
              <a:t>From our analysis of the data set ‘Annual Swedish Fertility rate from 1750-1849 We can say that our data set fits the </a:t>
            </a:r>
            <a:r>
              <a:rPr lang="en-US" dirty="0" err="1"/>
              <a:t>bestwith</a:t>
            </a:r>
            <a:r>
              <a:rPr lang="en-US" dirty="0"/>
              <a:t> MA (1).</a:t>
            </a:r>
          </a:p>
          <a:p>
            <a:pPr latinLnBrk="1"/>
            <a:r>
              <a:rPr lang="en-US" dirty="0"/>
              <a:t> Forecasting on the validation data set based on the training  Data set is reasonably accurate. </a:t>
            </a:r>
          </a:p>
          <a:p>
            <a:pPr latinLnBrk="1"/>
            <a:r>
              <a:rPr lang="en-US" dirty="0"/>
              <a:t>Since Our model gives us a reliable prediction for the Annual   Fertility rates of Swedish women. So This model can be used </a:t>
            </a:r>
          </a:p>
          <a:p>
            <a:pPr marL="0" indent="0" latinLnBrk="1">
              <a:buNone/>
            </a:pPr>
            <a:r>
              <a:rPr lang="en-US" dirty="0"/>
              <a:t>     by statistical farms and the government for greater research.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60430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14796"/>
            <a:ext cx="8424250" cy="3951288"/>
          </a:xfrm>
        </p:spPr>
        <p:txBody>
          <a:bodyPr/>
          <a:lstStyle/>
          <a:p>
            <a:r>
              <a:rPr lang="en-US" dirty="0"/>
              <a:t>[1] Dr. </a:t>
            </a:r>
            <a:r>
              <a:rPr lang="en-US" dirty="0" err="1"/>
              <a:t>Tharanga</a:t>
            </a:r>
            <a:r>
              <a:rPr lang="en-US" dirty="0"/>
              <a:t> Wickramarachchi, Applied Time series and forecasting notes.</a:t>
            </a:r>
          </a:p>
          <a:p>
            <a:r>
              <a:rPr lang="en-US" dirty="0"/>
              <a:t>[2]Time Series Data </a:t>
            </a:r>
            <a:r>
              <a:rPr lang="en-US" dirty="0" err="1"/>
              <a:t>LibraryThe</a:t>
            </a:r>
            <a:r>
              <a:rPr lang="en-US" dirty="0"/>
              <a:t> Time Series Data Library (TSDL) was created by Rob Hyndman, Professor of Statistics at Monash University, Australia.</a:t>
            </a:r>
          </a:p>
          <a:p>
            <a:r>
              <a:rPr lang="en-US" dirty="0"/>
              <a:t>[3] Peter </a:t>
            </a:r>
            <a:r>
              <a:rPr lang="en-US" dirty="0" err="1"/>
              <a:t>J.Brockwell</a:t>
            </a:r>
            <a:r>
              <a:rPr lang="en-US" dirty="0"/>
              <a:t> and Richard </a:t>
            </a:r>
            <a:r>
              <a:rPr lang="en-US" dirty="0" err="1"/>
              <a:t>A.Davis;Introduction</a:t>
            </a:r>
            <a:r>
              <a:rPr lang="en-US" dirty="0"/>
              <a:t> to Time series and forecasting ,2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dirty="0" err="1"/>
              <a:t>edition;Springer-Verlag</a:t>
            </a:r>
            <a:r>
              <a:rPr lang="en-US" dirty="0"/>
              <a:t> ,NY.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30674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9492B-F3A4-434A-B27A-43D0DDA76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506" y="848413"/>
            <a:ext cx="8229600" cy="4364610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sz="5400" dirty="0"/>
              <a:t>Thanks You For listening.</a:t>
            </a:r>
          </a:p>
        </p:txBody>
      </p:sp>
    </p:spTree>
    <p:extLst>
      <p:ext uri="{BB962C8B-B14F-4D97-AF65-F5344CB8AC3E}">
        <p14:creationId xmlns:p14="http://schemas.microsoft.com/office/powerpoint/2010/main" val="1630281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07" y="1212197"/>
            <a:ext cx="7772400" cy="1694516"/>
          </a:xfr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en-US" sz="4400" b="0" cap="none" dirty="0">
                <a:solidFill>
                  <a:prstClr val="black"/>
                </a:solidFill>
                <a:ea typeface="+mn-ea"/>
                <a:cs typeface="+mn-cs"/>
              </a:rPr>
              <a:t>Introduction</a:t>
            </a:r>
            <a:br>
              <a:rPr lang="en-US" sz="3200" b="0" cap="none" dirty="0">
                <a:solidFill>
                  <a:prstClr val="black"/>
                </a:solidFill>
                <a:ea typeface="+mn-ea"/>
                <a:cs typeface="+mn-cs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206" y="2154726"/>
            <a:ext cx="7772400" cy="3425804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 our analysis we are going to analyze Annual Swedish Fertility rates over the year period 1750-1849.Using training data set and validation data set we are going predict some fertility rates and compare with the actual one’s.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 will select an initial model based on the Training data set and then search the neighborhood for the model that fits the best.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Then we will perform some diagnostic checking, hypothesis testing of the model then make a prediction and compare with the validation data 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95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842" y="101172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Training data set plot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E:\R Stick\math5090cs17\Applied Time Series\Project Final\Rplot0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73" y="1747320"/>
            <a:ext cx="7708910" cy="37903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0564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601"/>
            <a:ext cx="8229600" cy="1143000"/>
          </a:xfrm>
        </p:spPr>
        <p:txBody>
          <a:bodyPr/>
          <a:lstStyle/>
          <a:p>
            <a:r>
              <a:rPr lang="en-US" dirty="0"/>
              <a:t>ACF and PACF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4837" y="1019066"/>
            <a:ext cx="4040188" cy="639762"/>
          </a:xfrm>
        </p:spPr>
        <p:txBody>
          <a:bodyPr/>
          <a:lstStyle/>
          <a:p>
            <a:r>
              <a:rPr lang="en-US" dirty="0"/>
              <a:t>ACF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19066"/>
            <a:ext cx="4041775" cy="639762"/>
          </a:xfrm>
        </p:spPr>
        <p:txBody>
          <a:bodyPr/>
          <a:lstStyle/>
          <a:p>
            <a:r>
              <a:rPr lang="en-US" dirty="0"/>
              <a:t>PACF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4837" y="4924643"/>
            <a:ext cx="5596787" cy="1521424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The ACF and The PACF shows the characteristics of an AR(2) or/and MA(1) model. So the initial guess is  ARMA (2,0, 1).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7" y="1749362"/>
            <a:ext cx="7099662" cy="3112349"/>
          </a:xfrm>
        </p:spPr>
      </p:pic>
    </p:spTree>
    <p:extLst>
      <p:ext uri="{BB962C8B-B14F-4D97-AF65-F5344CB8AC3E}">
        <p14:creationId xmlns:p14="http://schemas.microsoft.com/office/powerpoint/2010/main" val="3964539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7580"/>
          </a:xfrm>
        </p:spPr>
        <p:txBody>
          <a:bodyPr/>
          <a:lstStyle/>
          <a:p>
            <a:r>
              <a:rPr lang="en-US" dirty="0"/>
              <a:t>Fitted Model selection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81720873"/>
              </p:ext>
            </p:extLst>
          </p:nvPr>
        </p:nvGraphicFramePr>
        <p:xfrm>
          <a:off x="457198" y="1303702"/>
          <a:ext cx="8135472" cy="3738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7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7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438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AICc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438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Arima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(2,0,1)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537.37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438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Arima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(2,0,0)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535.64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438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Arima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(1,0,0)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537.61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438"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Arima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(0,0,1)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533.5            (Winner)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438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Arima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(0,0,2)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535.23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438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Arima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(1,0,1)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535.38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438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Arima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(1,0,2)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537.14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5438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Arima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(2,0,2)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539.47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1" y="5124260"/>
            <a:ext cx="6713144" cy="12041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 the winner  ARIMA(0,0,1).And our fitted model is </a:t>
            </a:r>
            <a:r>
              <a:rPr lang="en-US" dirty="0" err="1"/>
              <a:t>Xt</a:t>
            </a:r>
            <a:r>
              <a:rPr lang="en-US" dirty="0"/>
              <a:t>=Zt+0.0564Z(t-1)+305.4894</a:t>
            </a:r>
          </a:p>
        </p:txBody>
      </p:sp>
    </p:spTree>
    <p:extLst>
      <p:ext uri="{BB962C8B-B14F-4D97-AF65-F5344CB8AC3E}">
        <p14:creationId xmlns:p14="http://schemas.microsoft.com/office/powerpoint/2010/main" val="3342354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0419"/>
          </a:xfrm>
        </p:spPr>
        <p:txBody>
          <a:bodyPr/>
          <a:lstStyle/>
          <a:p>
            <a:r>
              <a:rPr lang="en-US" dirty="0"/>
              <a:t>T test for Model Coefficients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sz="half" idx="2"/>
          </p:nvPr>
        </p:nvSpPr>
        <p:spPr bwMode="auto">
          <a:xfrm>
            <a:off x="940538" y="1260975"/>
            <a:ext cx="7394118" cy="29546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Tstat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fit$coef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sqrt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diag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fit$var.coef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Tstat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/>
              <a:t>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ma1            intercept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  6.011045      91.364067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pval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= 2*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pt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(abs(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Tstat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),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df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=60,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lower.tail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pval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          ma1                      intercept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      1.177574e-07      4.142450e-66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sz="quarter" idx="4"/>
          </p:nvPr>
        </p:nvSpPr>
        <p:spPr bwMode="auto">
          <a:xfrm>
            <a:off x="823865" y="4467266"/>
            <a:ext cx="7862936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Here the p value is very small, the constant</a:t>
            </a: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term is statistically significant.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 we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cannot dropped the coefficients from the model.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85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Diagnostics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163" y="895351"/>
            <a:ext cx="4040188" cy="639762"/>
          </a:xfrm>
        </p:spPr>
        <p:txBody>
          <a:bodyPr/>
          <a:lstStyle/>
          <a:p>
            <a:r>
              <a:rPr lang="en-US" dirty="0"/>
              <a:t>Residual Plot and ACF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2878" y="4861711"/>
            <a:ext cx="8197090" cy="923453"/>
          </a:xfrm>
        </p:spPr>
        <p:txBody>
          <a:bodyPr/>
          <a:lstStyle/>
          <a:p>
            <a:r>
              <a:rPr lang="en-US" b="0" dirty="0"/>
              <a:t>The residual plot looks stationary and the ACF shows that the residuals are Uncorrelated.</a:t>
            </a:r>
          </a:p>
        </p:txBody>
      </p:sp>
      <p:pic>
        <p:nvPicPr>
          <p:cNvPr id="7" name="Content Placeholder 6" descr="E:\R Stick\math5090cs17\Applied Time Series\Project Final\Rplot03.png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78" y="1535113"/>
            <a:ext cx="8083921" cy="31366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4684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8815"/>
          </a:xfrm>
        </p:spPr>
        <p:txBody>
          <a:bodyPr/>
          <a:lstStyle/>
          <a:p>
            <a:r>
              <a:rPr lang="en-US" dirty="0"/>
              <a:t>WN Tests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31" y="4020671"/>
            <a:ext cx="4040188" cy="937745"/>
          </a:xfrm>
        </p:spPr>
        <p:txBody>
          <a:bodyPr/>
          <a:lstStyle/>
          <a:p>
            <a:r>
              <a:rPr lang="en-US" b="0" dirty="0"/>
              <a:t>All these p values are greater than .05 indicating it’s a WN.</a:t>
            </a:r>
          </a:p>
        </p:txBody>
      </p:sp>
      <p:sp>
        <p:nvSpPr>
          <p:cNvPr id="7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667451" y="1183720"/>
            <a:ext cx="4975412" cy="2215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Box-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Ljung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test: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Box.test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(r1, lag=20, type="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Ljung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-Box")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	Box-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Ljung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test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data:  r1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X-squared = 9.709,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df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= 20,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p-value = 0.9731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491871370"/>
              </p:ext>
            </p:extLst>
          </p:nvPr>
        </p:nvGraphicFramePr>
        <p:xfrm>
          <a:off x="852955" y="3764775"/>
          <a:ext cx="4041776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0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180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Turning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point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0.3591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Rank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 Test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0.2663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Shapiro-Wilk normality test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0.2788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700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22" y="184103"/>
            <a:ext cx="8229600" cy="1143000"/>
          </a:xfrm>
        </p:spPr>
        <p:txBody>
          <a:bodyPr/>
          <a:lstStyle/>
          <a:p>
            <a:r>
              <a:rPr lang="en-US" dirty="0"/>
              <a:t>Normal Probability Plot</a:t>
            </a:r>
          </a:p>
        </p:txBody>
      </p:sp>
      <p:pic>
        <p:nvPicPr>
          <p:cNvPr id="9" name="Picture 8" descr="E:\R Stick\math5090cs17\Applied Time Series\Project Final\Rplot04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813"/>
          <a:stretch/>
        </p:blipFill>
        <p:spPr bwMode="auto">
          <a:xfrm>
            <a:off x="706406" y="1006985"/>
            <a:ext cx="7269697" cy="375513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706407" y="4762123"/>
            <a:ext cx="7396680" cy="12312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From the Shapiro-Wilk normality test </a:t>
            </a:r>
            <a:r>
              <a:rPr lang="en-US" b="1" dirty="0"/>
              <a:t>p value= 0.2788 </a:t>
            </a:r>
            <a:r>
              <a:rPr lang="en-US" dirty="0"/>
              <a:t>and the residual plot ,we can say that the residuals are normally distributed. </a:t>
            </a:r>
          </a:p>
        </p:txBody>
      </p:sp>
    </p:spTree>
    <p:extLst>
      <p:ext uri="{BB962C8B-B14F-4D97-AF65-F5344CB8AC3E}">
        <p14:creationId xmlns:p14="http://schemas.microsoft.com/office/powerpoint/2010/main" val="3910972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710</Words>
  <Application>Microsoft Office PowerPoint</Application>
  <PresentationFormat>On-screen Show (4:3)</PresentationFormat>
  <Paragraphs>112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Times New Roman</vt:lpstr>
      <vt:lpstr>Office Theme</vt:lpstr>
      <vt:lpstr>Custom Design</vt:lpstr>
      <vt:lpstr>1_Custom Design</vt:lpstr>
      <vt:lpstr>2_Custom Design</vt:lpstr>
      <vt:lpstr>Analysis of Time Series Data “Annual Swedish Fertility rates” Using R </vt:lpstr>
      <vt:lpstr>Introduction  </vt:lpstr>
      <vt:lpstr>Analysis </vt:lpstr>
      <vt:lpstr>ACF and PACF</vt:lpstr>
      <vt:lpstr>Fitted Model selection</vt:lpstr>
      <vt:lpstr>T test for Model Coefficients</vt:lpstr>
      <vt:lpstr>Model Diagnostics</vt:lpstr>
      <vt:lpstr>WN Tests</vt:lpstr>
      <vt:lpstr>Normal Probability Plot</vt:lpstr>
      <vt:lpstr>Forecasting</vt:lpstr>
      <vt:lpstr>Comparison</vt:lpstr>
      <vt:lpstr>  95%</vt:lpstr>
      <vt:lpstr>Conclusion</vt:lpstr>
      <vt:lpstr>References </vt:lpstr>
      <vt:lpstr>  Thanks You For listening.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</dc:title>
  <dc:creator>Megan Hopkins</dc:creator>
  <cp:lastModifiedBy>Sattajit Sutradhar</cp:lastModifiedBy>
  <cp:revision>107</cp:revision>
  <dcterms:created xsi:type="dcterms:W3CDTF">2012-01-25T17:16:42Z</dcterms:created>
  <dcterms:modified xsi:type="dcterms:W3CDTF">2017-12-03T02:00:09Z</dcterms:modified>
</cp:coreProperties>
</file>