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1" r:id="rId3"/>
    <p:sldId id="262" r:id="rId4"/>
    <p:sldId id="257" r:id="rId5"/>
    <p:sldId id="269" r:id="rId6"/>
    <p:sldId id="270" r:id="rId7"/>
    <p:sldId id="271" r:id="rId8"/>
    <p:sldId id="277" r:id="rId9"/>
    <p:sldId id="278" r:id="rId10"/>
    <p:sldId id="276" r:id="rId11"/>
    <p:sldId id="279" r:id="rId12"/>
    <p:sldId id="281" r:id="rId13"/>
    <p:sldId id="284" r:id="rId14"/>
    <p:sldId id="286" r:id="rId15"/>
    <p:sldId id="285" r:id="rId16"/>
    <p:sldId id="272" r:id="rId17"/>
    <p:sldId id="273" r:id="rId18"/>
    <p:sldId id="287" r:id="rId19"/>
    <p:sldId id="275" r:id="rId20"/>
    <p:sldId id="282" r:id="rId21"/>
    <p:sldId id="283" r:id="rId22"/>
    <p:sldId id="268" r:id="rId23"/>
    <p:sldId id="260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761" autoAdjust="0"/>
  </p:normalViewPr>
  <p:slideViewPr>
    <p:cSldViewPr>
      <p:cViewPr>
        <p:scale>
          <a:sx n="75" d="100"/>
          <a:sy n="75" d="100"/>
        </p:scale>
        <p:origin x="-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88109-A094-43E1-B4BB-6EC9F0ECBA50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E0292-8F75-4251-A2B9-61C93955E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latin typeface="+mn-ea"/>
              </a:rPr>
              <a:t>*</a:t>
            </a:r>
            <a:r>
              <a:rPr lang="ko-KR" altLang="en-US" sz="1200" dirty="0" smtClean="0">
                <a:latin typeface="+mn-ea"/>
              </a:rPr>
              <a:t>지원동기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성격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도전의식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패션 및 여행에 대한 가치관 등을 자유롭게 표현해 주세요</a:t>
            </a:r>
            <a:r>
              <a:rPr lang="en-US" altLang="ko-KR" sz="1600" dirty="0" smtClean="0">
                <a:latin typeface="+mn-ea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F2BCA-3A0A-40EF-8B19-FA26F744775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42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latin typeface="+mn-ea"/>
              </a:rPr>
              <a:t>*</a:t>
            </a:r>
            <a:r>
              <a:rPr lang="ko-KR" altLang="en-US" sz="1200" dirty="0" smtClean="0">
                <a:latin typeface="+mn-ea"/>
              </a:rPr>
              <a:t>지원동기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성격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도전의식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패션 및 여행에 대한 가치관 등을 자유롭게 표현해 주세요</a:t>
            </a:r>
            <a:r>
              <a:rPr lang="en-US" altLang="ko-KR" sz="1600" dirty="0" smtClean="0">
                <a:latin typeface="+mn-ea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F2BCA-3A0A-40EF-8B19-FA26F744775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42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smtClean="0">
                <a:latin typeface="+mn-ea"/>
              </a:rPr>
              <a:t>*</a:t>
            </a:r>
            <a:r>
              <a:rPr lang="ko-KR" altLang="en-US" sz="1200" smtClean="0">
                <a:latin typeface="+mn-ea"/>
              </a:rPr>
              <a:t>지원동기</a:t>
            </a:r>
            <a:r>
              <a:rPr lang="en-US" altLang="ko-KR" sz="1200" smtClean="0">
                <a:latin typeface="+mn-ea"/>
              </a:rPr>
              <a:t>, </a:t>
            </a:r>
            <a:r>
              <a:rPr lang="ko-KR" altLang="en-US" sz="1200" smtClean="0">
                <a:latin typeface="+mn-ea"/>
              </a:rPr>
              <a:t>성격</a:t>
            </a:r>
            <a:r>
              <a:rPr lang="en-US" altLang="ko-KR" sz="1200" smtClean="0">
                <a:latin typeface="+mn-ea"/>
              </a:rPr>
              <a:t>, </a:t>
            </a:r>
            <a:r>
              <a:rPr lang="ko-KR" altLang="en-US" sz="1200" smtClean="0">
                <a:latin typeface="+mn-ea"/>
              </a:rPr>
              <a:t>도전의식</a:t>
            </a:r>
            <a:r>
              <a:rPr lang="en-US" altLang="ko-KR" sz="1200" smtClean="0">
                <a:latin typeface="+mn-ea"/>
              </a:rPr>
              <a:t>, </a:t>
            </a:r>
            <a:r>
              <a:rPr lang="ko-KR" altLang="en-US" sz="1200" smtClean="0">
                <a:latin typeface="+mn-ea"/>
              </a:rPr>
              <a:t>패션 및 여행에 대한 가치관 등을 자유롭게 표현해 주세요</a:t>
            </a:r>
            <a:r>
              <a:rPr lang="en-US" altLang="ko-KR" sz="1600" smtClean="0">
                <a:latin typeface="+mn-ea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F2BCA-3A0A-40EF-8B19-FA26F744775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42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smtClean="0">
                <a:latin typeface="+mn-ea"/>
              </a:rPr>
              <a:t>*</a:t>
            </a:r>
            <a:r>
              <a:rPr lang="ko-KR" altLang="en-US" sz="1200" smtClean="0">
                <a:latin typeface="+mn-ea"/>
              </a:rPr>
              <a:t>지원동기</a:t>
            </a:r>
            <a:r>
              <a:rPr lang="en-US" altLang="ko-KR" sz="1200" smtClean="0">
                <a:latin typeface="+mn-ea"/>
              </a:rPr>
              <a:t>, </a:t>
            </a:r>
            <a:r>
              <a:rPr lang="ko-KR" altLang="en-US" sz="1200" smtClean="0">
                <a:latin typeface="+mn-ea"/>
              </a:rPr>
              <a:t>성격</a:t>
            </a:r>
            <a:r>
              <a:rPr lang="en-US" altLang="ko-KR" sz="1200" smtClean="0">
                <a:latin typeface="+mn-ea"/>
              </a:rPr>
              <a:t>, </a:t>
            </a:r>
            <a:r>
              <a:rPr lang="ko-KR" altLang="en-US" sz="1200" smtClean="0">
                <a:latin typeface="+mn-ea"/>
              </a:rPr>
              <a:t>도전의식</a:t>
            </a:r>
            <a:r>
              <a:rPr lang="en-US" altLang="ko-KR" sz="1200" smtClean="0">
                <a:latin typeface="+mn-ea"/>
              </a:rPr>
              <a:t>, </a:t>
            </a:r>
            <a:r>
              <a:rPr lang="ko-KR" altLang="en-US" sz="1200" smtClean="0">
                <a:latin typeface="+mn-ea"/>
              </a:rPr>
              <a:t>패션 및 여행에 대한 가치관 등을 자유롭게 표현해 주세요</a:t>
            </a:r>
            <a:r>
              <a:rPr lang="en-US" altLang="ko-KR" sz="1600" smtClean="0">
                <a:latin typeface="+mn-ea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F2BCA-3A0A-40EF-8B19-FA26F744775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42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latin typeface="+mn-ea"/>
              </a:rPr>
              <a:t>*</a:t>
            </a:r>
            <a:r>
              <a:rPr lang="ko-KR" altLang="en-US" sz="1200" dirty="0" smtClean="0">
                <a:latin typeface="+mn-ea"/>
              </a:rPr>
              <a:t>지원동기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성격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도전의식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패션 및 여행에 대한 가치관 등을 자유롭게 표현해 주세요</a:t>
            </a:r>
            <a:r>
              <a:rPr lang="en-US" altLang="ko-KR" sz="1600" dirty="0" smtClean="0">
                <a:latin typeface="+mn-ea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F2BCA-3A0A-40EF-8B19-FA26F744775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42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smtClean="0">
                <a:latin typeface="+mn-ea"/>
              </a:rPr>
              <a:t>*</a:t>
            </a:r>
            <a:r>
              <a:rPr lang="ko-KR" altLang="en-US" sz="1200" smtClean="0">
                <a:latin typeface="+mn-ea"/>
              </a:rPr>
              <a:t>지원동기</a:t>
            </a:r>
            <a:r>
              <a:rPr lang="en-US" altLang="ko-KR" sz="1200" smtClean="0">
                <a:latin typeface="+mn-ea"/>
              </a:rPr>
              <a:t>, </a:t>
            </a:r>
            <a:r>
              <a:rPr lang="ko-KR" altLang="en-US" sz="1200" smtClean="0">
                <a:latin typeface="+mn-ea"/>
              </a:rPr>
              <a:t>성격</a:t>
            </a:r>
            <a:r>
              <a:rPr lang="en-US" altLang="ko-KR" sz="1200" smtClean="0">
                <a:latin typeface="+mn-ea"/>
              </a:rPr>
              <a:t>, </a:t>
            </a:r>
            <a:r>
              <a:rPr lang="ko-KR" altLang="en-US" sz="1200" smtClean="0">
                <a:latin typeface="+mn-ea"/>
              </a:rPr>
              <a:t>도전의식</a:t>
            </a:r>
            <a:r>
              <a:rPr lang="en-US" altLang="ko-KR" sz="1200" smtClean="0">
                <a:latin typeface="+mn-ea"/>
              </a:rPr>
              <a:t>, </a:t>
            </a:r>
            <a:r>
              <a:rPr lang="ko-KR" altLang="en-US" sz="1200" smtClean="0">
                <a:latin typeface="+mn-ea"/>
              </a:rPr>
              <a:t>패션 및 여행에 대한 가치관 등을 자유롭게 표현해 주세요</a:t>
            </a:r>
            <a:r>
              <a:rPr lang="en-US" altLang="ko-KR" sz="1600" smtClean="0">
                <a:latin typeface="+mn-ea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F2BCA-3A0A-40EF-8B19-FA26F744775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42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latin typeface="+mn-ea"/>
              </a:rPr>
              <a:t>*</a:t>
            </a:r>
            <a:r>
              <a:rPr lang="ko-KR" altLang="en-US" sz="1200" dirty="0" smtClean="0">
                <a:latin typeface="+mn-ea"/>
              </a:rPr>
              <a:t>지원동기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성격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도전의식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패션 및 여행에 대한 가치관 등을 자유롭게 표현해 주세요</a:t>
            </a:r>
            <a:r>
              <a:rPr lang="en-US" altLang="ko-KR" sz="1600" dirty="0" smtClean="0">
                <a:latin typeface="+mn-ea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F2BCA-3A0A-40EF-8B19-FA26F744775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42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smtClean="0">
                <a:latin typeface="+mn-ea"/>
              </a:rPr>
              <a:t>*</a:t>
            </a:r>
            <a:r>
              <a:rPr lang="ko-KR" altLang="en-US" sz="1200" smtClean="0">
                <a:latin typeface="+mn-ea"/>
              </a:rPr>
              <a:t>지원동기</a:t>
            </a:r>
            <a:r>
              <a:rPr lang="en-US" altLang="ko-KR" sz="1200" smtClean="0">
                <a:latin typeface="+mn-ea"/>
              </a:rPr>
              <a:t>, </a:t>
            </a:r>
            <a:r>
              <a:rPr lang="ko-KR" altLang="en-US" sz="1200" smtClean="0">
                <a:latin typeface="+mn-ea"/>
              </a:rPr>
              <a:t>성격</a:t>
            </a:r>
            <a:r>
              <a:rPr lang="en-US" altLang="ko-KR" sz="1200" smtClean="0">
                <a:latin typeface="+mn-ea"/>
              </a:rPr>
              <a:t>, </a:t>
            </a:r>
            <a:r>
              <a:rPr lang="ko-KR" altLang="en-US" sz="1200" smtClean="0">
                <a:latin typeface="+mn-ea"/>
              </a:rPr>
              <a:t>도전의식</a:t>
            </a:r>
            <a:r>
              <a:rPr lang="en-US" altLang="ko-KR" sz="1200" smtClean="0">
                <a:latin typeface="+mn-ea"/>
              </a:rPr>
              <a:t>, </a:t>
            </a:r>
            <a:r>
              <a:rPr lang="ko-KR" altLang="en-US" sz="1200" smtClean="0">
                <a:latin typeface="+mn-ea"/>
              </a:rPr>
              <a:t>패션 및 여행에 대한 가치관 등을 자유롭게 표현해 주세요</a:t>
            </a:r>
            <a:r>
              <a:rPr lang="en-US" altLang="ko-KR" sz="1600" smtClean="0">
                <a:latin typeface="+mn-ea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F2BCA-3A0A-40EF-8B19-FA26F744775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42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latin typeface="+mn-ea"/>
              </a:rPr>
              <a:t>*</a:t>
            </a:r>
            <a:r>
              <a:rPr lang="ko-KR" altLang="en-US" sz="1200" dirty="0" smtClean="0">
                <a:latin typeface="+mn-ea"/>
              </a:rPr>
              <a:t>지원동기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성격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도전의식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패션 및 여행에 대한 가치관 등을 자유롭게 표현해 주세요</a:t>
            </a:r>
            <a:r>
              <a:rPr lang="en-US" altLang="ko-KR" sz="1600" dirty="0" smtClean="0">
                <a:latin typeface="+mn-ea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F2BCA-3A0A-40EF-8B19-FA26F744775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42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smtClean="0">
                <a:latin typeface="+mn-ea"/>
              </a:rPr>
              <a:t>*</a:t>
            </a:r>
            <a:r>
              <a:rPr lang="ko-KR" altLang="en-US" sz="1200" smtClean="0">
                <a:latin typeface="+mn-ea"/>
              </a:rPr>
              <a:t>지원동기</a:t>
            </a:r>
            <a:r>
              <a:rPr lang="en-US" altLang="ko-KR" sz="1200" smtClean="0">
                <a:latin typeface="+mn-ea"/>
              </a:rPr>
              <a:t>, </a:t>
            </a:r>
            <a:r>
              <a:rPr lang="ko-KR" altLang="en-US" sz="1200" smtClean="0">
                <a:latin typeface="+mn-ea"/>
              </a:rPr>
              <a:t>성격</a:t>
            </a:r>
            <a:r>
              <a:rPr lang="en-US" altLang="ko-KR" sz="1200" smtClean="0">
                <a:latin typeface="+mn-ea"/>
              </a:rPr>
              <a:t>, </a:t>
            </a:r>
            <a:r>
              <a:rPr lang="ko-KR" altLang="en-US" sz="1200" smtClean="0">
                <a:latin typeface="+mn-ea"/>
              </a:rPr>
              <a:t>도전의식</a:t>
            </a:r>
            <a:r>
              <a:rPr lang="en-US" altLang="ko-KR" sz="1200" smtClean="0">
                <a:latin typeface="+mn-ea"/>
              </a:rPr>
              <a:t>, </a:t>
            </a:r>
            <a:r>
              <a:rPr lang="ko-KR" altLang="en-US" sz="1200" smtClean="0">
                <a:latin typeface="+mn-ea"/>
              </a:rPr>
              <a:t>패션 및 여행에 대한 가치관 등을 자유롭게 표현해 주세요</a:t>
            </a:r>
            <a:r>
              <a:rPr lang="en-US" altLang="ko-KR" sz="1600" smtClean="0">
                <a:latin typeface="+mn-ea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F2BCA-3A0A-40EF-8B19-FA26F744775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42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latin typeface="+mn-ea"/>
              </a:rPr>
              <a:t>*</a:t>
            </a:r>
            <a:r>
              <a:rPr lang="ko-KR" altLang="en-US" sz="1200" dirty="0" smtClean="0">
                <a:latin typeface="+mn-ea"/>
              </a:rPr>
              <a:t>지원동기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성격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도전의식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패션 및 여행에 대한 가치관 등을 자유롭게 표현해 주세요</a:t>
            </a:r>
            <a:r>
              <a:rPr lang="en-US" altLang="ko-KR" sz="1600" dirty="0" smtClean="0">
                <a:latin typeface="+mn-ea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F2BCA-3A0A-40EF-8B19-FA26F744775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4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latin typeface="+mn-ea"/>
              </a:rPr>
              <a:t>*</a:t>
            </a:r>
            <a:r>
              <a:rPr lang="ko-KR" altLang="en-US" sz="1200" dirty="0" smtClean="0">
                <a:latin typeface="+mn-ea"/>
              </a:rPr>
              <a:t>지원동기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성격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도전의식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패션 및 여행에 대한 가치관 등을 자유롭게 표현해 주세요</a:t>
            </a:r>
            <a:r>
              <a:rPr lang="en-US" altLang="ko-KR" sz="1600" dirty="0" smtClean="0">
                <a:latin typeface="+mn-ea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F2BCA-3A0A-40EF-8B19-FA26F744775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426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latin typeface="+mn-ea"/>
              </a:rPr>
              <a:t>*</a:t>
            </a:r>
            <a:r>
              <a:rPr lang="ko-KR" altLang="en-US" sz="1200" dirty="0" smtClean="0">
                <a:latin typeface="+mn-ea"/>
              </a:rPr>
              <a:t>지원동기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성격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도전의식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패션 및 여행에 대한 가치관 등을 자유롭게 표현해 주세요</a:t>
            </a:r>
            <a:r>
              <a:rPr lang="en-US" altLang="ko-KR" sz="1600" dirty="0" smtClean="0">
                <a:latin typeface="+mn-ea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F2BCA-3A0A-40EF-8B19-FA26F744775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426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latin typeface="+mn-ea"/>
              </a:rPr>
              <a:t>*</a:t>
            </a:r>
            <a:r>
              <a:rPr lang="ko-KR" altLang="en-US" sz="1200" dirty="0" smtClean="0">
                <a:latin typeface="+mn-ea"/>
              </a:rPr>
              <a:t>지원동기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성격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도전의식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패션 및 여행에 대한 가치관 등을 자유롭게 표현해 주세요</a:t>
            </a:r>
            <a:r>
              <a:rPr lang="en-US" altLang="ko-KR" sz="1600" dirty="0" smtClean="0">
                <a:latin typeface="+mn-ea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F2BCA-3A0A-40EF-8B19-FA26F744775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42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latin typeface="+mn-ea"/>
              </a:rPr>
              <a:t>*</a:t>
            </a:r>
            <a:r>
              <a:rPr lang="ko-KR" altLang="en-US" sz="1200" dirty="0" smtClean="0">
                <a:latin typeface="+mn-ea"/>
              </a:rPr>
              <a:t>지원동기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성격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도전의식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패션 및 여행에 대한 가치관 등을 자유롭게 표현해 주세요</a:t>
            </a:r>
            <a:r>
              <a:rPr lang="en-US" altLang="ko-KR" sz="1600" dirty="0" smtClean="0">
                <a:latin typeface="+mn-ea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F2BCA-3A0A-40EF-8B19-FA26F744775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42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latin typeface="+mn-ea"/>
              </a:rPr>
              <a:t>*</a:t>
            </a:r>
            <a:r>
              <a:rPr lang="ko-KR" altLang="en-US" sz="1200" dirty="0" smtClean="0">
                <a:latin typeface="+mn-ea"/>
              </a:rPr>
              <a:t>지원동기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성격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도전의식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패션 및 여행에 대한 가치관 등을 자유롭게 표현해 주세요</a:t>
            </a:r>
            <a:r>
              <a:rPr lang="en-US" altLang="ko-KR" sz="1600" dirty="0" smtClean="0">
                <a:latin typeface="+mn-ea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F2BCA-3A0A-40EF-8B19-FA26F744775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42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latin typeface="+mn-ea"/>
              </a:rPr>
              <a:t>*</a:t>
            </a:r>
            <a:r>
              <a:rPr lang="ko-KR" altLang="en-US" sz="1200" dirty="0" smtClean="0">
                <a:latin typeface="+mn-ea"/>
              </a:rPr>
              <a:t>지원동기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성격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도전의식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패션 및 여행에 대한 가치관 등을 자유롭게 표현해 주세요</a:t>
            </a:r>
            <a:r>
              <a:rPr lang="en-US" altLang="ko-KR" sz="1600" dirty="0" smtClean="0">
                <a:latin typeface="+mn-ea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F2BCA-3A0A-40EF-8B19-FA26F744775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42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smtClean="0">
                <a:latin typeface="+mn-ea"/>
              </a:rPr>
              <a:t>*</a:t>
            </a:r>
            <a:r>
              <a:rPr lang="ko-KR" altLang="en-US" sz="1200" smtClean="0">
                <a:latin typeface="+mn-ea"/>
              </a:rPr>
              <a:t>지원동기</a:t>
            </a:r>
            <a:r>
              <a:rPr lang="en-US" altLang="ko-KR" sz="1200" smtClean="0">
                <a:latin typeface="+mn-ea"/>
              </a:rPr>
              <a:t>, </a:t>
            </a:r>
            <a:r>
              <a:rPr lang="ko-KR" altLang="en-US" sz="1200" smtClean="0">
                <a:latin typeface="+mn-ea"/>
              </a:rPr>
              <a:t>성격</a:t>
            </a:r>
            <a:r>
              <a:rPr lang="en-US" altLang="ko-KR" sz="1200" smtClean="0">
                <a:latin typeface="+mn-ea"/>
              </a:rPr>
              <a:t>, </a:t>
            </a:r>
            <a:r>
              <a:rPr lang="ko-KR" altLang="en-US" sz="1200" smtClean="0">
                <a:latin typeface="+mn-ea"/>
              </a:rPr>
              <a:t>도전의식</a:t>
            </a:r>
            <a:r>
              <a:rPr lang="en-US" altLang="ko-KR" sz="1200" smtClean="0">
                <a:latin typeface="+mn-ea"/>
              </a:rPr>
              <a:t>, </a:t>
            </a:r>
            <a:r>
              <a:rPr lang="ko-KR" altLang="en-US" sz="1200" smtClean="0">
                <a:latin typeface="+mn-ea"/>
              </a:rPr>
              <a:t>패션 및 여행에 대한 가치관 등을 자유롭게 표현해 주세요</a:t>
            </a:r>
            <a:r>
              <a:rPr lang="en-US" altLang="ko-KR" sz="1600" smtClean="0">
                <a:latin typeface="+mn-ea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F2BCA-3A0A-40EF-8B19-FA26F744775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42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latin typeface="+mn-ea"/>
              </a:rPr>
              <a:t>*</a:t>
            </a:r>
            <a:r>
              <a:rPr lang="ko-KR" altLang="en-US" sz="1200" dirty="0" smtClean="0">
                <a:latin typeface="+mn-ea"/>
              </a:rPr>
              <a:t>지원동기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성격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도전의식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패션 및 여행에 대한 가치관 등을 자유롭게 표현해 주세요</a:t>
            </a:r>
            <a:r>
              <a:rPr lang="en-US" altLang="ko-KR" sz="1600" dirty="0" smtClean="0">
                <a:latin typeface="+mn-ea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F2BCA-3A0A-40EF-8B19-FA26F744775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42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latin typeface="+mn-ea"/>
              </a:rPr>
              <a:t>*</a:t>
            </a:r>
            <a:r>
              <a:rPr lang="ko-KR" altLang="en-US" sz="1200" dirty="0" smtClean="0">
                <a:latin typeface="+mn-ea"/>
              </a:rPr>
              <a:t>지원동기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성격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도전의식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패션 및 여행에 대한 가치관 등을 자유롭게 표현해 주세요</a:t>
            </a:r>
            <a:r>
              <a:rPr lang="en-US" altLang="ko-KR" sz="1600" dirty="0" smtClean="0">
                <a:latin typeface="+mn-ea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F2BCA-3A0A-40EF-8B19-FA26F744775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42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smtClean="0">
                <a:latin typeface="+mn-ea"/>
              </a:rPr>
              <a:t>*</a:t>
            </a:r>
            <a:r>
              <a:rPr lang="ko-KR" altLang="en-US" sz="1200" smtClean="0">
                <a:latin typeface="+mn-ea"/>
              </a:rPr>
              <a:t>지원동기</a:t>
            </a:r>
            <a:r>
              <a:rPr lang="en-US" altLang="ko-KR" sz="1200" smtClean="0">
                <a:latin typeface="+mn-ea"/>
              </a:rPr>
              <a:t>, </a:t>
            </a:r>
            <a:r>
              <a:rPr lang="ko-KR" altLang="en-US" sz="1200" smtClean="0">
                <a:latin typeface="+mn-ea"/>
              </a:rPr>
              <a:t>성격</a:t>
            </a:r>
            <a:r>
              <a:rPr lang="en-US" altLang="ko-KR" sz="1200" smtClean="0">
                <a:latin typeface="+mn-ea"/>
              </a:rPr>
              <a:t>, </a:t>
            </a:r>
            <a:r>
              <a:rPr lang="ko-KR" altLang="en-US" sz="1200" smtClean="0">
                <a:latin typeface="+mn-ea"/>
              </a:rPr>
              <a:t>도전의식</a:t>
            </a:r>
            <a:r>
              <a:rPr lang="en-US" altLang="ko-KR" sz="1200" smtClean="0">
                <a:latin typeface="+mn-ea"/>
              </a:rPr>
              <a:t>, </a:t>
            </a:r>
            <a:r>
              <a:rPr lang="ko-KR" altLang="en-US" sz="1200" smtClean="0">
                <a:latin typeface="+mn-ea"/>
              </a:rPr>
              <a:t>패션 및 여행에 대한 가치관 등을 자유롭게 표현해 주세요</a:t>
            </a:r>
            <a:r>
              <a:rPr lang="en-US" altLang="ko-KR" sz="1600" smtClean="0">
                <a:latin typeface="+mn-ea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F2BCA-3A0A-40EF-8B19-FA26F744775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42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ithub.com/warner/magic-wormhol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73319" y="2276658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37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Magic-Wormhole</a:t>
            </a:r>
            <a:endParaRPr lang="ko-KR" altLang="en-US" sz="3200" b="1" spc="37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43808" y="2931195"/>
            <a:ext cx="3456384" cy="216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34855" y="2902980"/>
            <a:ext cx="3816424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pc="1250" dirty="0" smtClean="0">
                <a:solidFill>
                  <a:schemeClr val="bg1"/>
                </a:solidFill>
                <a:latin typeface="+mn-ea"/>
              </a:rPr>
              <a:t>공개</a:t>
            </a:r>
            <a:r>
              <a:rPr lang="en-US" altLang="ko-KR" sz="1050" spc="1250" dirty="0" smtClean="0">
                <a:solidFill>
                  <a:schemeClr val="bg1"/>
                </a:solidFill>
                <a:latin typeface="+mn-ea"/>
              </a:rPr>
              <a:t>SW</a:t>
            </a:r>
            <a:r>
              <a:rPr lang="ko-KR" altLang="en-US" sz="1050" spc="1250" dirty="0" smtClean="0">
                <a:solidFill>
                  <a:schemeClr val="bg1"/>
                </a:solidFill>
                <a:latin typeface="+mn-ea"/>
              </a:rPr>
              <a:t>기능분</a:t>
            </a:r>
            <a:r>
              <a:rPr lang="ko-KR" altLang="en-US" sz="1050" spc="1250" dirty="0">
                <a:solidFill>
                  <a:schemeClr val="bg1"/>
                </a:solidFill>
                <a:latin typeface="+mn-ea"/>
              </a:rPr>
              <a:t>석</a:t>
            </a:r>
            <a:endParaRPr lang="ko-KR" altLang="en-US" sz="1100" spc="125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5868144" y="3363245"/>
            <a:ext cx="1008112" cy="63007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6490297" y="2469532"/>
            <a:ext cx="189072" cy="1181745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2043376" y="2020493"/>
            <a:ext cx="1736269" cy="389692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275327" y="2020493"/>
            <a:ext cx="140225" cy="779385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68987" y="4571062"/>
            <a:ext cx="35103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송 현 석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		60165110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임 준 형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		60172186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이 진 영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		60142324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김 다 연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 		60172129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최 선 학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		60172210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4585587" y="4639464"/>
            <a:ext cx="0" cy="1334704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845203" y="4639464"/>
            <a:ext cx="0" cy="1334704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204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332656"/>
            <a:ext cx="1907704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320" y="132602"/>
            <a:ext cx="3957616" cy="20005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700" spc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Magic-Wormhole</a:t>
            </a:r>
            <a:endParaRPr lang="ko-KR" altLang="en-US" sz="700" spc="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1" y="1700808"/>
            <a:ext cx="7632847" cy="41293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Import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된 모듈</a:t>
            </a:r>
            <a:endParaRPr lang="en-US" altLang="ko-KR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2" y="908720"/>
            <a:ext cx="4042443" cy="38869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altLang="ko-KR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wormhole . </a:t>
            </a:r>
            <a:r>
              <a:rPr lang="en-US" altLang="ko-KR" sz="20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412804"/>
              </p:ext>
            </p:extLst>
          </p:nvPr>
        </p:nvGraphicFramePr>
        <p:xfrm>
          <a:off x="251522" y="2276872"/>
          <a:ext cx="8640958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58"/>
              </a:tblGrid>
              <a:tr h="3224611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__future__ import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absolute_import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print_function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unicode_literals</a:t>
                      </a:r>
                      <a:endParaRPr lang="en-US" altLang="ko-KR" sz="1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import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os</a:t>
                      </a:r>
                      <a:endParaRPr lang="en-US" altLang="ko-KR" sz="1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import sys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attr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import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attrib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attrs</a:t>
                      </a:r>
                      <a:endParaRPr lang="en-US" altLang="ko-KR" sz="1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twisted.python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import failure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zope.interface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import implementer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._boss import Boss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._interfaces import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IDeferredWormhole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IWormhole</a:t>
                      </a:r>
                      <a:endParaRPr lang="en-US" altLang="ko-KR" sz="1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._key import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derive_key</a:t>
                      </a:r>
                      <a:endParaRPr lang="en-US" altLang="ko-KR" sz="1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.errors import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NoKeyError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WormholeClosed</a:t>
                      </a:r>
                      <a:endParaRPr lang="en-US" altLang="ko-KR" sz="1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.eventual import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EventualQueue</a:t>
                      </a:r>
                      <a:endParaRPr lang="en-US" altLang="ko-KR" sz="1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.journal import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ImmediateJournal</a:t>
                      </a:r>
                      <a:endParaRPr lang="en-US" altLang="ko-KR" sz="1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.observer import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OneShotObserver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SequenceObserver</a:t>
                      </a:r>
                      <a:endParaRPr lang="en-US" altLang="ko-KR" sz="1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.timing import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DebugTiming</a:t>
                      </a:r>
                      <a:endParaRPr lang="en-US" altLang="ko-KR" sz="1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.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util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import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bytes_to_hexstr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to_bytes</a:t>
                      </a:r>
                      <a:endParaRPr lang="en-US" altLang="ko-KR" sz="1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._version import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get_versions</a:t>
                      </a:r>
                      <a:endParaRPr lang="en-US" altLang="ko-KR" sz="1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457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332656"/>
            <a:ext cx="1907704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320" y="132602"/>
            <a:ext cx="3957616" cy="20005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700" spc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Magic-Wormhole</a:t>
            </a:r>
            <a:endParaRPr lang="ko-KR" altLang="en-US" sz="700" spc="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499236"/>
              </p:ext>
            </p:extLst>
          </p:nvPr>
        </p:nvGraphicFramePr>
        <p:xfrm>
          <a:off x="251522" y="2276872"/>
          <a:ext cx="8640958" cy="3583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58"/>
              </a:tblGrid>
              <a:tr h="3297041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ts val="25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__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attrs_post_init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__(self)</a:t>
                      </a:r>
                    </a:p>
                    <a:p>
                      <a:pPr marL="285750" indent="-285750" algn="l" latinLnBrk="1">
                        <a:lnSpc>
                          <a:spcPts val="25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wire(self, mailbox)</a:t>
                      </a:r>
                    </a:p>
                    <a:p>
                      <a:pPr marL="285750" indent="-285750" algn="l" latinLnBrk="1">
                        <a:lnSpc>
                          <a:spcPts val="25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S0_no_key(self)</a:t>
                      </a:r>
                    </a:p>
                    <a:p>
                      <a:pPr marL="285750" indent="-285750" algn="l" latinLnBrk="1">
                        <a:lnSpc>
                          <a:spcPts val="25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S1_verified_key(self)</a:t>
                      </a:r>
                    </a:p>
                    <a:p>
                      <a:pPr marL="285750" indent="-285750" algn="l" latinLnBrk="1">
                        <a:lnSpc>
                          <a:spcPts val="25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got_verified_key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key)</a:t>
                      </a:r>
                    </a:p>
                    <a:p>
                      <a:pPr marL="285750" indent="-285750" algn="l" latinLnBrk="1">
                        <a:lnSpc>
                          <a:spcPts val="25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send(self, phase, plaintext)</a:t>
                      </a:r>
                    </a:p>
                    <a:p>
                      <a:pPr marL="285750" indent="-285750" algn="l" latinLnBrk="1">
                        <a:lnSpc>
                          <a:spcPts val="25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queue(self, phase, plaintext)</a:t>
                      </a:r>
                    </a:p>
                    <a:p>
                      <a:pPr marL="285750" indent="-285750" algn="l" latinLnBrk="1">
                        <a:lnSpc>
                          <a:spcPts val="25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record_key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key)</a:t>
                      </a:r>
                    </a:p>
                    <a:p>
                      <a:pPr marL="285750" indent="-285750" algn="l" latinLnBrk="1">
                        <a:lnSpc>
                          <a:spcPts val="25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drain(self, key)</a:t>
                      </a:r>
                    </a:p>
                    <a:p>
                      <a:pPr marL="285750" indent="-285750" algn="l" latinLnBrk="1">
                        <a:lnSpc>
                          <a:spcPts val="25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deliver(self, phase, plaintext)</a:t>
                      </a:r>
                    </a:p>
                    <a:p>
                      <a:pPr marL="285750" indent="-285750" algn="l" latinLnBrk="1">
                        <a:lnSpc>
                          <a:spcPts val="25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_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encrypt_and_send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phase, plaintext)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1521" y="1700808"/>
            <a:ext cx="7632847" cy="41293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class Send(object)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2" y="908720"/>
            <a:ext cx="4042443" cy="38869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send . </a:t>
            </a:r>
            <a:r>
              <a:rPr lang="en-US" altLang="ko-KR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5796136" y="6324665"/>
            <a:ext cx="3193986" cy="9104"/>
          </a:xfrm>
          <a:prstGeom prst="line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96136" y="6333769"/>
            <a:ext cx="3255997" cy="41293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Send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는 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queue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형태로 파일을 전달해줍니다</a:t>
            </a: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3673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332656"/>
            <a:ext cx="1907704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320" y="132602"/>
            <a:ext cx="3957616" cy="20005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700" spc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Magic-Wormhole</a:t>
            </a:r>
            <a:endParaRPr lang="ko-KR" altLang="en-US" sz="700" spc="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1" y="1700808"/>
            <a:ext cx="7632847" cy="41293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Import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된 모듈</a:t>
            </a:r>
            <a:endParaRPr lang="en-US" altLang="ko-KR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773"/>
              </p:ext>
            </p:extLst>
          </p:nvPr>
        </p:nvGraphicFramePr>
        <p:xfrm>
          <a:off x="251522" y="2276872"/>
          <a:ext cx="8640958" cy="32246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58"/>
              </a:tblGrid>
              <a:tr h="3224611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__future__ import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absolute_import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print_function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unicode_literals</a:t>
                      </a:r>
                      <a:endParaRPr lang="en-US" altLang="ko-KR" sz="1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attr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import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attrib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attrs</a:t>
                      </a:r>
                      <a:endParaRPr lang="en-US" altLang="ko-KR" sz="1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attr.validators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import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instance_of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provides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automat import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MethodicalMachine</a:t>
                      </a:r>
                      <a:endParaRPr lang="en-US" altLang="ko-KR" sz="1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zope.interface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import implementer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. import _interfaces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._key import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derive_phase_key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encrypt_data</a:t>
                      </a:r>
                      <a:endParaRPr lang="en-US" altLang="ko-KR" sz="1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1522" y="908720"/>
            <a:ext cx="4042443" cy="38869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send . </a:t>
            </a:r>
            <a:r>
              <a:rPr lang="en-US" altLang="ko-KR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7036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332656"/>
            <a:ext cx="1907704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320" y="132602"/>
            <a:ext cx="3957616" cy="20005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700" spc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Magic-Wormhole</a:t>
            </a:r>
            <a:endParaRPr lang="ko-KR" altLang="en-US" sz="700" spc="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080437"/>
              </p:ext>
            </p:extLst>
          </p:nvPr>
        </p:nvGraphicFramePr>
        <p:xfrm>
          <a:off x="251522" y="2276872"/>
          <a:ext cx="4752526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2526"/>
              </a:tblGrid>
              <a:tr h="3297041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__</a:t>
                      </a: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attrs_post_init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__(self)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set_debug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f)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_debug(self, what)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wire(self, code, </a:t>
                      </a: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lister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when_wordlist_is_available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(self)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S0_idle(self)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S1_typing_nameplate(self)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S2_typing_code_no_wordlist(self)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S3_typing_code_yes_wordlist(self)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S4_done(self)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start(self)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got_nameplates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</a:t>
                      </a: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all_nameplates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got_wordlist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wordlist)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refresh_nameplates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(self)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get_nameplate_completions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prefix)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choose_nameplate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nameplate)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_</a:t>
                      </a: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choose_nameplate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nameplate)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get_word_completions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prefix)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1521" y="1700808"/>
            <a:ext cx="7632847" cy="41293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class Input(object)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2" y="908720"/>
            <a:ext cx="4042443" cy="38869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input . </a:t>
            </a:r>
            <a:r>
              <a:rPr lang="en-US" altLang="ko-KR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501715"/>
              </p:ext>
            </p:extLst>
          </p:nvPr>
        </p:nvGraphicFramePr>
        <p:xfrm>
          <a:off x="4293965" y="2276872"/>
          <a:ext cx="4752526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2526"/>
              </a:tblGrid>
              <a:tr h="3297041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choose_words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words)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do_start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(self)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do_refresh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(self)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record_nameplates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</a:t>
                      </a: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all_nameplates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_</a:t>
                      </a: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get_nameplate_completions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prefix)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record_all_nameplates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nameplate)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record_wordlist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wordlist)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notify_wordlist_waiters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wordlist)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no_word_completions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prefix)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_</a:t>
                      </a: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get_word_completions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prefix)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raise_must_choose_nameplate1(self, prefix)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raise_must_choose_nameplate2(self, words)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raise_already_chose_nameplate1(self)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raise_already_chose_nameplate2(self, prefix)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raise_already_chose_nameplate3(self, nameplate)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raise_already_chose_words1(self, prefix)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raise_already_chose_words2(self, words)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do_words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words)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5" name="직선 연결선 14"/>
          <p:cNvCxnSpPr/>
          <p:nvPr/>
        </p:nvCxnSpPr>
        <p:spPr>
          <a:xfrm>
            <a:off x="5076056" y="6324665"/>
            <a:ext cx="3914066" cy="0"/>
          </a:xfrm>
          <a:prstGeom prst="line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04048" y="6333769"/>
            <a:ext cx="4048085" cy="41293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리스트에 있는 </a:t>
            </a:r>
            <a:r>
              <a:rPr lang="ko-KR" altLang="en-US" sz="1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웜홀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코드 중 생성된 코드를 </a:t>
            </a:r>
            <a:r>
              <a:rPr lang="ko-KR" altLang="en-US" sz="1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입력받는다</a:t>
            </a: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8396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332656"/>
            <a:ext cx="1907704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320" y="132602"/>
            <a:ext cx="3957616" cy="20005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700" spc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Magic-Wormhole</a:t>
            </a:r>
            <a:endParaRPr lang="ko-KR" altLang="en-US" sz="700" spc="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506236"/>
              </p:ext>
            </p:extLst>
          </p:nvPr>
        </p:nvGraphicFramePr>
        <p:xfrm>
          <a:off x="251522" y="2276872"/>
          <a:ext cx="8640958" cy="32970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58"/>
              </a:tblGrid>
              <a:tr h="3297041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__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attrs_post_init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__(self)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refresh_nameplates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(self)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get_nameplate_completions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prefix)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choose_nameplate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nameplate)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when_wordlist_is_available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(self)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get_word_completions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prefix)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choose_words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words)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1521" y="1700808"/>
            <a:ext cx="7632847" cy="38311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class Helper(object</a:t>
            </a: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2" y="908720"/>
            <a:ext cx="4042443" cy="38869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input . </a:t>
            </a:r>
            <a:r>
              <a:rPr lang="en-US" altLang="ko-KR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52120" y="6333769"/>
            <a:ext cx="3400013" cy="41293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input 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 외부에서 필요한 내용을 다룬다</a:t>
            </a: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5652120" y="6324665"/>
            <a:ext cx="3338002" cy="9104"/>
          </a:xfrm>
          <a:prstGeom prst="line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934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332656"/>
            <a:ext cx="1907704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320" y="132602"/>
            <a:ext cx="3957616" cy="20005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700" spc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Magic-Wormhole</a:t>
            </a:r>
            <a:endParaRPr lang="ko-KR" altLang="en-US" sz="700" spc="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1" y="1700808"/>
            <a:ext cx="7632847" cy="41293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Import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된 모듈</a:t>
            </a:r>
            <a:endParaRPr lang="en-US" altLang="ko-KR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298744"/>
              </p:ext>
            </p:extLst>
          </p:nvPr>
        </p:nvGraphicFramePr>
        <p:xfrm>
          <a:off x="251522" y="2276872"/>
          <a:ext cx="8640958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58"/>
              </a:tblGrid>
              <a:tr h="3224611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__future__ import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absolute_import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print_function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unicode_literals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import threading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attr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import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attrib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attrs</a:t>
                      </a:r>
                      <a:endParaRPr lang="en-US" altLang="ko-KR" sz="1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attr.validators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import provides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automat import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MethodicalMachine</a:t>
                      </a:r>
                      <a:endParaRPr lang="en-US" altLang="ko-KR" sz="1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twisted.internet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import defer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zope.interface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import implementer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. import _interfaces, errors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._nameplate import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validate_nameplate</a:t>
                      </a:r>
                      <a:endParaRPr lang="en-US" altLang="ko-KR" sz="1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1522" y="908720"/>
            <a:ext cx="4042443" cy="38869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input . </a:t>
            </a:r>
            <a:r>
              <a:rPr lang="en-US" altLang="ko-KR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0988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2" y="908720"/>
            <a:ext cx="4042443" cy="38869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lvl="0" algn="just">
              <a:lnSpc>
                <a:spcPts val="2500"/>
              </a:lnSpc>
            </a:pPr>
            <a:r>
              <a:rPr lang="en-US" altLang="ko-KR" sz="2000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key . </a:t>
            </a:r>
            <a:r>
              <a:rPr lang="en-US" altLang="ko-KR" sz="2000" b="1" spc="-1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py</a:t>
            </a:r>
            <a:endParaRPr lang="en-US" altLang="ko-KR" sz="2000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332656"/>
            <a:ext cx="1907704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320" y="132602"/>
            <a:ext cx="3957616" cy="20005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700" spc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Magic-Wormhole</a:t>
            </a:r>
            <a:endParaRPr lang="ko-KR" altLang="en-US" sz="700" spc="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926295"/>
              </p:ext>
            </p:extLst>
          </p:nvPr>
        </p:nvGraphicFramePr>
        <p:xfrm>
          <a:off x="251522" y="2276872"/>
          <a:ext cx="8640958" cy="32970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58"/>
              </a:tblGrid>
              <a:tr h="3297041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__</a:t>
                      </a:r>
                      <a:r>
                        <a:rPr lang="en-US" altLang="ko-KR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attrs_post_init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(self)</a:t>
                      </a:r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wire(self, boss, mailbox, receive)</a:t>
                      </a:r>
                      <a:endParaRPr lang="en-US" altLang="ko-KR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S00(self)</a:t>
                      </a:r>
                      <a:endParaRPr lang="en-US" altLang="ko-KR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S01(self)</a:t>
                      </a:r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S11(self)</a:t>
                      </a:r>
                      <a:endParaRPr lang="en-US" altLang="ko-KR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got_code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code)</a:t>
                      </a:r>
                      <a:endParaRPr lang="en-US" altLang="ko-KR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got_pake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body)</a:t>
                      </a:r>
                      <a:endParaRPr lang="en-US" altLang="ko-KR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stash_pake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body)</a:t>
                      </a:r>
                      <a:endParaRPr lang="en-US" altLang="ko-KR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deliver_code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code)</a:t>
                      </a:r>
                      <a:endParaRPr lang="en-US" altLang="ko-KR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deliver_pake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body)</a:t>
                      </a:r>
                      <a:endParaRPr lang="en-US" altLang="ko-KR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deliver_code_and_stashed_pake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code)</a:t>
                      </a:r>
                      <a:endParaRPr lang="en-US" altLang="ko-KR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1521" y="1700808"/>
            <a:ext cx="7632847" cy="38311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class Key(object)</a:t>
            </a: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995936" y="6324665"/>
            <a:ext cx="4994186" cy="9104"/>
          </a:xfrm>
          <a:prstGeom prst="line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23928" y="6333769"/>
            <a:ext cx="5128205" cy="41293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altLang="ko-KR" sz="1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got_code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와 </a:t>
            </a:r>
            <a:r>
              <a:rPr lang="en-US" altLang="ko-KR" sz="1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got_pake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 </a:t>
            </a: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code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와 </a:t>
            </a:r>
            <a:r>
              <a:rPr lang="en-US" altLang="ko-KR" sz="1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pake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받아와 </a:t>
            </a:r>
            <a:r>
              <a:rPr lang="en-US" altLang="ko-KR" sz="1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SortedKey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전송합니다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543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2" y="908720"/>
            <a:ext cx="4042443" cy="38869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lvl="0" algn="just">
              <a:lnSpc>
                <a:spcPts val="2500"/>
              </a:lnSpc>
            </a:pPr>
            <a:r>
              <a:rPr lang="en-US" altLang="ko-KR" sz="2000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key . </a:t>
            </a:r>
            <a:r>
              <a:rPr lang="en-US" altLang="ko-KR" sz="2000" b="1" spc="-1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py</a:t>
            </a:r>
            <a:endParaRPr lang="en-US" altLang="ko-KR" sz="2000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332656"/>
            <a:ext cx="1907704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320" y="132602"/>
            <a:ext cx="3957616" cy="20005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700" spc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Magic-Wormhole</a:t>
            </a:r>
            <a:endParaRPr lang="ko-KR" altLang="en-US" sz="700" spc="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604798"/>
              </p:ext>
            </p:extLst>
          </p:nvPr>
        </p:nvGraphicFramePr>
        <p:xfrm>
          <a:off x="251522" y="2276872"/>
          <a:ext cx="8640958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58"/>
              </a:tblGrid>
              <a:tr h="3224611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wire(self, boss, mailbox, receive)</a:t>
                      </a:r>
                      <a:endParaRPr lang="en-US" altLang="ko-KR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S0_know_nothing(self)</a:t>
                      </a:r>
                      <a:endParaRPr lang="en-US" altLang="ko-KR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S1_know_code(self)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S2_know_key(self)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S3_scared(self)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got_code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code)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got_pake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body)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got_pake_good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msg2)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got_pake_bad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build_pake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code)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scared(self)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compute_key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msg2)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1521" y="1700808"/>
            <a:ext cx="7632847" cy="38311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class _</a:t>
            </a:r>
            <a:r>
              <a:rPr lang="en-US" altLang="ko-KR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SortedKey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(object)</a:t>
            </a:r>
            <a:endParaRPr lang="en-US" altLang="ko-KR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779912" y="6324665"/>
            <a:ext cx="5210210" cy="9104"/>
          </a:xfrm>
          <a:prstGeom prst="line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07904" y="6333769"/>
            <a:ext cx="5344229" cy="41293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altLang="ko-KR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SortedKey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는 받아온 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키 값들을 올바른 순서대로 정렬하고</a:t>
            </a: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암호화시킵니다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2866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2" y="908720"/>
            <a:ext cx="4042443" cy="38869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lvl="0" algn="just">
              <a:lnSpc>
                <a:spcPts val="2500"/>
              </a:lnSpc>
            </a:pPr>
            <a:r>
              <a:rPr lang="en-US" altLang="ko-KR" sz="2000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key . </a:t>
            </a:r>
            <a:r>
              <a:rPr lang="en-US" altLang="ko-KR" sz="2000" b="1" spc="-1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py</a:t>
            </a:r>
            <a:endParaRPr lang="en-US" altLang="ko-KR" sz="2000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332656"/>
            <a:ext cx="1907704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320" y="132602"/>
            <a:ext cx="3957616" cy="20005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700" spc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Magic-Wormhole</a:t>
            </a:r>
            <a:endParaRPr lang="ko-KR" altLang="en-US" sz="700" spc="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435233"/>
              </p:ext>
            </p:extLst>
          </p:nvPr>
        </p:nvGraphicFramePr>
        <p:xfrm>
          <a:off x="251522" y="2276872"/>
          <a:ext cx="8640958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58"/>
              </a:tblGrid>
              <a:tr h="3297041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HKDF(</a:t>
                      </a:r>
                      <a:r>
                        <a:rPr lang="en-US" altLang="ko-KR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skm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en-US" altLang="ko-KR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outlen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salt=None, </a:t>
                      </a:r>
                      <a:r>
                        <a:rPr lang="en-US" altLang="ko-KR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CTXinfo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= b””)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- 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헤시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기반 메시지 인증 코드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(HMAC)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를 기반으로 하는 간단한 키 유도 함수</a:t>
                      </a:r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derive_key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(key, purpose, length=</a:t>
                      </a:r>
                      <a:r>
                        <a:rPr lang="en-US" altLang="ko-KR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SecretBox.KEY_SIZE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-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받아온 키가 정상적으로 받아온 것인지 확인하는 함수</a:t>
                      </a:r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derive_phase_key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(key, side, phase)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-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isInstance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 받아온 것이 항상 참이라 가정하고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side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와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phase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를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ascii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인코딩한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후에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derive_key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에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전송해준다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decrypt_data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(key, encrypted)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-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받아온 데이터를 해독하는 함수</a:t>
                      </a:r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encrypt_data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(key, plaintext)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- 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데이터를 받아와 암호화 시키는 함수</a:t>
                      </a:r>
                      <a:endParaRPr lang="en-US" altLang="ko-KR" sz="12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1521" y="1700808"/>
            <a:ext cx="7632847" cy="38311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4232029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2" y="908720"/>
            <a:ext cx="4042443" cy="38869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lvl="0" algn="just">
              <a:lnSpc>
                <a:spcPts val="2500"/>
              </a:lnSpc>
            </a:pPr>
            <a:r>
              <a:rPr lang="en-US" altLang="ko-KR" sz="2000" b="1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key . </a:t>
            </a:r>
            <a:r>
              <a:rPr lang="en-US" altLang="ko-KR" sz="2000" b="1" spc="-1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py</a:t>
            </a:r>
            <a:endParaRPr lang="en-US" altLang="ko-KR" sz="2000" b="1" spc="-1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332656"/>
            <a:ext cx="1907704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320" y="132602"/>
            <a:ext cx="3957616" cy="20005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700" spc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Magic-Wormhole</a:t>
            </a:r>
            <a:endParaRPr lang="ko-KR" altLang="en-US" sz="700" spc="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244558"/>
              </p:ext>
            </p:extLst>
          </p:nvPr>
        </p:nvGraphicFramePr>
        <p:xfrm>
          <a:off x="251522" y="2276872"/>
          <a:ext cx="8640958" cy="4392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58"/>
              </a:tblGrid>
              <a:tr h="4392491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__future__ import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absolute_import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print_function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unicode_literals</a:t>
                      </a:r>
                      <a:endParaRPr lang="en-US" altLang="ko-KR" sz="1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hashlib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import sha256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import six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attr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import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attrib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attrs</a:t>
                      </a:r>
                      <a:endParaRPr lang="en-US" altLang="ko-KR" sz="1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attr.validators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import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instance_of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provides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automat import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MethodicalMachine</a:t>
                      </a:r>
                      <a:endParaRPr lang="en-US" altLang="ko-KR" sz="1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hkdf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import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Hkdf</a:t>
                      </a:r>
                      <a:endParaRPr lang="en-US" altLang="ko-KR" sz="1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nacl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iport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utils</a:t>
                      </a:r>
                      <a:endParaRPr lang="en-US" altLang="ko-KR" sz="1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nacl.exceptions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import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CryptoError</a:t>
                      </a:r>
                      <a:endParaRPr lang="en-US" altLang="ko-KR" sz="1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nacl.secret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import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SecretBox</a:t>
                      </a:r>
                      <a:endParaRPr lang="en-US" altLang="ko-KR" sz="1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spake2 import SPAKE2_Symmetric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zope.interface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import implementer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. import _interfaces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.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util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import (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bytes_to_dict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bytes_to_hexstr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dict_to_bytes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hexstr_to_btes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to_bytes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1521" y="1700808"/>
            <a:ext cx="7632847" cy="41293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Import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된 모듈</a:t>
            </a:r>
            <a:endParaRPr lang="en-US" altLang="ko-KR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2987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2" y="908720"/>
            <a:ext cx="4042443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목차</a:t>
            </a:r>
            <a:endParaRPr lang="ko-KR" altLang="en-US" sz="20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32656"/>
            <a:ext cx="1907704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320" y="132602"/>
            <a:ext cx="3957616" cy="20005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700" spc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Magic-Wormhole</a:t>
            </a:r>
            <a:endParaRPr lang="ko-KR" altLang="en-US" sz="700" spc="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1" y="1700808"/>
            <a:ext cx="4042443" cy="490134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altLang="ko-KR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  Magic-Wormhole 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소개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ts val="2500"/>
              </a:lnSpc>
            </a:pPr>
            <a:endParaRPr lang="en-US" altLang="ko-KR" sz="16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ts val="2500"/>
              </a:lnSpc>
            </a:pPr>
            <a:r>
              <a:rPr lang="en-US" altLang="ko-KR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  </a:t>
            </a:r>
            <a:r>
              <a:rPr lang="ko-KR" altLang="en-US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소스파일 </a:t>
            </a:r>
            <a:r>
              <a:rPr lang="ko-KR" altLang="en-US" sz="16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디렉토리</a:t>
            </a:r>
            <a:endParaRPr lang="en-US" altLang="ko-KR" sz="16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ts val="2500"/>
              </a:lnSpc>
            </a:pP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ts val="2500"/>
              </a:lnSpc>
            </a:pPr>
            <a:r>
              <a:rPr lang="en-US" altLang="ko-KR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  wormhole . </a:t>
            </a:r>
            <a:r>
              <a:rPr lang="en-US" altLang="ko-KR" sz="16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</a:t>
            </a:r>
            <a:endParaRPr lang="en-US" altLang="ko-KR" sz="16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ts val="2500"/>
              </a:lnSpc>
            </a:pPr>
            <a:endParaRPr lang="en-US" altLang="ko-KR" sz="16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ts val="2500"/>
              </a:lnSpc>
            </a:pPr>
            <a:r>
              <a:rPr lang="en-US" altLang="ko-KR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  send . </a:t>
            </a:r>
            <a:r>
              <a:rPr lang="en-US" altLang="ko-KR" sz="16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</a:t>
            </a:r>
            <a:endParaRPr lang="en-US" altLang="ko-KR" sz="16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ts val="2500"/>
              </a:lnSpc>
            </a:pPr>
            <a:endParaRPr lang="en-US" altLang="ko-KR" sz="16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ts val="2500"/>
              </a:lnSpc>
            </a:pPr>
            <a:r>
              <a:rPr lang="en-US" altLang="ko-KR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5.  input . </a:t>
            </a:r>
            <a:r>
              <a:rPr lang="en-US" altLang="ko-KR" sz="16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ts val="2500"/>
              </a:lnSpc>
            </a:pPr>
            <a:endParaRPr lang="en-US" altLang="ko-KR" sz="16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ts val="2500"/>
              </a:lnSpc>
            </a:pPr>
            <a:r>
              <a:rPr lang="en-US" altLang="ko-KR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6. </a:t>
            </a: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key . </a:t>
            </a:r>
            <a:r>
              <a:rPr lang="en-US" altLang="ko-KR" sz="16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ts val="2500"/>
              </a:lnSpc>
            </a:pPr>
            <a:endParaRPr lang="en-US" altLang="ko-KR" sz="16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ts val="2500"/>
              </a:lnSpc>
            </a:pPr>
            <a:r>
              <a:rPr lang="en-US" altLang="ko-KR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7.  receive . </a:t>
            </a:r>
            <a:r>
              <a:rPr lang="en-US" altLang="ko-KR" sz="16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</a:t>
            </a:r>
            <a:endParaRPr lang="en-US" altLang="ko-KR" sz="16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ts val="2500"/>
              </a:lnSpc>
            </a:pPr>
            <a:endParaRPr lang="en-US" altLang="ko-KR" sz="16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ts val="2500"/>
              </a:lnSpc>
            </a:pPr>
            <a:endParaRPr lang="en-US" altLang="ko-KR" sz="16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9873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332656"/>
            <a:ext cx="1907704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320" y="132602"/>
            <a:ext cx="3957616" cy="20005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700" spc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Magic-Wormhole</a:t>
            </a:r>
            <a:endParaRPr lang="ko-KR" altLang="en-US" sz="700" spc="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078473"/>
              </p:ext>
            </p:extLst>
          </p:nvPr>
        </p:nvGraphicFramePr>
        <p:xfrm>
          <a:off x="251522" y="2276872"/>
          <a:ext cx="8640958" cy="3992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58"/>
              </a:tblGrid>
              <a:tr h="3297041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__</a:t>
                      </a:r>
                      <a:r>
                        <a:rPr lang="en-US" altLang="ko-KR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attrs_post_init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__(self)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wire(self, boss, send)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S0_unknown_key(self)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S1_unverified_key(self)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S2_verified_key(self)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S3_scared(self)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got_message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side, phase, body)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got_message_good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phase, plaintext)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got_message_bad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(self)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got_key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key)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record_key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key)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S_got_verified_key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phase, plaintext)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W_happy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phase, plaintext)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W_got_verifier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phase, plaintext)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W_got_message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phase, plaintext)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W_scared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1521" y="1700808"/>
            <a:ext cx="7632847" cy="38311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class 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Receive(object)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522" y="908720"/>
            <a:ext cx="4042443" cy="38869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receive . </a:t>
            </a:r>
            <a:r>
              <a:rPr lang="en-US" altLang="ko-KR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3275856" y="6324665"/>
            <a:ext cx="5714266" cy="9104"/>
          </a:xfrm>
          <a:prstGeom prst="line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69920" y="6333769"/>
            <a:ext cx="5882213" cy="41293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receive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는 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인증된 키가 맞는지 아닌지 확인하고 맞으면 전달된 파일을 받아옵니다</a:t>
            </a: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4585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332656"/>
            <a:ext cx="1907704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320" y="132602"/>
            <a:ext cx="3957616" cy="20005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700" spc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Magic-Wormhole</a:t>
            </a:r>
            <a:endParaRPr lang="ko-KR" altLang="en-US" sz="700" spc="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1" y="1700808"/>
            <a:ext cx="7632847" cy="41293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Import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된 모듈</a:t>
            </a:r>
            <a:endParaRPr lang="en-US" altLang="ko-KR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862500"/>
              </p:ext>
            </p:extLst>
          </p:nvPr>
        </p:nvGraphicFramePr>
        <p:xfrm>
          <a:off x="251522" y="2276872"/>
          <a:ext cx="8640958" cy="32246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58"/>
              </a:tblGrid>
              <a:tr h="3224611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__future__ import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absolute_import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print_function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unicode_literals</a:t>
                      </a:r>
                      <a:endParaRPr lang="en-US" altLang="ko-KR" sz="1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attr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import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attrib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attrs</a:t>
                      </a:r>
                      <a:endParaRPr lang="en-US" altLang="ko-KR" sz="1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attr.validators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import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instance_of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provides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automat import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MethodicalMachine</a:t>
                      </a:r>
                      <a:endParaRPr lang="en-US" altLang="ko-KR" sz="1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zope.interface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import implementer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. import _interfaces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._key import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CryptoError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decrypt_data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derive_key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en-US" altLang="ko-KR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derive_phase_key</a:t>
                      </a:r>
                      <a:endParaRPr lang="en-US" altLang="ko-KR" sz="1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1522" y="908720"/>
            <a:ext cx="4042443" cy="38869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receive . </a:t>
            </a:r>
            <a:r>
              <a:rPr lang="en-US" altLang="ko-KR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3720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91780" y="3183361"/>
            <a:ext cx="3960440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Q&amp;A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14267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91780" y="3183361"/>
            <a:ext cx="3960440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감사합니다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44176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2" y="908720"/>
            <a:ext cx="4042443" cy="38869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Magic-Wormhole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소개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332656"/>
            <a:ext cx="1907704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320" y="132602"/>
            <a:ext cx="3957616" cy="20005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700" spc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Magic-Wormhole</a:t>
            </a:r>
            <a:endParaRPr lang="ko-KR" altLang="en-US" sz="700" spc="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1" y="1700808"/>
            <a:ext cx="5760639" cy="201593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패키지는 </a:t>
            </a:r>
            <a:r>
              <a:rPr lang="en-US" altLang="ko-KR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wormhole</a:t>
            </a:r>
            <a:r>
              <a:rPr lang="ko-KR" altLang="en-US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이라는 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이름의 라이브러리와 </a:t>
            </a:r>
            <a:r>
              <a:rPr lang="ko-KR" altLang="en-US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명령 줄 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도구를 제공하므로 한 컴퓨터에서 다른 컴퓨터로 임의 크기의 파일과 디렉터리</a:t>
            </a: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또는 짧은 텍스트</a:t>
            </a: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가져올 수 있습니다</a:t>
            </a: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두 </a:t>
            </a:r>
            <a:r>
              <a:rPr lang="ko-KR" altLang="en-US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컴퓨터는</a:t>
            </a:r>
            <a:r>
              <a:rPr lang="ko-KR" altLang="en-US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동일한 </a:t>
            </a: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"</a:t>
            </a:r>
            <a:r>
              <a:rPr lang="en-US" altLang="ko-KR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wormhole</a:t>
            </a:r>
            <a:r>
              <a:rPr lang="ko-KR" altLang="en-US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codes"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사용하여 식별합니다</a:t>
            </a: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파일을 전송하는 </a:t>
            </a:r>
            <a:r>
              <a:rPr lang="ko-KR" altLang="en-US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컴퓨터에서 </a:t>
            </a:r>
            <a:r>
              <a:rPr lang="ko-KR" altLang="en-US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코드를 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생성하고 </a:t>
            </a:r>
            <a:r>
              <a:rPr lang="ko-KR" altLang="en-US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알려줍니다</a:t>
            </a: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</a:t>
            </a:r>
            <a:r>
              <a:rPr lang="ko-KR" altLang="en-US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코드는 </a:t>
            </a:r>
            <a:r>
              <a:rPr lang="ko-KR" altLang="en-US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파일을 받을 컴퓨터에 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입력해야 </a:t>
            </a:r>
            <a:r>
              <a:rPr lang="ko-KR" altLang="en-US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합니다</a:t>
            </a: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ko-KR" sz="16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046" y="1782802"/>
            <a:ext cx="2211468" cy="1851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직선 연결선 9"/>
          <p:cNvCxnSpPr/>
          <p:nvPr/>
        </p:nvCxnSpPr>
        <p:spPr>
          <a:xfrm>
            <a:off x="179512" y="6165304"/>
            <a:ext cx="8784976" cy="0"/>
          </a:xfrm>
          <a:prstGeom prst="line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9512" y="6180182"/>
            <a:ext cx="8784976" cy="36503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lvl="0" algn="just">
              <a:lnSpc>
                <a:spcPts val="2500"/>
              </a:lnSpc>
            </a:pPr>
            <a:r>
              <a:rPr lang="en-US" altLang="ko-KR" sz="12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github</a:t>
            </a:r>
            <a:r>
              <a:rPr lang="en-US" altLang="ko-KR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:  </a:t>
            </a:r>
            <a:r>
              <a:rPr lang="en-US" altLang="ko-KR" sz="1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  <a:hlinkClick r:id="rId4"/>
              </a:rPr>
              <a:t>https://</a:t>
            </a:r>
            <a:r>
              <a:rPr lang="en-US" altLang="ko-KR" sz="12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  <a:hlinkClick r:id="rId4"/>
              </a:rPr>
              <a:t>github.com/warner/magic-wormhole</a:t>
            </a:r>
            <a:endParaRPr lang="en-US" altLang="ko-KR" sz="12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47864" y="4107527"/>
            <a:ext cx="5328592" cy="137473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altLang="ko-KR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PAKE</a:t>
            </a:r>
            <a:r>
              <a:rPr lang="ko-KR" altLang="en-US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란</a:t>
            </a:r>
            <a:r>
              <a:rPr lang="en-US" altLang="ko-KR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?</a:t>
            </a:r>
          </a:p>
          <a:p>
            <a:pPr algn="just">
              <a:lnSpc>
                <a:spcPts val="2500"/>
              </a:lnSpc>
            </a:pP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PAKE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는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두 명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이상의 참여자가 패스워드 기반으로 암호화된 채널을 만들어서 서로 통신할 수 있게 해주는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암호학적인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방법을 말한다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xmlns="" id="{7DF35931-6A35-42A4-9E82-D5F2E2E11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8" y="3803118"/>
            <a:ext cx="2734642" cy="1983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8075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2" y="908720"/>
            <a:ext cx="4042443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소스파일 </a:t>
            </a:r>
            <a:r>
              <a:rPr lang="ko-KR" altLang="en-US" sz="20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디렉토리</a:t>
            </a:r>
            <a:endParaRPr lang="ko-KR" altLang="en-US" sz="20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332656"/>
            <a:ext cx="1907704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320" y="132602"/>
            <a:ext cx="3957616" cy="20005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700" spc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Magic-Wormhole</a:t>
            </a:r>
            <a:endParaRPr lang="ko-KR" altLang="en-US" sz="700" spc="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1568239"/>
            <a:ext cx="410146" cy="51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꺾인 연결선 6"/>
          <p:cNvCxnSpPr>
            <a:stCxn id="1026" idx="2"/>
            <a:endCxn id="143" idx="0"/>
          </p:cNvCxnSpPr>
          <p:nvPr/>
        </p:nvCxnSpPr>
        <p:spPr>
          <a:xfrm rot="16200000" flipH="1">
            <a:off x="5994798" y="532280"/>
            <a:ext cx="344661" cy="345638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026" idx="2"/>
            <a:endCxn id="135" idx="0"/>
          </p:cNvCxnSpPr>
          <p:nvPr/>
        </p:nvCxnSpPr>
        <p:spPr>
          <a:xfrm rot="5400000">
            <a:off x="2583896" y="577762"/>
            <a:ext cx="344661" cy="336542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026" idx="2"/>
            <a:endCxn id="140" idx="0"/>
          </p:cNvCxnSpPr>
          <p:nvPr/>
        </p:nvCxnSpPr>
        <p:spPr>
          <a:xfrm rot="5400000">
            <a:off x="3749481" y="1743347"/>
            <a:ext cx="344661" cy="103425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026" idx="2"/>
            <a:endCxn id="142" idx="0"/>
          </p:cNvCxnSpPr>
          <p:nvPr/>
        </p:nvCxnSpPr>
        <p:spPr>
          <a:xfrm rot="16200000" flipH="1">
            <a:off x="4856677" y="1670400"/>
            <a:ext cx="344661" cy="1180143"/>
          </a:xfrm>
          <a:prstGeom prst="bentConnector3">
            <a:avLst>
              <a:gd name="adj1" fmla="val 4999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44009" y="1690017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Magic-Wormhole</a:t>
            </a:r>
            <a:endParaRPr lang="ko-KR" alt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278589" y="2566730"/>
            <a:ext cx="748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docs</a:t>
            </a:r>
            <a:endParaRPr lang="ko-KR" alt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609758" y="2572715"/>
            <a:ext cx="788367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/>
              <a:t>misc</a:t>
            </a:r>
            <a:endParaRPr lang="ko-KR" alt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824152" y="2557531"/>
            <a:ext cx="720079" cy="2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/>
              <a:t>pyi</a:t>
            </a:r>
            <a:endParaRPr lang="ko-KR" alt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8100393" y="2557530"/>
            <a:ext cx="44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/>
              <a:t>src</a:t>
            </a:r>
            <a:endParaRPr lang="ko-KR" altLang="en-US" sz="12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8100393" y="3690604"/>
            <a:ext cx="961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wormhole</a:t>
            </a:r>
            <a:endParaRPr lang="ko-KR" altLang="en-US" sz="1200" b="1" dirty="0"/>
          </a:p>
        </p:txBody>
      </p:sp>
      <p:cxnSp>
        <p:nvCxnSpPr>
          <p:cNvPr id="78" name="직선 연결선 77"/>
          <p:cNvCxnSpPr>
            <a:stCxn id="143" idx="2"/>
            <a:endCxn id="154" idx="0"/>
          </p:cNvCxnSpPr>
          <p:nvPr/>
        </p:nvCxnSpPr>
        <p:spPr>
          <a:xfrm>
            <a:off x="7895320" y="2952706"/>
            <a:ext cx="0" cy="6164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278589" y="3690603"/>
            <a:ext cx="1355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state-machines</a:t>
            </a:r>
            <a:endParaRPr lang="ko-KR" altLang="en-US" sz="1200" b="1" dirty="0"/>
          </a:p>
        </p:txBody>
      </p:sp>
      <p:cxnSp>
        <p:nvCxnSpPr>
          <p:cNvPr id="83" name="직선 연결선 82"/>
          <p:cNvCxnSpPr>
            <a:stCxn id="135" idx="2"/>
            <a:endCxn id="175" idx="0"/>
          </p:cNvCxnSpPr>
          <p:nvPr/>
        </p:nvCxnSpPr>
        <p:spPr>
          <a:xfrm>
            <a:off x="1073516" y="2952706"/>
            <a:ext cx="0" cy="6164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609759" y="3690602"/>
            <a:ext cx="884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web</a:t>
            </a:r>
            <a:endParaRPr lang="ko-KR" altLang="en-US" sz="12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8100392" y="4794441"/>
            <a:ext cx="961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cli</a:t>
            </a:r>
            <a:endParaRPr lang="ko-KR" altLang="en-US" sz="12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029226" y="4794440"/>
            <a:ext cx="961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test</a:t>
            </a:r>
            <a:endParaRPr lang="ko-KR" altLang="en-US" sz="1200" b="1" dirty="0"/>
          </a:p>
        </p:txBody>
      </p:sp>
      <p:pic>
        <p:nvPicPr>
          <p:cNvPr id="1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43" y="2432803"/>
            <a:ext cx="410146" cy="51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613" y="2432803"/>
            <a:ext cx="410146" cy="51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006" y="2432803"/>
            <a:ext cx="410146" cy="51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247" y="2432803"/>
            <a:ext cx="410146" cy="51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247" y="3569153"/>
            <a:ext cx="410146" cy="51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20" y="4673992"/>
            <a:ext cx="410146" cy="51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3" name="직선 연결선 162"/>
          <p:cNvCxnSpPr>
            <a:stCxn id="154" idx="2"/>
            <a:endCxn id="157" idx="0"/>
          </p:cNvCxnSpPr>
          <p:nvPr/>
        </p:nvCxnSpPr>
        <p:spPr>
          <a:xfrm flipH="1">
            <a:off x="7894193" y="4089056"/>
            <a:ext cx="1127" cy="5849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꺾인 연결선 165"/>
          <p:cNvCxnSpPr>
            <a:stCxn id="154" idx="2"/>
            <a:endCxn id="170" idx="0"/>
          </p:cNvCxnSpPr>
          <p:nvPr/>
        </p:nvCxnSpPr>
        <p:spPr>
          <a:xfrm rot="5400000">
            <a:off x="6477033" y="3255705"/>
            <a:ext cx="584936" cy="22516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608" y="4673992"/>
            <a:ext cx="410146" cy="51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43" y="3569153"/>
            <a:ext cx="410146" cy="51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613" y="3569153"/>
            <a:ext cx="410146" cy="51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0" name="직선 연결선 179"/>
          <p:cNvCxnSpPr>
            <a:stCxn id="140" idx="2"/>
            <a:endCxn id="179" idx="0"/>
          </p:cNvCxnSpPr>
          <p:nvPr/>
        </p:nvCxnSpPr>
        <p:spPr>
          <a:xfrm>
            <a:off x="3404686" y="2952706"/>
            <a:ext cx="0" cy="6164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236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0" grpId="0"/>
      <p:bldP spid="41" grpId="0"/>
      <p:bldP spid="42" grpId="0"/>
      <p:bldP spid="43" grpId="0"/>
      <p:bldP spid="73" grpId="0"/>
      <p:bldP spid="82" grpId="0"/>
      <p:bldP spid="87" grpId="0"/>
      <p:bldP spid="98" grpId="0"/>
      <p:bldP spid="1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2" y="908720"/>
            <a:ext cx="4042443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소스파일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디렉토리</a:t>
            </a:r>
            <a:endParaRPr lang="ko-KR" altLang="en-US" sz="20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332656"/>
            <a:ext cx="1907704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320" y="132602"/>
            <a:ext cx="3957616" cy="20005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700" spc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Magic-Wormhole</a:t>
            </a:r>
            <a:endParaRPr lang="ko-KR" altLang="en-US" sz="700" spc="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4" y="1568239"/>
            <a:ext cx="410146" cy="51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99080" y="1690017"/>
            <a:ext cx="1611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Magic-Wormhole</a:t>
            </a:r>
            <a:endParaRPr lang="ko-KR" altLang="en-US" sz="1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88934" y="2276872"/>
            <a:ext cx="20212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.</a:t>
            </a:r>
            <a:r>
              <a:rPr lang="en-US" altLang="ko-KR" sz="1200" dirty="0" err="1" smtClean="0"/>
              <a:t>appveyor.yml</a:t>
            </a:r>
            <a:endParaRPr lang="en-US" altLang="ko-KR" sz="12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.</a:t>
            </a:r>
            <a:r>
              <a:rPr lang="en-US" altLang="ko-KR" sz="1200" dirty="0" err="1" smtClean="0"/>
              <a:t>coveragerc</a:t>
            </a:r>
            <a:endParaRPr lang="en-US" altLang="ko-KR" sz="12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.</a:t>
            </a:r>
            <a:r>
              <a:rPr lang="en-US" altLang="ko-KR" sz="1200" dirty="0" err="1" smtClean="0"/>
              <a:t>gitattributes</a:t>
            </a:r>
            <a:endParaRPr lang="en-US" altLang="ko-KR" sz="12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.</a:t>
            </a:r>
            <a:r>
              <a:rPr lang="en-US" altLang="ko-KR" sz="1200" dirty="0" err="1" smtClean="0"/>
              <a:t>gitignore</a:t>
            </a:r>
            <a:endParaRPr lang="en-US" altLang="ko-KR" sz="12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.</a:t>
            </a:r>
            <a:r>
              <a:rPr lang="en-US" altLang="ko-KR" sz="1200" dirty="0" err="1"/>
              <a:t>travis.yml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LICENSE</a:t>
            </a:r>
            <a:endParaRPr lang="en-US" altLang="ko-KR" sz="12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MANIFEST.in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NEWS.md</a:t>
            </a:r>
            <a:endParaRPr lang="en-US" altLang="ko-KR" sz="12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README.md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setup.cfg</a:t>
            </a:r>
            <a:endParaRPr lang="en-US" altLang="ko-KR" sz="12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setup.py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snapcraft.yaml</a:t>
            </a:r>
            <a:endParaRPr lang="en-US" altLang="ko-KR" sz="12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tox.ini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versioneer.py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60" y="1568239"/>
            <a:ext cx="410146" cy="51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927106" y="1690017"/>
            <a:ext cx="1611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docs</a:t>
            </a:r>
            <a:endParaRPr lang="ko-KR" alt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516959" y="2276872"/>
            <a:ext cx="25202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api.md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attacks.md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client-protocol.md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conf.py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file-transfer-protocol.md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 smtClean="0"/>
              <a:t>index.rst</a:t>
            </a:r>
            <a:endParaRPr lang="en-US" altLang="ko-KR" sz="12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introduction.md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journal.md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 smtClean="0"/>
              <a:t>Makefile</a:t>
            </a:r>
            <a:endParaRPr lang="en-US" altLang="ko-KR" sz="12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server-protocol.md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tor.md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transit.md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w.dot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welcome.md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wormhole.1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153" y="1568239"/>
            <a:ext cx="410146" cy="51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069299" y="1690017"/>
            <a:ext cx="2254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docs\</a:t>
            </a:r>
            <a:r>
              <a:rPr lang="en-US" altLang="ko-KR" sz="1200" b="1" dirty="0" smtClean="0"/>
              <a:t>state-machines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659153" y="2276872"/>
            <a:ext cx="20212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_</a:t>
            </a:r>
            <a:r>
              <a:rPr lang="en-US" altLang="ko-KR" sz="1200" dirty="0" smtClean="0"/>
              <a:t>connection.dot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allocator.dot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boss.dot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code.dot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input.dot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key.dot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lister.dot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machines.dot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mailbox.dot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 smtClean="0"/>
              <a:t>Makefile</a:t>
            </a:r>
            <a:endParaRPr lang="en-US" altLang="ko-KR" sz="12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nameplate.dot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order.dot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receive.dot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send.dot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terminator.dot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3341123" y="5445224"/>
            <a:ext cx="2448271" cy="0"/>
          </a:xfrm>
          <a:prstGeom prst="line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44916" y="5465008"/>
            <a:ext cx="2448271" cy="0"/>
          </a:xfrm>
          <a:prstGeom prst="line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449828" y="5445224"/>
            <a:ext cx="2448271" cy="0"/>
          </a:xfrm>
          <a:prstGeom prst="line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916" y="5465008"/>
            <a:ext cx="2448271" cy="36631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altLang="ko-KR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Magic-Wormhole</a:t>
            </a:r>
            <a:r>
              <a:rPr lang="ko-KR" altLang="en-US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최상위 </a:t>
            </a:r>
            <a:r>
              <a:rPr lang="ko-KR" altLang="en-US" sz="12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디렉토리</a:t>
            </a:r>
            <a:endParaRPr lang="en-US" altLang="ko-KR" sz="12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41123" y="5465007"/>
            <a:ext cx="2448271" cy="41293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ko-KR" altLang="en-US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수정에 </a:t>
            </a:r>
            <a:r>
              <a:rPr lang="ko-KR" altLang="en-US" sz="1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관련한 문서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49828" y="5465008"/>
            <a:ext cx="2586668" cy="73353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altLang="ko-KR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Magic-Wormhole</a:t>
            </a:r>
            <a:r>
              <a:rPr lang="ko-KR" altLang="en-US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수정코드 및</a:t>
            </a:r>
            <a:endParaRPr lang="en-US" altLang="ko-KR" sz="12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ts val="2500"/>
              </a:lnSpc>
            </a:pPr>
            <a:r>
              <a:rPr lang="ko-KR" altLang="en-US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각종 정보를 적어놓은 문서</a:t>
            </a:r>
            <a:endParaRPr lang="en-US" altLang="ko-KR" sz="12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4679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2" y="908720"/>
            <a:ext cx="4042443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소스파일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디렉토리</a:t>
            </a:r>
            <a:endParaRPr lang="ko-KR" altLang="en-US" sz="20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332656"/>
            <a:ext cx="1907704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320" y="132602"/>
            <a:ext cx="3957616" cy="20005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700" spc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Magic-Wormhole</a:t>
            </a:r>
            <a:endParaRPr lang="ko-KR" altLang="en-US" sz="700" spc="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4" y="1568239"/>
            <a:ext cx="410146" cy="51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99080" y="1690017"/>
            <a:ext cx="1611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/>
              <a:t>misc</a:t>
            </a:r>
            <a:endParaRPr lang="ko-KR" altLang="en-US" sz="1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88934" y="2276872"/>
            <a:ext cx="2021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demo-journal.py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dump-stats.py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dump-timing.py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windows-build.cmd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60" y="1568239"/>
            <a:ext cx="410146" cy="51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927106" y="1690017"/>
            <a:ext cx="1611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misc</a:t>
            </a:r>
            <a:r>
              <a:rPr lang="en-US" altLang="ko-KR" sz="1200" dirty="0" smtClean="0"/>
              <a:t>\</a:t>
            </a:r>
            <a:r>
              <a:rPr lang="en-US" altLang="ko-KR" sz="1200" b="1" dirty="0" smtClean="0"/>
              <a:t>web</a:t>
            </a:r>
            <a:endParaRPr lang="ko-KR" alt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516959" y="2276872"/>
            <a:ext cx="2520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timeline.css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timeline.html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timeline.js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153" y="1568239"/>
            <a:ext cx="410146" cy="51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069299" y="1690017"/>
            <a:ext cx="2254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/>
              <a:t>pyi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659153" y="2276872"/>
            <a:ext cx="202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build-exe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wormhole.exe.spec</a:t>
            </a:r>
            <a:endParaRPr lang="en-US" altLang="ko-KR" sz="12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3341123" y="5445224"/>
            <a:ext cx="2448271" cy="0"/>
          </a:xfrm>
          <a:prstGeom prst="line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44916" y="5465008"/>
            <a:ext cx="2448271" cy="0"/>
          </a:xfrm>
          <a:prstGeom prst="line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449828" y="5445224"/>
            <a:ext cx="2448271" cy="0"/>
          </a:xfrm>
          <a:prstGeom prst="line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4916" y="5465008"/>
            <a:ext cx="2448271" cy="68691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ko-KR" altLang="en-US" sz="1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서버 관련 소스 파일과 </a:t>
            </a:r>
            <a:endParaRPr lang="en-US" altLang="ko-KR" sz="12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ts val="2500"/>
              </a:lnSpc>
            </a:pPr>
            <a:r>
              <a:rPr lang="en-US" altLang="ko-KR" sz="12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munin</a:t>
            </a:r>
            <a:r>
              <a:rPr lang="ko-KR" altLang="en-US" sz="12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플러그인을</a:t>
            </a:r>
            <a:r>
              <a:rPr lang="ko-KR" altLang="en-US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41123" y="5465007"/>
            <a:ext cx="2448271" cy="41293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ko-KR" altLang="en-US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구형 </a:t>
            </a:r>
            <a:r>
              <a:rPr lang="en-US" altLang="ko-KR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d3</a:t>
            </a:r>
            <a:r>
              <a:rPr lang="ko-KR" altLang="en-US" sz="12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버젼</a:t>
            </a:r>
            <a:endParaRPr lang="en-US" altLang="ko-KR" sz="12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49828" y="5465008"/>
            <a:ext cx="2448271" cy="68691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altLang="ko-KR" sz="12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Pyinstaller</a:t>
            </a:r>
            <a:r>
              <a:rPr lang="ko-KR" altLang="en-US" sz="1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사용하여 </a:t>
            </a:r>
            <a:r>
              <a:rPr lang="ko-KR" altLang="en-US" sz="12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웜홀</a:t>
            </a:r>
            <a:r>
              <a:rPr lang="en-US" altLang="ko-KR" sz="1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</a:p>
          <a:p>
            <a:pPr algn="just">
              <a:lnSpc>
                <a:spcPts val="2500"/>
              </a:lnSpc>
            </a:pPr>
            <a:r>
              <a:rPr lang="ko-KR" altLang="en-US" sz="12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독립형</a:t>
            </a:r>
            <a:r>
              <a:rPr lang="ko-KR" altLang="en-US" sz="1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바이너리를 </a:t>
            </a:r>
            <a:r>
              <a:rPr lang="ko-KR" altLang="en-US" sz="12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빌드</a:t>
            </a:r>
            <a:endParaRPr lang="ko-KR" altLang="en-US" sz="12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725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2" y="908720"/>
            <a:ext cx="4042443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소스파일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디렉토리</a:t>
            </a:r>
            <a:endParaRPr lang="ko-KR" altLang="en-US" sz="2000" b="1" spc="-15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332656"/>
            <a:ext cx="1907704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320" y="132602"/>
            <a:ext cx="3957616" cy="20005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700" spc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Magic-Wormhole</a:t>
            </a:r>
            <a:endParaRPr lang="ko-KR" altLang="en-US" sz="700" spc="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4" y="1568239"/>
            <a:ext cx="410146" cy="51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99080" y="1690017"/>
            <a:ext cx="1611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src</a:t>
            </a:r>
            <a:r>
              <a:rPr lang="en-US" altLang="ko-KR" sz="1200" dirty="0" smtClean="0"/>
              <a:t>\</a:t>
            </a:r>
            <a:r>
              <a:rPr lang="en-US" altLang="ko-KR" sz="1200" b="1" dirty="0" smtClean="0"/>
              <a:t>wormhole</a:t>
            </a:r>
            <a:endParaRPr lang="ko-KR" altLang="en-US" sz="1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8320" y="2276872"/>
            <a:ext cx="202122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__init__.</a:t>
            </a:r>
            <a:r>
              <a:rPr lang="en-US" altLang="ko-KR" sz="1200" dirty="0" smtClean="0"/>
              <a:t>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__main__.</a:t>
            </a:r>
            <a:r>
              <a:rPr lang="en-US" altLang="ko-KR" sz="1200" dirty="0" smtClean="0"/>
              <a:t>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_</a:t>
            </a:r>
            <a:r>
              <a:rPr lang="en-US" altLang="ko-KR" sz="1200" dirty="0" smtClean="0"/>
              <a:t>allocator.py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_</a:t>
            </a:r>
            <a:r>
              <a:rPr lang="en-US" altLang="ko-KR" sz="1200" dirty="0" smtClean="0"/>
              <a:t>boss.py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_</a:t>
            </a:r>
            <a:r>
              <a:rPr lang="en-US" altLang="ko-KR" sz="1200" dirty="0" smtClean="0"/>
              <a:t>code.py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b="1" dirty="0"/>
              <a:t>_</a:t>
            </a:r>
            <a:r>
              <a:rPr lang="en-US" altLang="ko-KR" sz="1400" b="1" dirty="0" smtClean="0"/>
              <a:t>input.py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_</a:t>
            </a:r>
            <a:r>
              <a:rPr lang="en-US" altLang="ko-KR" sz="1200" dirty="0" smtClean="0"/>
              <a:t>interfaces.py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b="1" dirty="0"/>
              <a:t>_</a:t>
            </a:r>
            <a:r>
              <a:rPr lang="en-US" altLang="ko-KR" sz="1400" b="1" dirty="0" smtClean="0"/>
              <a:t>key.py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_</a:t>
            </a:r>
            <a:r>
              <a:rPr lang="en-US" altLang="ko-KR" sz="1200" dirty="0" smtClean="0"/>
              <a:t>lister.py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_</a:t>
            </a:r>
            <a:r>
              <a:rPr lang="en-US" altLang="ko-KR" sz="1200" dirty="0" smtClean="0"/>
              <a:t>mailbox.py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_</a:t>
            </a:r>
            <a:r>
              <a:rPr lang="en-US" altLang="ko-KR" sz="1200" dirty="0" smtClean="0"/>
              <a:t>nameplate.py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_</a:t>
            </a:r>
            <a:r>
              <a:rPr lang="en-US" altLang="ko-KR" sz="1200" dirty="0" smtClean="0"/>
              <a:t>order.py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b="1" dirty="0"/>
              <a:t>_</a:t>
            </a:r>
            <a:r>
              <a:rPr lang="en-US" altLang="ko-KR" sz="1400" b="1" dirty="0" smtClean="0"/>
              <a:t>receive.py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_</a:t>
            </a:r>
            <a:r>
              <a:rPr lang="en-US" altLang="ko-KR" sz="1200" dirty="0" smtClean="0"/>
              <a:t>rendezvous.py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_rlcompleter.py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60" y="1568239"/>
            <a:ext cx="410146" cy="51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927106" y="1690017"/>
            <a:ext cx="1611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src</a:t>
            </a:r>
            <a:r>
              <a:rPr lang="en-US" altLang="ko-KR" sz="1200" dirty="0" smtClean="0"/>
              <a:t>\wormhole\</a:t>
            </a:r>
            <a:r>
              <a:rPr lang="en-US" altLang="ko-KR" sz="1200" b="1" dirty="0" smtClean="0"/>
              <a:t>cli</a:t>
            </a:r>
            <a:endParaRPr lang="ko-KR" alt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516959" y="2276872"/>
            <a:ext cx="25202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__init__.</a:t>
            </a:r>
            <a:r>
              <a:rPr lang="en-US" altLang="ko-KR" sz="1200" dirty="0" smtClean="0"/>
              <a:t>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cli.py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cmd_receive.py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cmd_send.py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cmd_ssh.py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public_relay.py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welcome.py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153" y="1568239"/>
            <a:ext cx="410146" cy="51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069299" y="1690017"/>
            <a:ext cx="2254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src</a:t>
            </a:r>
            <a:r>
              <a:rPr lang="en-US" altLang="ko-KR" sz="1200" dirty="0" smtClean="0"/>
              <a:t>\wormhole\</a:t>
            </a:r>
            <a:r>
              <a:rPr lang="en-US" altLang="ko-KR" sz="1200" b="1" dirty="0" smtClean="0"/>
              <a:t>test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659153" y="2276872"/>
            <a:ext cx="20212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__init__.</a:t>
            </a:r>
            <a:r>
              <a:rPr lang="en-US" altLang="ko-KR" sz="1200" dirty="0" smtClean="0"/>
              <a:t>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common.py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run_trial.py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test_args.py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test_cli.py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test_eventual.py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test_hkdf.py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test_ipaddrs.py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test_journal.py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test_keys.py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test_machines.py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test_observer.py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test_rlcompleter.py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test_ssh.py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test_tor_manager.py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test_transit.py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test_util.py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test_wordlist.py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test_wormhole.py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test_xfer_util.py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3341123" y="5445224"/>
            <a:ext cx="2448271" cy="0"/>
          </a:xfrm>
          <a:prstGeom prst="line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44916" y="5465008"/>
            <a:ext cx="2448271" cy="0"/>
          </a:xfrm>
          <a:prstGeom prst="line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300192" y="6062524"/>
            <a:ext cx="2736304" cy="0"/>
          </a:xfrm>
          <a:prstGeom prst="line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61673" y="2274952"/>
            <a:ext cx="187945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b="1" dirty="0"/>
              <a:t>_</a:t>
            </a:r>
            <a:r>
              <a:rPr lang="en-US" altLang="ko-KR" sz="1400" b="1" dirty="0" smtClean="0"/>
              <a:t>send.py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_</a:t>
            </a:r>
            <a:r>
              <a:rPr lang="en-US" altLang="ko-KR" sz="1200" dirty="0" smtClean="0"/>
              <a:t>terminator.py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_version.py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_wordlist.py</a:t>
            </a:r>
            <a:endParaRPr lang="en-US" altLang="ko-KR" sz="12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errors.py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eventual.py</a:t>
            </a:r>
            <a:endParaRPr lang="en-US" altLang="ko-KR" sz="12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ipaddrs.py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journal.py</a:t>
            </a:r>
            <a:endParaRPr lang="en-US" altLang="ko-KR" sz="12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observer.py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timing.py</a:t>
            </a:r>
            <a:endParaRPr lang="en-US" altLang="ko-KR" sz="12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tor_manager.py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transit.py</a:t>
            </a:r>
            <a:endParaRPr lang="en-US" altLang="ko-KR" sz="12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util.py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b="1" dirty="0"/>
              <a:t>wormhole.py</a:t>
            </a:r>
            <a:endParaRPr lang="en-US" altLang="ko-KR" sz="1400" b="1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xfer_util.py</a:t>
            </a:r>
            <a:endParaRPr lang="en-US" altLang="ko-KR" sz="12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244916" y="5465008"/>
            <a:ext cx="2670900" cy="41293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altLang="ko-KR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Magic-Wormhole</a:t>
            </a:r>
            <a:r>
              <a:rPr lang="ko-KR" altLang="en-US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메인 실행코드</a:t>
            </a:r>
            <a:endParaRPr lang="ko-KR" altLang="en-US" sz="12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41123" y="5465008"/>
            <a:ext cx="2448271" cy="41293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altLang="ko-KR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python3.7.0 </a:t>
            </a:r>
            <a:r>
              <a:rPr lang="ko-KR" altLang="en-US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버그를 해결</a:t>
            </a:r>
            <a:endParaRPr lang="en-US" altLang="ko-KR" sz="12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00192" y="6062524"/>
            <a:ext cx="2843808" cy="41293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altLang="ko-KR" sz="12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test_keys</a:t>
            </a:r>
            <a:r>
              <a:rPr lang="ko-KR" altLang="en-US" sz="1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추가하여 대칭 암호화 방</a:t>
            </a:r>
            <a:r>
              <a:rPr lang="ko-KR" altLang="en-US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식 설정</a:t>
            </a:r>
            <a:endParaRPr lang="en-US" altLang="ko-KR" sz="12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5754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332656"/>
            <a:ext cx="1907704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320" y="132602"/>
            <a:ext cx="3957616" cy="20005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700" spc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Magic-Wormhole</a:t>
            </a:r>
            <a:endParaRPr lang="ko-KR" altLang="en-US" sz="700" spc="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926902"/>
              </p:ext>
            </p:extLst>
          </p:nvPr>
        </p:nvGraphicFramePr>
        <p:xfrm>
          <a:off x="251522" y="2276872"/>
          <a:ext cx="8640958" cy="415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58"/>
              </a:tblGrid>
              <a:tr h="3297041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ts val="2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__</a:t>
                      </a:r>
                      <a:r>
                        <a:rPr lang="en-US" altLang="ko-KR" sz="15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attrs_post_init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__(self)</a:t>
                      </a:r>
                    </a:p>
                    <a:p>
                      <a:pPr marL="285750" indent="-285750" algn="l" latinLnBrk="1">
                        <a:lnSpc>
                          <a:spcPts val="2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_</a:t>
                      </a:r>
                      <a:r>
                        <a:rPr lang="en-US" altLang="ko-KR" sz="15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set_boss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boss)</a:t>
                      </a:r>
                    </a:p>
                    <a:p>
                      <a:pPr marL="285750" indent="-285750" algn="l" latinLnBrk="1">
                        <a:lnSpc>
                          <a:spcPts val="2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5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allocate_code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</a:t>
                      </a:r>
                      <a:r>
                        <a:rPr lang="en-US" altLang="ko-KR" sz="15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code_length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=2)</a:t>
                      </a:r>
                    </a:p>
                    <a:p>
                      <a:pPr marL="285750" indent="-285750" algn="l" latinLnBrk="1">
                        <a:lnSpc>
                          <a:spcPts val="2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5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input_code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(self)</a:t>
                      </a:r>
                    </a:p>
                    <a:p>
                      <a:pPr marL="285750" indent="-285750" algn="l" latinLnBrk="1">
                        <a:lnSpc>
                          <a:spcPts val="2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5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set_code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code)</a:t>
                      </a:r>
                    </a:p>
                    <a:p>
                      <a:pPr marL="285750" indent="-285750" algn="l" latinLnBrk="1">
                        <a:lnSpc>
                          <a:spcPts val="2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5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send_message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plaintext)</a:t>
                      </a:r>
                    </a:p>
                    <a:p>
                      <a:pPr marL="285750" indent="-285750" algn="l" latinLnBrk="1">
                        <a:lnSpc>
                          <a:spcPts val="2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5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derive_key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purpose, length)</a:t>
                      </a:r>
                    </a:p>
                    <a:p>
                      <a:pPr marL="285750" indent="-285750" algn="l" latinLnBrk="1">
                        <a:lnSpc>
                          <a:spcPts val="2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close(self)</a:t>
                      </a:r>
                    </a:p>
                    <a:p>
                      <a:pPr marL="285750" indent="-285750" algn="l" latinLnBrk="1">
                        <a:lnSpc>
                          <a:spcPts val="2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5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debug_set_trace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</a:t>
                      </a:r>
                      <a:r>
                        <a:rPr lang="en-US" altLang="ko-KR" sz="15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client_name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which="B N M S O K SK R RC L C T", file=</a:t>
                      </a:r>
                      <a:r>
                        <a:rPr lang="en-US" altLang="ko-KR" sz="15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sys.stderr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</a:p>
                    <a:p>
                      <a:pPr marL="285750" indent="-285750" algn="l" latinLnBrk="1">
                        <a:lnSpc>
                          <a:spcPts val="2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5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got_welcome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welcome)</a:t>
                      </a:r>
                    </a:p>
                    <a:p>
                      <a:pPr marL="285750" indent="-285750" algn="l" latinLnBrk="1">
                        <a:lnSpc>
                          <a:spcPts val="2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5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got_code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code)</a:t>
                      </a:r>
                    </a:p>
                    <a:p>
                      <a:pPr marL="285750" indent="-285750" algn="l" latinLnBrk="1">
                        <a:lnSpc>
                          <a:spcPts val="2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5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got_key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key)</a:t>
                      </a:r>
                    </a:p>
                    <a:p>
                      <a:pPr marL="285750" indent="-285750" algn="l" latinLnBrk="1">
                        <a:lnSpc>
                          <a:spcPts val="2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5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got_verifier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verifier)</a:t>
                      </a:r>
                    </a:p>
                    <a:p>
                      <a:pPr marL="285750" indent="-285750" algn="l" latinLnBrk="1">
                        <a:lnSpc>
                          <a:spcPts val="2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5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got_versions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versions)</a:t>
                      </a:r>
                    </a:p>
                    <a:p>
                      <a:pPr marL="285750" indent="-285750" algn="l" latinLnBrk="1">
                        <a:lnSpc>
                          <a:spcPts val="2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received(self, plaintext)</a:t>
                      </a:r>
                    </a:p>
                    <a:p>
                      <a:pPr marL="285750" indent="-285750" algn="l" latinLnBrk="1">
                        <a:lnSpc>
                          <a:spcPts val="2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closed(self, result)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1521" y="1700808"/>
            <a:ext cx="7632847" cy="41293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class 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_</a:t>
            </a:r>
            <a:r>
              <a:rPr lang="en-US" altLang="ko-KR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DelegatedWormhole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(object</a:t>
            </a: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2" y="908720"/>
            <a:ext cx="4042443" cy="38869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altLang="ko-KR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wormhole . </a:t>
            </a:r>
            <a:r>
              <a:rPr lang="en-US" altLang="ko-KR" sz="20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427984" y="6324665"/>
            <a:ext cx="4562138" cy="0"/>
          </a:xfrm>
          <a:prstGeom prst="line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27984" y="6333769"/>
            <a:ext cx="4624150" cy="41293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ko-KR" altLang="en-US" sz="1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웜홀에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정보가 있는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경우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웜홀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제어 및 데이터 전송을 합니다</a:t>
            </a: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5060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332656"/>
            <a:ext cx="1907704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320" y="132602"/>
            <a:ext cx="3957616" cy="20005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700" spc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Magic-Wormhole</a:t>
            </a:r>
            <a:endParaRPr lang="ko-KR" altLang="en-US" sz="700" spc="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851892"/>
              </p:ext>
            </p:extLst>
          </p:nvPr>
        </p:nvGraphicFramePr>
        <p:xfrm>
          <a:off x="251522" y="2276872"/>
          <a:ext cx="8640958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58"/>
              </a:tblGrid>
              <a:tr h="3224611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__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init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__(self,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eq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_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set_boss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boss)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get_code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get_welcome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get_unverified_key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get_verifier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get_versions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get_message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allocate_code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code_length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=2)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input_code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set_code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code)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send_message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plaintext)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derive_key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purpose, length)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close(self)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debug_set_trace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client_name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which="B N M S O K SK R RC L A I C T", file=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sys.stderr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got_welcome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welcome)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got_code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code)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got_key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key)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got_verifier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verifier)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got_versions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(self, versions)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received(self, plaintext)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</a:t>
                      </a:r>
                      <a:r>
                        <a:rPr lang="en-US" altLang="ko-KR" sz="13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closed(self, result)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1521" y="1700808"/>
            <a:ext cx="7632847" cy="41293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class 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_</a:t>
            </a:r>
            <a:r>
              <a:rPr lang="en-US" altLang="ko-KR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DeferredWormhole</a:t>
            </a: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(object)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2" y="908720"/>
            <a:ext cx="4042443" cy="38869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altLang="ko-KR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wormhole . </a:t>
            </a:r>
            <a:r>
              <a:rPr lang="en-US" altLang="ko-KR" sz="20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4932040" y="6324665"/>
            <a:ext cx="4058082" cy="9104"/>
          </a:xfrm>
          <a:prstGeom prst="line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60032" y="6333769"/>
            <a:ext cx="4192101" cy="41293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권한이 넘어간 것이 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아닌 경우 </a:t>
            </a:r>
            <a:r>
              <a:rPr lang="ko-KR" altLang="en-US" sz="1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웜홀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제어 및 데이터 전송</a:t>
            </a:r>
          </a:p>
        </p:txBody>
      </p:sp>
    </p:spTree>
    <p:extLst>
      <p:ext uri="{BB962C8B-B14F-4D97-AF65-F5344CB8AC3E}">
        <p14:creationId xmlns:p14="http://schemas.microsoft.com/office/powerpoint/2010/main" val="4169672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1978</Words>
  <Application>Microsoft Office PowerPoint</Application>
  <PresentationFormat>화면 슬라이드 쇼(4:3)</PresentationFormat>
  <Paragraphs>477</Paragraphs>
  <Slides>23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이진영</cp:lastModifiedBy>
  <cp:revision>72</cp:revision>
  <dcterms:created xsi:type="dcterms:W3CDTF">2006-10-05T04:04:58Z</dcterms:created>
  <dcterms:modified xsi:type="dcterms:W3CDTF">2018-11-13T18:52:11Z</dcterms:modified>
</cp:coreProperties>
</file>