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9" r:id="rId5"/>
    <p:sldId id="257" r:id="rId6"/>
    <p:sldId id="267" r:id="rId7"/>
    <p:sldId id="268" r:id="rId8"/>
    <p:sldId id="262" r:id="rId9"/>
    <p:sldId id="263" r:id="rId10"/>
    <p:sldId id="265" r:id="rId11"/>
    <p:sldId id="264" r:id="rId12"/>
    <p:sldId id="260" r:id="rId13"/>
    <p:sldId id="261" r:id="rId14"/>
    <p:sldId id="266" r:id="rId15"/>
    <p:sldId id="274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7777462-F033-4528-A7F8-965A6E0402E1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C5BB02-8A82-4132-A831-D9012B50AB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7462-F033-4528-A7F8-965A6E0402E1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5BB02-8A82-4132-A831-D9012B50AB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7777462-F033-4528-A7F8-965A6E0402E1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2C5BB02-8A82-4132-A831-D9012B50AB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7462-F033-4528-A7F8-965A6E0402E1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2C5BB02-8A82-4132-A831-D9012B50AB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7462-F033-4528-A7F8-965A6E0402E1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2C5BB02-8A82-4132-A831-D9012B50AB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7777462-F033-4528-A7F8-965A6E0402E1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2C5BB02-8A82-4132-A831-D9012B50AB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7777462-F033-4528-A7F8-965A6E0402E1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2C5BB02-8A82-4132-A831-D9012B50AB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7462-F033-4528-A7F8-965A6E0402E1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2C5BB02-8A82-4132-A831-D9012B50AB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7462-F033-4528-A7F8-965A6E0402E1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C5BB02-8A82-4132-A831-D9012B50AB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7462-F033-4528-A7F8-965A6E0402E1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2C5BB02-8A82-4132-A831-D9012B50AB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7777462-F033-4528-A7F8-965A6E0402E1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2C5BB02-8A82-4132-A831-D9012B50AB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7777462-F033-4528-A7F8-965A6E0402E1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2C5BB02-8A82-4132-A831-D9012B50AB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514600"/>
            <a:ext cx="6781800" cy="3352800"/>
          </a:xfrm>
        </p:spPr>
        <p:txBody>
          <a:bodyPr/>
          <a:lstStyle/>
          <a:p>
            <a:r>
              <a:rPr lang="en-US" sz="6000" dirty="0" smtClean="0">
                <a:latin typeface="Georgia" pitchFamily="18" charset="0"/>
              </a:rPr>
              <a:t>Magic Kingdom</a:t>
            </a:r>
            <a:r>
              <a:rPr lang="en-US" dirty="0" smtClean="0">
                <a:latin typeface="Georgia" pitchFamily="18" charset="0"/>
              </a:rPr>
              <a:t/>
            </a:r>
            <a:br>
              <a:rPr lang="en-US" dirty="0" smtClean="0">
                <a:latin typeface="Georgia" pitchFamily="18" charset="0"/>
              </a:rPr>
            </a:br>
            <a:r>
              <a:rPr lang="en-US" sz="3600" dirty="0" smtClean="0">
                <a:latin typeface="Georgia" pitchFamily="18" charset="0"/>
              </a:rPr>
              <a:t>Guest Entrance System</a:t>
            </a:r>
            <a:br>
              <a:rPr lang="en-US" sz="3600" dirty="0" smtClean="0">
                <a:latin typeface="Georgia" pitchFamily="18" charset="0"/>
              </a:rPr>
            </a:br>
            <a:r>
              <a:rPr lang="en-US" sz="3600" dirty="0" smtClean="0">
                <a:latin typeface="Georgia" pitchFamily="18" charset="0"/>
              </a:rPr>
              <a:t/>
            </a:r>
            <a:br>
              <a:rPr lang="en-US" sz="3600" dirty="0" smtClean="0">
                <a:latin typeface="Georgia" pitchFamily="18" charset="0"/>
              </a:rPr>
            </a:br>
            <a:endParaRPr lang="en-US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rkingLot_Model.PNG"/>
          <p:cNvPicPr>
            <a:picLocks noChangeAspect="1"/>
          </p:cNvPicPr>
          <p:nvPr/>
        </p:nvPicPr>
        <p:blipFill>
          <a:blip r:embed="rId2" cstate="print"/>
          <a:srcRect l="5663" b="5253"/>
          <a:stretch>
            <a:fillRect/>
          </a:stretch>
        </p:blipFill>
        <p:spPr>
          <a:xfrm>
            <a:off x="914400" y="304800"/>
            <a:ext cx="7543800" cy="609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TTC_Model.PNG"/>
          <p:cNvPicPr>
            <a:picLocks noChangeAspect="1"/>
          </p:cNvPicPr>
          <p:nvPr/>
        </p:nvPicPr>
        <p:blipFill>
          <a:blip r:embed="rId2" cstate="print"/>
          <a:srcRect r="2432"/>
          <a:stretch>
            <a:fillRect/>
          </a:stretch>
        </p:blipFill>
        <p:spPr>
          <a:xfrm>
            <a:off x="685800" y="520172"/>
            <a:ext cx="7924800" cy="56520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Ferry_Mode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381000"/>
            <a:ext cx="7576744" cy="594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Buses_Model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457200"/>
            <a:ext cx="7607807" cy="58521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onorail_Model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78474" y="381000"/>
            <a:ext cx="7327326" cy="6019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Using the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if more guests chose to ride the monorail and ferry as opposed to the bus?</a:t>
            </a:r>
          </a:p>
          <a:p>
            <a:pPr lvl="1"/>
            <a:r>
              <a:rPr lang="en-US" dirty="0" smtClean="0"/>
              <a:t>We initially assumed the likelihood of guests riding any of these modes was equal (ferry = 0.33, monorail  = 0.33, bus = 0.33)</a:t>
            </a:r>
          </a:p>
          <a:p>
            <a:pPr lvl="1"/>
            <a:r>
              <a:rPr lang="en-US" dirty="0" smtClean="0"/>
              <a:t>These estimates were changed and the model was run again (ferry = 0.3, monorail  = 0.5, bus = 0.2)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nalysis_equaltransport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0"/>
            <a:ext cx="8817429" cy="6858000"/>
          </a:xfrm>
        </p:spPr>
      </p:pic>
      <p:sp>
        <p:nvSpPr>
          <p:cNvPr id="7" name="Rectangle 6"/>
          <p:cNvSpPr/>
          <p:nvPr/>
        </p:nvSpPr>
        <p:spPr>
          <a:xfrm>
            <a:off x="304800" y="152400"/>
            <a:ext cx="1295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Equal</a:t>
            </a:r>
          </a:p>
        </p:txBody>
      </p:sp>
      <p:sp>
        <p:nvSpPr>
          <p:cNvPr id="8" name="Rectangle 7"/>
          <p:cNvSpPr/>
          <p:nvPr/>
        </p:nvSpPr>
        <p:spPr>
          <a:xfrm>
            <a:off x="8153400" y="685800"/>
            <a:ext cx="762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172200"/>
            <a:ext cx="3733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0"/>
            <a:ext cx="882594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04800" y="152400"/>
            <a:ext cx="1676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Unequal</a:t>
            </a:r>
          </a:p>
        </p:txBody>
      </p:sp>
      <p:sp>
        <p:nvSpPr>
          <p:cNvPr id="6" name="Rectangle 5"/>
          <p:cNvSpPr/>
          <p:nvPr/>
        </p:nvSpPr>
        <p:spPr>
          <a:xfrm>
            <a:off x="8077200" y="685800"/>
            <a:ext cx="762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6172200"/>
            <a:ext cx="3733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Pedestrian modeling in </a:t>
            </a:r>
            <a:r>
              <a:rPr lang="en-US" dirty="0" err="1" smtClean="0"/>
              <a:t>AnyLogic</a:t>
            </a:r>
            <a:r>
              <a:rPr lang="en-US" dirty="0" smtClean="0"/>
              <a:t> Personal Learning Edition is limited to 1 hour of simulation time</a:t>
            </a:r>
          </a:p>
          <a:p>
            <a:r>
              <a:rPr lang="en-US" dirty="0" smtClean="0"/>
              <a:t>The system was fairly complex, so model resolution and fidelity had to be sacrificed (i.e. lot trams were excluded, pedestrian walking from security line to transportation line)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Disney's Magic Kingdom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theme park averages roughly 53,000 guests per day</a:t>
            </a:r>
          </a:p>
          <a:p>
            <a:r>
              <a:rPr lang="en-US" dirty="0" smtClean="0"/>
              <a:t>The guests' parking lot is located a mile and a half away from the Magic Kingdom entrance since the land south of the park was initially a swamp</a:t>
            </a:r>
          </a:p>
          <a:p>
            <a:r>
              <a:rPr lang="en-US" dirty="0" smtClean="0"/>
              <a:t>Multiple modes of transportation (ferry, monorail, bus, </a:t>
            </a:r>
            <a:r>
              <a:rPr lang="en-US" dirty="0" err="1" smtClean="0"/>
              <a:t>minnie</a:t>
            </a:r>
            <a:r>
              <a:rPr lang="en-US" dirty="0" smtClean="0"/>
              <a:t> van) are used to transport guests to the entrance of the park</a:t>
            </a:r>
          </a:p>
          <a:p>
            <a:r>
              <a:rPr lang="en-US" dirty="0" smtClean="0"/>
              <a:t>Extensive wait time is a problem that may affect the quality of the overall guest experience while also imposing potential safety concerns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976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Magic Kingdom Guests Entrance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828800"/>
            <a:ext cx="8153400" cy="42672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A model was constructed in </a:t>
            </a:r>
            <a:r>
              <a:rPr lang="en-US" dirty="0" err="1" smtClean="0"/>
              <a:t>AnyLogic</a:t>
            </a:r>
            <a:r>
              <a:rPr lang="en-US" dirty="0" smtClean="0"/>
              <a:t> to simulate guest arrivals into the park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It is an attempt to evaluate issues related to extensive wait times for the offered modes of transportation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The system model was broken into two portions: pedestrian movement and transit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of the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We are interested in investigating and identifying: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Which mode of transportation is the fastest method to get to the TTC to the park entrance of Magic Kingdom?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Does the design of the TTC create bottlenecking?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Does it lead to unnecessary wait times that can lead to negative experiences for their guests?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834661" y="76200"/>
            <a:ext cx="7309339" cy="6858000"/>
            <a:chOff x="1834661" y="76200"/>
            <a:chExt cx="7309339" cy="6858000"/>
          </a:xfrm>
        </p:grpSpPr>
        <p:pic>
          <p:nvPicPr>
            <p:cNvPr id="5" name="Content Placeholder 3" descr="BDFP1.png"/>
            <p:cNvPicPr>
              <a:picLocks noChangeAspect="1"/>
            </p:cNvPicPr>
            <p:nvPr/>
          </p:nvPicPr>
          <p:blipFill>
            <a:blip r:embed="rId2" cstate="print"/>
            <a:srcRect b="43668"/>
            <a:stretch>
              <a:fillRect/>
            </a:stretch>
          </p:blipFill>
          <p:spPr>
            <a:xfrm>
              <a:off x="1834661" y="76200"/>
              <a:ext cx="7309339" cy="68580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953000" y="4953000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(TTC)</a:t>
              </a:r>
              <a:endParaRPr lang="en-US" sz="1400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228600" y="228600"/>
            <a:ext cx="3810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Pedestrian Portion of the model: </a:t>
            </a:r>
          </a:p>
          <a:p>
            <a:r>
              <a:rPr lang="en-US" sz="3200" dirty="0" smtClean="0"/>
              <a:t>Object Diagra</a:t>
            </a:r>
            <a:r>
              <a:rPr lang="en-US" sz="3200" dirty="0"/>
              <a:t>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BDFP1.png"/>
          <p:cNvPicPr>
            <a:picLocks noChangeAspect="1"/>
          </p:cNvPicPr>
          <p:nvPr/>
        </p:nvPicPr>
        <p:blipFill>
          <a:blip r:embed="rId2" cstate="print"/>
          <a:srcRect t="61699"/>
          <a:stretch>
            <a:fillRect/>
          </a:stretch>
        </p:blipFill>
        <p:spPr>
          <a:xfrm>
            <a:off x="148373" y="1752600"/>
            <a:ext cx="7166827" cy="457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81600" y="152400"/>
            <a:ext cx="3810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Transit Portion of the model: </a:t>
            </a:r>
          </a:p>
          <a:p>
            <a:r>
              <a:rPr lang="en-US" sz="3200" dirty="0" smtClean="0"/>
              <a:t>Object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228600"/>
            <a:ext cx="3810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Pedestrian Portion of the model: </a:t>
            </a:r>
          </a:p>
          <a:p>
            <a:r>
              <a:rPr lang="en-US" sz="3200" dirty="0" err="1" smtClean="0"/>
              <a:t>AnyLogic</a:t>
            </a:r>
            <a:endParaRPr 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r="1141"/>
          <a:stretch>
            <a:fillRect/>
          </a:stretch>
        </p:blipFill>
        <p:spPr bwMode="auto">
          <a:xfrm>
            <a:off x="-1" y="2426676"/>
            <a:ext cx="9144000" cy="3212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81600" y="152400"/>
            <a:ext cx="3810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Transit Portion of the model: </a:t>
            </a:r>
          </a:p>
          <a:p>
            <a:r>
              <a:rPr lang="en-US" sz="3200" dirty="0" err="1" smtClean="0"/>
              <a:t>AnyLogic</a:t>
            </a:r>
            <a:endParaRPr lang="en-US" sz="3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1" y="1744911"/>
            <a:ext cx="8762999" cy="508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383</TotalTime>
  <Words>355</Words>
  <Application>Microsoft Office PowerPoint</Application>
  <PresentationFormat>On-screen Show (4:3)</PresentationFormat>
  <Paragraphs>34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Median</vt:lpstr>
      <vt:lpstr>Magic Kingdom Guest Entrance System  </vt:lpstr>
      <vt:lpstr>Disney's Magic Kingdom</vt:lpstr>
      <vt:lpstr>Slide 3</vt:lpstr>
      <vt:lpstr>Magic Kingdom Guests Entrance System</vt:lpstr>
      <vt:lpstr>Objectives of the Simulation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Example of Using the Model </vt:lpstr>
      <vt:lpstr>Slide 16</vt:lpstr>
      <vt:lpstr>Slide 17</vt:lpstr>
      <vt:lpstr>Challenges</vt:lpstr>
      <vt:lpstr>Future Work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 Kingdom Guest Entrance System</dc:title>
  <dc:creator>Rachel Straney</dc:creator>
  <cp:lastModifiedBy>Rachel Straney</cp:lastModifiedBy>
  <cp:revision>28</cp:revision>
  <dcterms:created xsi:type="dcterms:W3CDTF">2018-04-30T18:31:26Z</dcterms:created>
  <dcterms:modified xsi:type="dcterms:W3CDTF">2018-05-01T01:06:53Z</dcterms:modified>
</cp:coreProperties>
</file>