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9" r:id="rId5"/>
    <p:sldId id="257" r:id="rId6"/>
    <p:sldId id="267" r:id="rId7"/>
    <p:sldId id="268" r:id="rId8"/>
    <p:sldId id="262" r:id="rId9"/>
    <p:sldId id="263" r:id="rId10"/>
    <p:sldId id="265" r:id="rId11"/>
    <p:sldId id="264" r:id="rId12"/>
    <p:sldId id="260" r:id="rId13"/>
    <p:sldId id="261" r:id="rId14"/>
    <p:sldId id="266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28" y="3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14600"/>
            <a:ext cx="6781800" cy="3352800"/>
          </a:xfrm>
        </p:spPr>
        <p:txBody>
          <a:bodyPr/>
          <a:lstStyle/>
          <a:p>
            <a:r>
              <a:rPr lang="en-US" sz="6000" dirty="0">
                <a:latin typeface="Georgia" pitchFamily="18" charset="0"/>
              </a:rPr>
              <a:t>Magic Kingdom</a:t>
            </a:r>
            <a:br>
              <a:rPr lang="en-US" dirty="0">
                <a:latin typeface="Georgia" pitchFamily="18" charset="0"/>
              </a:rPr>
            </a:br>
            <a:r>
              <a:rPr lang="en-US" sz="3600" dirty="0">
                <a:latin typeface="Georgia" pitchFamily="18" charset="0"/>
              </a:rPr>
              <a:t>Guest Entrance System</a:t>
            </a:r>
            <a:br>
              <a:rPr lang="en-US" sz="3600" dirty="0">
                <a:latin typeface="Georgia" pitchFamily="18" charset="0"/>
              </a:rPr>
            </a:br>
            <a:br>
              <a:rPr lang="en-US" sz="3600" dirty="0">
                <a:latin typeface="Georgia" pitchFamily="18" charset="0"/>
              </a:rPr>
            </a:br>
            <a:endParaRPr lang="en-US" dirty="0">
              <a:latin typeface="Georgia" pitchFamily="18" charset="0"/>
            </a:endParaRPr>
          </a:p>
        </p:txBody>
      </p:sp>
      <p:pic>
        <p:nvPicPr>
          <p:cNvPr id="1026" name="Picture 2" descr="https://attachment.outlook.live.net/owa/ahardney@hotmail.com/service.svc/s/GetFileAttachment?id=AQMkADAwATEyMGI4LTgyM2QtYWRjZi0wMAItMDAKAEYAAAM6A2sfC005QqFk2k8rU2iMBwARvLaisSk8QoAZa6keFOJ2AAACAQwAAAARvLaisSk8QoAZa6keFOJ2AAF%2BMdCEAAAAARIAEABTeMeGIAV%2FRLmpopvYq%2FeG&amp;X-OWA-CANARY=TxaGYjtBw0OgnOhdSl22bpB8VckAr9UYQfZNM6qS3zGv-5ISRBqWe_Z9CNI8axp1ncEVjXykrHY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zM5MTItMjE4NTA4MDI3MVwiLFwicHVpZFwiOlwiMzE3NDUxODA3ODYyMjIzXCIsXCJvaWRcIjpcIjAwMDEyMGI4LTgyM2QtYWRjZi0wMDAwLTAwMDAwMDAwMDAwMFwiLFwic2NvcGVcIjpcIk93YURvd25sb2FkXCJ9IiwiaXNzIjoiMDAwMDAwMDItMDAwMC0wZmYxLWNlMDAtMDAwMDAwMDAwMDAwQDg0ZGY5ZTdmLWU5ZjYtNDBhZi1iNDM1LWFhYWFhYWFhYWFhYSIsImF1ZCI6IjAwMDAwMDAyLTAwMDAtMGZmMS1jZTAwLTAwMDAwMDAwMDAwMC9hdHRhY2htZW50Lm91dGxvb2subGl2ZS5uZXRAODRkZjllN2YtZTlmNi00MGFmLWI0MzUtYWFhYWFhYWFhYWFhIiwiZXhwIjoxNTI1MTM3ODI1LCJuYmYiOjE1MjUxMzcyMjV9.NN5caYM8MJlDDawqhmApyfwQBScwXk-IXQBKgE37T8IPLfwx_Qtvu-IC8FT9snoPsB6EG0jphsyLaCS-dX8SM30l4g-MyjMUlOlRyD7KiVz1cOV_zalLpg7_fs0x7dcJg24hgMZzpVBOGuBHdVx8C7cL6LhSoiKLlpnC6jD6UfClFODVs6GuZtYCbSkDb_S6xifu7g5AGph5j7pNTOWJkKYh7tAkGl8VqI0G8lXiu59d7ufxCsQGUyVpWoGk71-cMXRJb6vTmFkF7IQwTJVlPlw7cwIluuL2wvHAK0og1khnquak2muKXKWk1uuj_osJfBBAk-9b41XaKzah1WY5fQ&amp;owa=outlook.live.com&amp;isc=1&amp;isImagePreview=True">
            <a:extLst>
              <a:ext uri="{FF2B5EF4-FFF2-40B4-BE49-F238E27FC236}">
                <a16:creationId xmlns:a16="http://schemas.microsoft.com/office/drawing/2014/main" id="{920931D4-219A-44E6-9188-9CB9DBD6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975"/>
            <a:ext cx="2381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rkingLot_Model.PNG"/>
          <p:cNvPicPr>
            <a:picLocks noChangeAspect="1"/>
          </p:cNvPicPr>
          <p:nvPr/>
        </p:nvPicPr>
        <p:blipFill>
          <a:blip r:embed="rId2" cstate="print"/>
          <a:srcRect l="5663" b="5253"/>
          <a:stretch>
            <a:fillRect/>
          </a:stretch>
        </p:blipFill>
        <p:spPr>
          <a:xfrm>
            <a:off x="914400" y="304800"/>
            <a:ext cx="75438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TC_Model.PNG"/>
          <p:cNvPicPr>
            <a:picLocks noChangeAspect="1"/>
          </p:cNvPicPr>
          <p:nvPr/>
        </p:nvPicPr>
        <p:blipFill>
          <a:blip r:embed="rId2" cstate="print"/>
          <a:srcRect r="2432"/>
          <a:stretch>
            <a:fillRect/>
          </a:stretch>
        </p:blipFill>
        <p:spPr>
          <a:xfrm>
            <a:off x="685800" y="520172"/>
            <a:ext cx="7924800" cy="56520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erry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81000"/>
            <a:ext cx="757674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uses_Mod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457200"/>
            <a:ext cx="7607807" cy="585216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norail_Mod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8474" y="381000"/>
            <a:ext cx="7327326" cy="6019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Using the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if more guests chose to ride the monorail and ferry as opposed to the bus?</a:t>
            </a:r>
          </a:p>
          <a:p>
            <a:pPr lvl="1"/>
            <a:r>
              <a:rPr lang="en-US" dirty="0"/>
              <a:t>We initially assumed the likelihood of guests riding any of these modes was equal (ferry = 0.33, monorail  = 0.33, bus = 0.33)</a:t>
            </a:r>
          </a:p>
          <a:p>
            <a:pPr lvl="1"/>
            <a:r>
              <a:rPr lang="en-US" dirty="0"/>
              <a:t>These estimates were changed and the model was run again (ferry = 0.3, monorail  = 0.5, bus = 0.2)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33DAD-5B39-4EF0-B312-3DAA558B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105400"/>
            <a:ext cx="1543050" cy="12653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alysis_equaltranspor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8817429" cy="6858000"/>
          </a:xfrm>
        </p:spPr>
      </p:pic>
      <p:sp>
        <p:nvSpPr>
          <p:cNvPr id="7" name="Rectangle 6"/>
          <p:cNvSpPr/>
          <p:nvPr/>
        </p:nvSpPr>
        <p:spPr>
          <a:xfrm>
            <a:off x="304800" y="1524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Equal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3400" y="6858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172200"/>
            <a:ext cx="3733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8259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1524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Unequal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7200" y="6858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172200"/>
            <a:ext cx="3733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Pedestrian modeling in </a:t>
            </a:r>
            <a:r>
              <a:rPr lang="en-US" dirty="0" err="1"/>
              <a:t>AnyLogic</a:t>
            </a:r>
            <a:r>
              <a:rPr lang="en-US" dirty="0"/>
              <a:t> Personal Learning Edition is limited to 1 hour of simulation time</a:t>
            </a:r>
          </a:p>
          <a:p>
            <a:r>
              <a:rPr lang="en-US" dirty="0"/>
              <a:t>The system was fairly complex, so model resolution and fidelity had to be sacrificed (i.e. lot trams were excluded, pedestrian walking from security line to transportation line)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4F070-35B7-4CBA-9C96-56F47DD7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5181600"/>
            <a:ext cx="1724025" cy="14137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CB9862-8766-4082-9B2B-CBEA8C27F0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98850" y="2871787"/>
            <a:ext cx="238125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Disney's Magic Kingdom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theme park averages roughly 53,000 guests per day</a:t>
            </a:r>
          </a:p>
          <a:p>
            <a:r>
              <a:rPr lang="en-US" dirty="0"/>
              <a:t>The guests' parking lot is located a mile and a half away from the Magic Kingdom entrance since the land south of the park was initially a swamp</a:t>
            </a:r>
          </a:p>
          <a:p>
            <a:r>
              <a:rPr lang="en-US" dirty="0"/>
              <a:t>Multiple modes of transportation (ferry, monorail, bus, </a:t>
            </a:r>
            <a:r>
              <a:rPr lang="en-US" dirty="0" err="1"/>
              <a:t>minnie</a:t>
            </a:r>
            <a:r>
              <a:rPr lang="en-US" dirty="0"/>
              <a:t> van) are used to transport guests to the entrance of the park</a:t>
            </a:r>
          </a:p>
          <a:p>
            <a:r>
              <a:rPr lang="en-US" dirty="0"/>
              <a:t>Extensive wait time is a problem that may affect the quality of the overall guest experience while also imposing potential safety concerns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6664A-34DB-46AC-9EDD-B03B3E1F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638800"/>
            <a:ext cx="1300977" cy="10668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7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Magic Kingdom Guests Entrance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267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 model was constructed in </a:t>
            </a:r>
            <a:r>
              <a:rPr lang="en-US" dirty="0" err="1"/>
              <a:t>AnyLogic</a:t>
            </a:r>
            <a:r>
              <a:rPr lang="en-US" dirty="0"/>
              <a:t> to simulate guest arrivals into the park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It is an attempt to evaluate issues related to extensive wait times for the offered modes of transportation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system model was broken into two portions: pedestrian movement and transit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63AC3-DC23-4ED3-B419-6BBDEFED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181600"/>
            <a:ext cx="1748185" cy="1433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are interested in investigating and identifying: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Which mode of transportation is the fastest method to get to the TTC to the park entrance of Magic Kingdom?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Does the design of the TTC create bottlenecking?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Does it lead to unnecessary wait times that can lead to negative experiences for their guests?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4610F-4E08-447B-B72C-A921A970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260056"/>
            <a:ext cx="1469405" cy="12049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34661" y="76200"/>
            <a:ext cx="7309339" cy="6858000"/>
            <a:chOff x="1834661" y="76200"/>
            <a:chExt cx="7309339" cy="6858000"/>
          </a:xfrm>
        </p:grpSpPr>
        <p:pic>
          <p:nvPicPr>
            <p:cNvPr id="5" name="Content Placeholder 3" descr="BDFP1.png"/>
            <p:cNvPicPr>
              <a:picLocks noChangeAspect="1"/>
            </p:cNvPicPr>
            <p:nvPr/>
          </p:nvPicPr>
          <p:blipFill>
            <a:blip r:embed="rId2" cstate="print"/>
            <a:srcRect b="43668"/>
            <a:stretch>
              <a:fillRect/>
            </a:stretch>
          </p:blipFill>
          <p:spPr>
            <a:xfrm>
              <a:off x="1834661" y="76200"/>
              <a:ext cx="7309339" cy="6858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53000" y="49530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(TTC)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228600"/>
            <a:ext cx="381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Pedestrian Portion of the model: </a:t>
            </a:r>
          </a:p>
          <a:p>
            <a:r>
              <a:rPr lang="en-US" sz="3200" dirty="0"/>
              <a:t>Object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13CE6-AC4C-4308-80D3-0BE392258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1" y="4876800"/>
            <a:ext cx="1981200" cy="1624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1A2C8-EF9E-4285-9E61-B6790380D58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50084" y="3733800"/>
            <a:ext cx="1330015" cy="1090612"/>
          </a:xfrm>
          <a:prstGeom prst="rect">
            <a:avLst/>
          </a:prstGeom>
        </p:spPr>
      </p:pic>
      <p:pic>
        <p:nvPicPr>
          <p:cNvPr id="4" name="Content Placeholder 3" descr="BDFP1.png"/>
          <p:cNvPicPr>
            <a:picLocks noChangeAspect="1"/>
          </p:cNvPicPr>
          <p:nvPr/>
        </p:nvPicPr>
        <p:blipFill>
          <a:blip r:embed="rId3" cstate="print"/>
          <a:srcRect t="61699"/>
          <a:stretch>
            <a:fillRect/>
          </a:stretch>
        </p:blipFill>
        <p:spPr>
          <a:xfrm>
            <a:off x="148373" y="1752600"/>
            <a:ext cx="7166827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1600" y="152400"/>
            <a:ext cx="381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Transit Portion of the model: </a:t>
            </a:r>
          </a:p>
          <a:p>
            <a:r>
              <a:rPr lang="en-US" sz="3200" dirty="0"/>
              <a:t>Object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EB9A1-A5C8-4900-BBED-80343011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598" y="4648200"/>
            <a:ext cx="1695450" cy="13902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381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Pedestrian Portion of the model: </a:t>
            </a:r>
          </a:p>
          <a:p>
            <a:r>
              <a:rPr lang="en-US" sz="3200" dirty="0" err="1"/>
              <a:t>AnyLogic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1141"/>
          <a:stretch>
            <a:fillRect/>
          </a:stretch>
        </p:blipFill>
        <p:spPr bwMode="auto">
          <a:xfrm>
            <a:off x="-1" y="2426676"/>
            <a:ext cx="9144000" cy="32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6DC20-4A53-4974-B0BF-803C8BA5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223" y="5438203"/>
            <a:ext cx="1266825" cy="1038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152400"/>
            <a:ext cx="381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Transit Portion of the model: </a:t>
            </a:r>
          </a:p>
          <a:p>
            <a:r>
              <a:rPr lang="en-US" sz="3200" dirty="0" err="1"/>
              <a:t>AnyLogic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744911"/>
            <a:ext cx="8762999" cy="508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5428DE-32DC-4713-A4B7-34507019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73" y="5408409"/>
            <a:ext cx="1283551" cy="105251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393</TotalTime>
  <Words>357</Words>
  <Application>Microsoft Office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Georgia</vt:lpstr>
      <vt:lpstr>Tw Cen MT</vt:lpstr>
      <vt:lpstr>Wingdings</vt:lpstr>
      <vt:lpstr>Wingdings 2</vt:lpstr>
      <vt:lpstr>Median</vt:lpstr>
      <vt:lpstr>Magic Kingdom Guest Entrance System  </vt:lpstr>
      <vt:lpstr>Disney's Magic Kingdom </vt:lpstr>
      <vt:lpstr>PowerPoint Presentation</vt:lpstr>
      <vt:lpstr>Magic Kingdom Guests Entrance System</vt:lpstr>
      <vt:lpstr>Objectives of the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Using the Model </vt:lpstr>
      <vt:lpstr>PowerPoint Presentation</vt:lpstr>
      <vt:lpstr>PowerPoint Presentation</vt:lpstr>
      <vt:lpstr>Challenges</vt:lpstr>
      <vt:lpstr>Future Work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Kingdom Guest Entrance System</dc:title>
  <dc:creator>Rachel Straney</dc:creator>
  <cp:lastModifiedBy>Adam Hardney</cp:lastModifiedBy>
  <cp:revision>30</cp:revision>
  <dcterms:created xsi:type="dcterms:W3CDTF">2018-04-30T18:31:26Z</dcterms:created>
  <dcterms:modified xsi:type="dcterms:W3CDTF">2018-05-01T01:25:16Z</dcterms:modified>
</cp:coreProperties>
</file>