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84" r:id="rId7"/>
    <p:sldId id="280" r:id="rId8"/>
    <p:sldId id="265" r:id="rId9"/>
    <p:sldId id="266" r:id="rId10"/>
    <p:sldId id="281" r:id="rId11"/>
    <p:sldId id="283" r:id="rId12"/>
    <p:sldId id="276" r:id="rId13"/>
    <p:sldId id="275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5" d="100"/>
          <a:sy n="35" d="100"/>
        </p:scale>
        <p:origin x="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ames-gatonye-b514499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tanding in front of a computer&#10;&#10;AI-generated content may be incorrect.">
            <a:extLst>
              <a:ext uri="{FF2B5EF4-FFF2-40B4-BE49-F238E27FC236}">
                <a16:creationId xmlns:a16="http://schemas.microsoft.com/office/drawing/2014/main" id="{EFA72038-3B5B-D68E-E075-45B18B4F5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302871-0657-06A4-5AE9-65F4BAD8A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Non-Technical Presentation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Prepared by: Group 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E5D340A9-A8EF-6F87-A0DA-F2ED1385038D}"/>
              </a:ext>
            </a:extLst>
          </p:cNvPr>
          <p:cNvSpPr txBox="1">
            <a:spLocks/>
          </p:cNvSpPr>
          <p:nvPr/>
        </p:nvSpPr>
        <p:spPr>
          <a:xfrm>
            <a:off x="838199" y="1623317"/>
            <a:ext cx="10515601" cy="4808305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9961-A87A-B59B-37E9-B0C895FF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Combined SVD with genre-based cosine similarity.</a:t>
            </a:r>
          </a:p>
          <a:p>
            <a:r>
              <a:rPr lang="en-US" sz="3600" dirty="0"/>
              <a:t>Addressed cold-start issues for new users.</a:t>
            </a:r>
          </a:p>
          <a:p>
            <a:r>
              <a:rPr lang="en-US" sz="3600" dirty="0"/>
              <a:t>Blended scores with alpha=0.7 (70% CF, 30% content-based).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6F5B43-4EB9-682F-706B-D3C3FA48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908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5300" b="1" i="0" dirty="0">
                <a:solidFill>
                  <a:schemeClr val="bg1"/>
                </a:solidFill>
                <a:effectLst/>
                <a:latin typeface="system-ui"/>
              </a:rPr>
              <a:t>Hybrid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4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826C83D-7859-7BBA-8D5C-FA12C9A1DD56}"/>
              </a:ext>
            </a:extLst>
          </p:cNvPr>
          <p:cNvSpPr txBox="1">
            <a:spLocks/>
          </p:cNvSpPr>
          <p:nvPr/>
        </p:nvSpPr>
        <p:spPr>
          <a:xfrm>
            <a:off x="838200" y="1645920"/>
            <a:ext cx="10515600" cy="521208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The hybrid model successfully retained some of the top collaborative picks while introducing new recommendations that align closely in genre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0650FB-D3B4-F194-8BCB-BF77E32F3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3069"/>
            <a:ext cx="5983224" cy="350691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83B220B-E61D-3309-E2D7-0AEDD8E3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079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r>
              <a:rPr lang="en-US" sz="5300" b="1" dirty="0">
                <a:solidFill>
                  <a:schemeClr val="bg1"/>
                </a:solidFill>
              </a:rPr>
              <a:t>Comparing SVD and Hybrid models Top 5 Recommendations for a User</a:t>
            </a:r>
            <a:br>
              <a:rPr lang="en-US" b="1" i="0" dirty="0"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9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1FE-974F-38D7-178F-326D71DF3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643" y="310708"/>
            <a:ext cx="11198832" cy="157973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Business Impact &amp; Insights</a:t>
            </a:r>
            <a:br>
              <a:rPr lang="en-US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22B0E-FA7E-497E-864E-6C6AA3085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642" y="2198670"/>
            <a:ext cx="11198832" cy="4348621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600" dirty="0"/>
              <a:t>Deploy SVD model into a web or mobile app backend.</a:t>
            </a:r>
          </a:p>
          <a:p>
            <a:pPr algn="l"/>
            <a:endParaRPr lang="en-US" sz="36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600" dirty="0"/>
              <a:t>Gather user feedback and retrain as data grows.</a:t>
            </a:r>
          </a:p>
          <a:p>
            <a:pPr algn="l"/>
            <a:endParaRPr lang="en-US" sz="36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600" dirty="0"/>
              <a:t>Explore hybrid methods using genres and tags.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251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A364-4DAD-9DB6-DE97-0A8A1B9C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389" y="449505"/>
            <a:ext cx="10067026" cy="84446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Next Steps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7211C-ED9F-32AE-5545-4632999AD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89" y="1423358"/>
            <a:ext cx="10067026" cy="3963835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Deploy model to flag high-risk customers weekly.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Integrate predictions into CRM for personalized retention actions.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Continue refining the model with new data.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system-u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system-u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system-u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4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EC97-D44A-02C7-F003-48B5C9E9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3" y="203862"/>
            <a:ext cx="11733088" cy="1190855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Appreciation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F0C73-3601-8F25-A9ED-21341569D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47" y="1623317"/>
            <a:ext cx="11548154" cy="4808305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l"/>
            <a:r>
              <a:rPr lang="en-US" dirty="0"/>
              <a:t>We would like to thank </a:t>
            </a:r>
            <a:r>
              <a:rPr lang="en-US" b="0" i="0" dirty="0">
                <a:effectLst/>
                <a:latin typeface="system-ui"/>
              </a:rPr>
              <a:t>MovieLens team for dataset access which made these analysis possible. 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Questions?</a:t>
            </a:r>
            <a:endParaRPr lang="en-US" b="1" dirty="0">
              <a:solidFill>
                <a:schemeClr val="bg1"/>
              </a:solidFill>
              <a:latin typeface="system-ui"/>
            </a:endParaRPr>
          </a:p>
          <a:p>
            <a:pPr algn="l"/>
            <a:r>
              <a:rPr lang="en-US" dirty="0"/>
              <a:t>We would love to hear your take on this! Please feel free to get in touch.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Contact Information: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Name: James Gatonye 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LinkedIn: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https://www.linkedin.com/in/james-gatonye-b5144991/</a:t>
            </a:r>
            <a:endParaRPr lang="en-US" b="1" dirty="0">
              <a:solidFill>
                <a:schemeClr val="bg1"/>
              </a:solidFill>
            </a:endParaRPr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95B4-040E-CFB3-1138-E11479FCC90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31CA-6AB0-3353-7C1E-06AA4F37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8"/>
            <a:ext cx="10515600" cy="4351338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Developed a recommendation system using the MovieLens 32M dataset.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Goal: Suggest top 5 movies to users based on past ratings.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Models used: KNNBasic (baseline), SVD and a Hybrid model.</a:t>
            </a:r>
          </a:p>
          <a:p>
            <a:pPr marL="0" indent="0">
              <a:buNone/>
            </a:pPr>
            <a:endParaRPr lang="en-US" sz="32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7246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27335-631F-F57D-8BB3-2BBC8597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06202"/>
            <a:ext cx="10515600" cy="4253501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system-ui"/>
              </a:rPr>
              <a:t>Users face decision fatigue due to too many content choices.</a:t>
            </a:r>
          </a:p>
          <a:p>
            <a:pPr algn="l"/>
            <a:endParaRPr lang="en-US" sz="3200" dirty="0">
              <a:latin typeface="system-ui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system-ui"/>
              </a:rPr>
              <a:t>Streaming platforms benefit from recommending relevant content.</a:t>
            </a:r>
          </a:p>
          <a:p>
            <a:pPr algn="l"/>
            <a:endParaRPr lang="en-US" sz="3200" dirty="0">
              <a:latin typeface="system-ui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system-ui"/>
              </a:rPr>
              <a:t>Improves user satisfaction, engagement, and retention.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85583A-75B5-3E87-7639-6CE8E4974297}"/>
              </a:ext>
            </a:extLst>
          </p:cNvPr>
          <p:cNvSpPr txBox="1">
            <a:spLocks/>
          </p:cNvSpPr>
          <p:nvPr/>
        </p:nvSpPr>
        <p:spPr>
          <a:xfrm>
            <a:off x="838200" y="570609"/>
            <a:ext cx="10515600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Business Understanding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0921-EDD5-FCC9-6D19-27AB1F5F5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045" y="567561"/>
            <a:ext cx="10099497" cy="1333157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179F7-A1B2-DF0F-536E-44CAFF8A5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045" y="2003459"/>
            <a:ext cx="10099497" cy="4078842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200" dirty="0"/>
              <a:t> MovieLens 32M dataset: 200K users, 87K movies, 32M ratings.</a:t>
            </a:r>
          </a:p>
          <a:p>
            <a:pPr algn="l"/>
            <a:endParaRPr lang="en-US" sz="32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200" dirty="0"/>
              <a:t>Features used: UserId, movieId, rating, movie title and timestamp.</a:t>
            </a:r>
          </a:p>
          <a:p>
            <a:pPr algn="l"/>
            <a:endParaRPr lang="en-US" sz="32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200" dirty="0"/>
              <a:t>Filtered to active users (≥20 ratings) and movies (≥50 ratings).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955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B043-F1CB-F898-56D2-34C7B30B0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867" y="495641"/>
            <a:ext cx="10037851" cy="1250967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FFA2B-52E5-650A-7744-81AA8A06E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867" y="1880174"/>
            <a:ext cx="10037851" cy="4366514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Data cleaning and inspection which involved checking for missing values, duplicate entries and invalid ratings.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Removed noise and filtered low-activity users/movies.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Prepared Surprise-compatible format for modeling.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74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B615B29-8084-8B09-C468-26B6E724CC24}"/>
              </a:ext>
            </a:extLst>
          </p:cNvPr>
          <p:cNvSpPr txBox="1">
            <a:spLocks/>
          </p:cNvSpPr>
          <p:nvPr/>
        </p:nvSpPr>
        <p:spPr>
          <a:xfrm>
            <a:off x="838199" y="1623317"/>
            <a:ext cx="10515601" cy="4808305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6252-0782-524E-C9A1-57006A10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Found users favor highly-rated movies in Drama, Comedy, and Thriller genres.</a:t>
            </a:r>
          </a:p>
          <a:p>
            <a:r>
              <a:rPr lang="en-US" sz="3600" dirty="0"/>
              <a:t>Active users and popular movies provide strong signals for recommendations.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4360B8-ECB6-CEF3-728D-613D70C6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280924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9DF6-6C9E-3E67-10EF-3596113B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B608-2165-052B-6521-F0FB05212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867" y="495641"/>
            <a:ext cx="10037851" cy="1250967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Modeling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1F761-403D-E73A-F04D-52DEA855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867" y="1880174"/>
            <a:ext cx="10037851" cy="4366514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KNNBasic: item-item collaborative filtering using cosine similarity.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SVD: matrix factorization for latent preferences.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Evaluation: 80/20 train-test split with RMSE and MAE metrics.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211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1000-B12D-CB05-D447-1DA8CF87A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421" y="495640"/>
            <a:ext cx="10580152" cy="1333161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Model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83A36-60D1-B693-BA67-E68A7FC9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420" y="2029968"/>
            <a:ext cx="10580152" cy="4332392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/>
              <a:t>KNNBasic RMSE: 0.8844 | MAE: 0.6753</a:t>
            </a:r>
          </a:p>
          <a:p>
            <a:pPr algn="just"/>
            <a:endParaRPr lang="en-US" sz="32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/>
              <a:t>SVD RMSE: 0.8368 | MAE: 0.6395 (better performance)</a:t>
            </a:r>
          </a:p>
          <a:p>
            <a:pPr algn="just"/>
            <a:endParaRPr lang="en-US" sz="32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/>
              <a:t>SVD chosen for deployment due to improved accuracy.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512E-772F-F930-F6B7-FC7303AB9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4" y="493776"/>
            <a:ext cx="10753344" cy="960819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300" b="1" i="0" dirty="0">
                <a:solidFill>
                  <a:schemeClr val="bg1"/>
                </a:solidFill>
                <a:effectLst/>
                <a:latin typeface="system-ui"/>
              </a:rPr>
              <a:t>Top Recommendations (User 555)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3B295-394A-F5B5-59C2-C8B4D4A4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4" y="1725283"/>
            <a:ext cx="10753344" cy="5132717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Alien (1979) — Predicted  Rating: 4.55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Raiders of the Lost Ark (1981) — Predicted Rating: 4.53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A Clockwork Orange (1971) — Predicted Rating: 4.52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Star Wars: Episode V (1980) — Predicted Rating: 4.50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Terminator 2: Judgment Day (1991) — Predicted Rating: 4.46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1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502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system-ui</vt:lpstr>
      <vt:lpstr>Wingdings</vt:lpstr>
      <vt:lpstr>Office Theme</vt:lpstr>
      <vt:lpstr>PowerPoint Presentation</vt:lpstr>
      <vt:lpstr>Project Overview</vt:lpstr>
      <vt:lpstr>PowerPoint Presentation</vt:lpstr>
      <vt:lpstr>Data Overview</vt:lpstr>
      <vt:lpstr>Data Preparation</vt:lpstr>
      <vt:lpstr>Exploratory Analysis</vt:lpstr>
      <vt:lpstr>Modeling Approach</vt:lpstr>
      <vt:lpstr>Model Performance</vt:lpstr>
      <vt:lpstr>Top Recommendations (User 555)</vt:lpstr>
      <vt:lpstr>Hybrid Filtering</vt:lpstr>
      <vt:lpstr> Comparing SVD and Hybrid models Top 5 Recommendations for a User </vt:lpstr>
      <vt:lpstr>            Business Impact &amp; Insights </vt:lpstr>
      <vt:lpstr>Next Steps</vt:lpstr>
      <vt:lpstr>Appreciation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Gatonye [Internal Audit]</dc:creator>
  <cp:lastModifiedBy>Danton kipngeno</cp:lastModifiedBy>
  <cp:revision>38</cp:revision>
  <dcterms:created xsi:type="dcterms:W3CDTF">2025-02-10T10:23:46Z</dcterms:created>
  <dcterms:modified xsi:type="dcterms:W3CDTF">2025-06-20T10:47:48Z</dcterms:modified>
</cp:coreProperties>
</file>