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63" r:id="rId5"/>
    <p:sldId id="264" r:id="rId6"/>
    <p:sldId id="280" r:id="rId7"/>
    <p:sldId id="265" r:id="rId8"/>
    <p:sldId id="266" r:id="rId9"/>
    <p:sldId id="276" r:id="rId10"/>
    <p:sldId id="275" r:id="rId11"/>
    <p:sldId id="27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30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james-gatonye-b5144991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person standing in front of a computer&#10;&#10;AI-generated content may be incorrect.">
            <a:extLst>
              <a:ext uri="{FF2B5EF4-FFF2-40B4-BE49-F238E27FC236}">
                <a16:creationId xmlns:a16="http://schemas.microsoft.com/office/drawing/2014/main" id="{EFA72038-3B5B-D68E-E075-45B18B4F55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7F302871-0657-06A4-5AE9-65F4BAD8A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4072043"/>
            <a:ext cx="100584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Non-Technical Presentation</a:t>
            </a:r>
          </a:p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Prepared by: Group 1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BA364-4DAD-9DB6-DE97-0A8A1B9C2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5389" y="449505"/>
            <a:ext cx="10067026" cy="844460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b="1" dirty="0"/>
              <a:t>Next Steps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7211C-ED9F-32AE-5545-4632999ADD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389" y="1423358"/>
            <a:ext cx="10067026" cy="3963835"/>
          </a:xfr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Deploy model to flag high-risk customers weekly.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Integrate predictions into CRM for personalized retention actions.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Continue refining the model with new data.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b="0" i="0" dirty="0">
              <a:effectLst/>
              <a:latin typeface="system-ui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b="0" i="0" dirty="0">
              <a:effectLst/>
              <a:latin typeface="system-ui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b="0" i="0" dirty="0">
              <a:effectLst/>
              <a:latin typeface="system-ui"/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040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EC97-D44A-02C7-F003-48B5C9E945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4113" y="203862"/>
            <a:ext cx="11733088" cy="1190855"/>
          </a:xfrm>
          <a:solidFill>
            <a:schemeClr val="accent1"/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Appreciation 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3F0C73-3601-8F25-A9ED-21341569DA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9047" y="1623317"/>
            <a:ext cx="11548154" cy="4808305"/>
          </a:xfr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/>
          <a:lstStyle/>
          <a:p>
            <a:pPr algn="l"/>
            <a:r>
              <a:rPr lang="en-US" dirty="0"/>
              <a:t>We would like to thank </a:t>
            </a:r>
            <a:r>
              <a:rPr lang="en-US" b="0" i="0" dirty="0">
                <a:effectLst/>
                <a:latin typeface="system-ui"/>
              </a:rPr>
              <a:t>MovieLens team for dataset access which made these analysis possible. </a:t>
            </a:r>
          </a:p>
          <a:p>
            <a:pPr algn="l"/>
            <a:r>
              <a:rPr lang="en-US" b="1" dirty="0">
                <a:solidFill>
                  <a:schemeClr val="bg1"/>
                </a:solidFill>
              </a:rPr>
              <a:t>Questions?</a:t>
            </a:r>
            <a:endParaRPr lang="en-US" b="1" dirty="0">
              <a:solidFill>
                <a:schemeClr val="bg1"/>
              </a:solidFill>
              <a:latin typeface="system-ui"/>
            </a:endParaRPr>
          </a:p>
          <a:p>
            <a:pPr algn="l"/>
            <a:r>
              <a:rPr lang="en-US" dirty="0"/>
              <a:t>We would love to hear your take on this! Please feel free to get in touch.</a:t>
            </a:r>
          </a:p>
          <a:p>
            <a:pPr algn="l"/>
            <a:r>
              <a:rPr lang="en-US" b="1" dirty="0">
                <a:solidFill>
                  <a:schemeClr val="bg1"/>
                </a:solidFill>
              </a:rPr>
              <a:t>Contact Information:</a:t>
            </a:r>
          </a:p>
          <a:p>
            <a:pPr algn="l"/>
            <a:r>
              <a:rPr lang="en-US" b="1" dirty="0">
                <a:solidFill>
                  <a:schemeClr val="bg1"/>
                </a:solidFill>
              </a:rPr>
              <a:t>Name: James Gatonye </a:t>
            </a:r>
          </a:p>
          <a:p>
            <a:pPr algn="l"/>
            <a:r>
              <a:rPr lang="en-US" b="1" dirty="0">
                <a:solidFill>
                  <a:schemeClr val="bg1"/>
                </a:solidFill>
              </a:rPr>
              <a:t>LinkedIn: </a:t>
            </a:r>
            <a:r>
              <a:rPr lang="en-US" b="1" dirty="0">
                <a:solidFill>
                  <a:schemeClr val="bg1"/>
                </a:solidFill>
                <a:hlinkClick r:id="rId2"/>
              </a:rPr>
              <a:t>https://www.linkedin.com/in/james-gatonye-b5144991/</a:t>
            </a:r>
            <a:endParaRPr lang="en-US" b="1" dirty="0">
              <a:solidFill>
                <a:schemeClr val="bg1"/>
              </a:solidFill>
            </a:endParaRPr>
          </a:p>
          <a:p>
            <a:pPr algn="l"/>
            <a:endParaRPr lang="en-US" b="1" dirty="0">
              <a:solidFill>
                <a:schemeClr val="bg1"/>
              </a:solidFill>
            </a:endParaRPr>
          </a:p>
          <a:p>
            <a:pPr algn="l"/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6295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95B4-040E-CFB3-1138-E11479FCC90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1"/>
          </a:solidFill>
        </p:spPr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Project Overview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231CA-6AB0-3353-7C1E-06AA4F37E7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6998"/>
            <a:ext cx="10515600" cy="4351338"/>
          </a:xfr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Developed a recommendation system using the MovieLens 32M dataset.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Goal: Suggest top 5 movies to users based on past ratings.</a:t>
            </a:r>
          </a:p>
          <a:p>
            <a:pPr marL="0" indent="0">
              <a:buNone/>
            </a:pPr>
            <a:endParaRPr lang="en-US" sz="3200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sz="3200" dirty="0"/>
              <a:t>Models used: KNNBasic (baseline) and SVD (final model).</a:t>
            </a:r>
          </a:p>
          <a:p>
            <a:pPr marL="0" indent="0">
              <a:buNone/>
            </a:pPr>
            <a:endParaRPr lang="en-US" sz="3200" b="0" i="0" dirty="0">
              <a:effectLst/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724649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4E27335-631F-F57D-8BB3-2BBC8597AA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2106202"/>
            <a:ext cx="10515600" cy="4253501"/>
          </a:xfr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>
                <a:latin typeface="system-ui"/>
              </a:rPr>
              <a:t>Users face decision fatigue due to too many content choices.</a:t>
            </a:r>
          </a:p>
          <a:p>
            <a:pPr algn="l"/>
            <a:endParaRPr lang="en-US" sz="3200" dirty="0">
              <a:latin typeface="system-ui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>
                <a:latin typeface="system-ui"/>
              </a:rPr>
              <a:t>Streaming platforms benefit from recommending relevant content.</a:t>
            </a:r>
          </a:p>
          <a:p>
            <a:pPr algn="l"/>
            <a:endParaRPr lang="en-US" sz="3200" dirty="0">
              <a:latin typeface="system-ui"/>
            </a:endParaRPr>
          </a:p>
          <a:p>
            <a:pPr marL="457200" indent="-457200" algn="l">
              <a:buFont typeface="Wingdings" panose="05000000000000000000" pitchFamily="2" charset="2"/>
              <a:buChar char="v"/>
            </a:pPr>
            <a:r>
              <a:rPr lang="en-US" sz="3200" dirty="0">
                <a:latin typeface="system-ui"/>
              </a:rPr>
              <a:t>Improves user satisfaction, engagement, and retention.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185583A-75B5-3E87-7639-6CE8E4974297}"/>
              </a:ext>
            </a:extLst>
          </p:cNvPr>
          <p:cNvSpPr txBox="1">
            <a:spLocks/>
          </p:cNvSpPr>
          <p:nvPr/>
        </p:nvSpPr>
        <p:spPr>
          <a:xfrm>
            <a:off x="838200" y="570609"/>
            <a:ext cx="10515600" cy="1325563"/>
          </a:xfrm>
          <a:prstGeom prst="rect">
            <a:avLst/>
          </a:prstGeom>
          <a:solidFill>
            <a:schemeClr val="accent1"/>
          </a:solidFill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Business Understanding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940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20921-EDD5-FCC9-6D19-27AB1F5F5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6045" y="567561"/>
            <a:ext cx="10099497" cy="1333157"/>
          </a:xfrm>
          <a:solidFill>
            <a:schemeClr val="accent1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Data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3179F7-A1B2-DF0F-536E-44CAFF8A5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6045" y="2003459"/>
            <a:ext cx="10099497" cy="4078842"/>
          </a:xfr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3200" dirty="0"/>
              <a:t> MovieLens 32M dataset: 200K users, 87K movies, 32M ratings.</a:t>
            </a:r>
          </a:p>
          <a:p>
            <a:pPr algn="l"/>
            <a:endParaRPr lang="en-US" sz="3200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3200" dirty="0"/>
              <a:t>Features used: UserId, movieId, rating, movie title.</a:t>
            </a:r>
          </a:p>
          <a:p>
            <a:pPr algn="l"/>
            <a:endParaRPr lang="en-US" sz="3200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3200" dirty="0"/>
              <a:t>Filtered to active users (≥20 ratings) and movies (≥50 ratings).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endParaRPr lang="en-US" sz="3200" dirty="0"/>
          </a:p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4955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DB043-F1CB-F898-56D2-34C7B30B0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867" y="495641"/>
            <a:ext cx="10037851" cy="1250967"/>
          </a:xfrm>
          <a:solidFill>
            <a:schemeClr val="accent1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Data Preparation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FFA2B-52E5-650A-7744-81AA8A06E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6867" y="1880174"/>
            <a:ext cx="10037851" cy="4366514"/>
          </a:xfr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600" dirty="0"/>
              <a:t>Merged ratings with movie metadata.</a:t>
            </a:r>
          </a:p>
          <a:p>
            <a:pPr algn="l"/>
            <a:endParaRPr lang="en-US" sz="3600" dirty="0"/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600" dirty="0"/>
              <a:t>Removed noise and filtered low-activity users/movies.</a:t>
            </a:r>
          </a:p>
          <a:p>
            <a:pPr algn="l"/>
            <a:endParaRPr lang="en-US" sz="3600" dirty="0"/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600" dirty="0"/>
              <a:t>Prepared Surprise-compatible format for modeling.</a:t>
            </a:r>
          </a:p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89740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B9DF6-6C9E-3E67-10EF-3596113B3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9B608-2165-052B-6521-F0FB05212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6867" y="495641"/>
            <a:ext cx="10037851" cy="1250967"/>
          </a:xfrm>
          <a:solidFill>
            <a:schemeClr val="accent1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Modeling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1F761-403D-E73A-F04D-52DEA8553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06867" y="1880174"/>
            <a:ext cx="10037851" cy="4366514"/>
          </a:xfr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600" dirty="0"/>
              <a:t>KNNBasic: item-item collaborative filtering using cosine similarity.</a:t>
            </a:r>
          </a:p>
          <a:p>
            <a:pPr algn="l"/>
            <a:endParaRPr lang="en-US" sz="3600" dirty="0"/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600" dirty="0"/>
              <a:t>SVD: matrix factorization for latent preferences.</a:t>
            </a:r>
          </a:p>
          <a:p>
            <a:pPr algn="l"/>
            <a:endParaRPr lang="en-US" sz="3600" dirty="0"/>
          </a:p>
          <a:p>
            <a:pPr marL="571500" indent="-571500" algn="l">
              <a:buFont typeface="Wingdings" panose="05000000000000000000" pitchFamily="2" charset="2"/>
              <a:buChar char="v"/>
            </a:pPr>
            <a:r>
              <a:rPr lang="en-US" sz="3600" dirty="0"/>
              <a:t>Evaluation: 80/20 train-test split with RMSE and MAE metrics.</a:t>
            </a:r>
          </a:p>
          <a:p>
            <a:pPr algn="l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32110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1000-B12D-CB05-D447-1DA8CF87A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9609" y="495640"/>
            <a:ext cx="10191963" cy="1333161"/>
          </a:xfrm>
          <a:solidFill>
            <a:srgbClr val="0070C0"/>
          </a:solidFill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Model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E83A36-60D1-B693-BA67-E68A7FC90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420" y="2293794"/>
            <a:ext cx="10191963" cy="4068566"/>
          </a:xfr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3200" dirty="0"/>
              <a:t>KNNBasic RMSE: 0.8844 | MAE: 0.6753</a:t>
            </a:r>
          </a:p>
          <a:p>
            <a:pPr algn="just"/>
            <a:endParaRPr lang="en-US" sz="32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3200" dirty="0"/>
              <a:t>SVD RMSE: 0.8368 | MAE: 0.6395 (better performance)</a:t>
            </a:r>
          </a:p>
          <a:p>
            <a:pPr algn="just"/>
            <a:endParaRPr lang="en-US" sz="3200" dirty="0"/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3200" dirty="0"/>
              <a:t>SVD chosen for deployment due to improved accuracy.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804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5512E-772F-F930-F6B7-FC7303AB9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1655763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r>
              <a:rPr lang="en-US" sz="5300" b="1" i="0" dirty="0">
                <a:solidFill>
                  <a:schemeClr val="bg1"/>
                </a:solidFill>
                <a:effectLst/>
                <a:latin typeface="system-ui"/>
              </a:rPr>
              <a:t>Top Recommendations (User 555)</a:t>
            </a:r>
            <a:br>
              <a:rPr lang="en-US" b="1" i="0" dirty="0">
                <a:effectLst/>
                <a:latin typeface="system-ui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3B295-394A-F5B5-59C2-C8B4D4A480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725283"/>
            <a:ext cx="9144000" cy="5132717"/>
          </a:xfr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600" dirty="0"/>
              <a:t>Alien (1979) — Predicted  Rating: 4.55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600" dirty="0"/>
              <a:t>Raiders of the Lost Ark (1981) — Predicted Rating: 4.53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600" dirty="0"/>
              <a:t>A Clockwork Orange (1971) — Predicted Rating: 4.52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600" dirty="0"/>
              <a:t>Star Wars: Episode V (1980) — Predicted Rating: 4.50</a:t>
            </a:r>
          </a:p>
          <a:p>
            <a:pPr marL="571500" indent="-571500" algn="l">
              <a:buFont typeface="Wingdings" panose="05000000000000000000" pitchFamily="2" charset="2"/>
              <a:buChar char="§"/>
            </a:pPr>
            <a:r>
              <a:rPr lang="en-US" sz="3600" dirty="0"/>
              <a:t>Terminator 2: Judgment Day (1991) — Predicted Rating: 4.46</a:t>
            </a:r>
          </a:p>
          <a:p>
            <a:endParaRPr lang="en-US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415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DD1FE-974F-38D7-178F-326D71DF3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643" y="310708"/>
            <a:ext cx="11198832" cy="1579737"/>
          </a:xfrm>
          <a:solidFill>
            <a:schemeClr val="accent1"/>
          </a:solidFill>
        </p:spPr>
        <p:txBody>
          <a:bodyPr>
            <a:normAutofit fontScale="90000"/>
          </a:bodyPr>
          <a:lstStyle/>
          <a:p>
            <a:br>
              <a:rPr lang="en-US" b="1" i="0" dirty="0">
                <a:solidFill>
                  <a:schemeClr val="bg1"/>
                </a:solidFill>
                <a:effectLst/>
                <a:latin typeface="system-ui"/>
              </a:rPr>
            </a:br>
            <a:br>
              <a:rPr lang="en-US" b="1" i="0" dirty="0">
                <a:solidFill>
                  <a:schemeClr val="bg1"/>
                </a:solidFill>
                <a:effectLst/>
                <a:latin typeface="system-ui"/>
              </a:rPr>
            </a:br>
            <a:br>
              <a:rPr lang="en-US" b="1" i="0" dirty="0">
                <a:solidFill>
                  <a:schemeClr val="bg1"/>
                </a:solidFill>
                <a:effectLst/>
                <a:latin typeface="system-ui"/>
              </a:rPr>
            </a:br>
            <a:br>
              <a:rPr lang="en-US" b="1" i="0" dirty="0">
                <a:solidFill>
                  <a:schemeClr val="bg1"/>
                </a:solidFill>
                <a:effectLst/>
                <a:latin typeface="system-ui"/>
              </a:rPr>
            </a:br>
            <a:br>
              <a:rPr lang="en-US" b="1" i="0" dirty="0">
                <a:solidFill>
                  <a:schemeClr val="bg1"/>
                </a:solidFill>
                <a:effectLst/>
                <a:latin typeface="system-ui"/>
              </a:rPr>
            </a:br>
            <a:br>
              <a:rPr lang="en-US" b="1" i="0" dirty="0">
                <a:solidFill>
                  <a:schemeClr val="bg1"/>
                </a:solidFill>
                <a:effectLst/>
                <a:latin typeface="system-ui"/>
              </a:rPr>
            </a:br>
            <a:br>
              <a:rPr lang="en-US" b="1" i="0" dirty="0">
                <a:solidFill>
                  <a:schemeClr val="bg1"/>
                </a:solidFill>
                <a:effectLst/>
                <a:latin typeface="system-ui"/>
              </a:rPr>
            </a:br>
            <a:br>
              <a:rPr lang="en-US" b="1" i="0" dirty="0">
                <a:solidFill>
                  <a:schemeClr val="bg1"/>
                </a:solidFill>
                <a:effectLst/>
                <a:latin typeface="system-ui"/>
              </a:rPr>
            </a:br>
            <a:br>
              <a:rPr lang="en-US" b="1" i="0" dirty="0">
                <a:solidFill>
                  <a:schemeClr val="bg1"/>
                </a:solidFill>
                <a:effectLst/>
                <a:latin typeface="system-ui"/>
              </a:rPr>
            </a:br>
            <a:br>
              <a:rPr lang="en-US" b="1" i="0" dirty="0">
                <a:solidFill>
                  <a:schemeClr val="bg1"/>
                </a:solidFill>
                <a:effectLst/>
                <a:latin typeface="system-ui"/>
              </a:rPr>
            </a:br>
            <a:br>
              <a:rPr lang="en-US" b="1" i="0" dirty="0">
                <a:solidFill>
                  <a:schemeClr val="bg1"/>
                </a:solidFill>
                <a:effectLst/>
                <a:latin typeface="system-ui"/>
              </a:rPr>
            </a:br>
            <a:br>
              <a:rPr lang="en-US" b="1" i="0" dirty="0">
                <a:solidFill>
                  <a:schemeClr val="bg1"/>
                </a:solidFill>
                <a:effectLst/>
                <a:latin typeface="system-ui"/>
              </a:rPr>
            </a:br>
            <a:r>
              <a:rPr lang="en-US" b="1" i="0" dirty="0">
                <a:solidFill>
                  <a:schemeClr val="bg1"/>
                </a:solidFill>
                <a:effectLst/>
                <a:latin typeface="system-ui"/>
              </a:rPr>
              <a:t>Business Impact &amp; Insights</a:t>
            </a:r>
            <a:br>
              <a:rPr lang="en-US" b="1" i="0" dirty="0">
                <a:effectLst/>
                <a:latin typeface="system-ui"/>
              </a:rPr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22B0E-FA7E-497E-864E-6C6AA3085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8642" y="2198670"/>
            <a:ext cx="11198832" cy="4348621"/>
          </a:xfrm>
          <a:gradFill>
            <a:gsLst>
              <a:gs pos="0">
                <a:schemeClr val="accent4">
                  <a:lumMod val="20000"/>
                  <a:lumOff val="80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3600" dirty="0"/>
              <a:t>Deploy SVD model into a web or mobile app backend.</a:t>
            </a:r>
          </a:p>
          <a:p>
            <a:pPr algn="l"/>
            <a:endParaRPr lang="en-US" sz="3600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3600" dirty="0"/>
              <a:t>Gather user feedback and retrain as data grows.</a:t>
            </a:r>
          </a:p>
          <a:p>
            <a:pPr algn="l"/>
            <a:endParaRPr lang="en-US" sz="3600" dirty="0"/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3600" dirty="0"/>
              <a:t>Explore hybrid methods using genres and tags.</a:t>
            </a:r>
          </a:p>
          <a:p>
            <a:pPr algn="l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732515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399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system-ui</vt:lpstr>
      <vt:lpstr>Wingdings</vt:lpstr>
      <vt:lpstr>Office Theme</vt:lpstr>
      <vt:lpstr>PowerPoint Presentation</vt:lpstr>
      <vt:lpstr>Project Overview</vt:lpstr>
      <vt:lpstr>PowerPoint Presentation</vt:lpstr>
      <vt:lpstr>Data Overview</vt:lpstr>
      <vt:lpstr>Data Preparation</vt:lpstr>
      <vt:lpstr>Modeling Approach</vt:lpstr>
      <vt:lpstr>Model Performance</vt:lpstr>
      <vt:lpstr>Top Recommendations (User 555) </vt:lpstr>
      <vt:lpstr>            Business Impact &amp; Insights </vt:lpstr>
      <vt:lpstr>Next Steps</vt:lpstr>
      <vt:lpstr>Appreciation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James Gatonye [Internal Audit]</dc:creator>
  <cp:lastModifiedBy>James Gatonye [Internal Audit]</cp:lastModifiedBy>
  <cp:revision>29</cp:revision>
  <dcterms:created xsi:type="dcterms:W3CDTF">2025-02-10T10:23:46Z</dcterms:created>
  <dcterms:modified xsi:type="dcterms:W3CDTF">2025-06-19T10:09:47Z</dcterms:modified>
</cp:coreProperties>
</file>