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REVURI VAISHNAVI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01A3B3A-EA24-7F3D-2E8D-46FD28CD017D}"/>
              </a:ext>
            </a:extLst>
          </p:cNvPr>
          <p:cNvPicPr>
            <a:picLocks noChangeAspect="1"/>
          </p:cNvPicPr>
          <p:nvPr/>
        </p:nvPicPr>
        <p:blipFill>
          <a:blip r:embed="rId3"/>
          <a:stretch>
            <a:fillRect/>
          </a:stretch>
        </p:blipFill>
        <p:spPr>
          <a:xfrm>
            <a:off x="495491" y="1524000"/>
            <a:ext cx="11201018" cy="1785439"/>
          </a:xfrm>
          <a:prstGeom prst="rect">
            <a:avLst/>
          </a:prstGeom>
        </p:spPr>
      </p:pic>
      <p:pic>
        <p:nvPicPr>
          <p:cNvPr id="12" name="Picture 11">
            <a:extLst>
              <a:ext uri="{FF2B5EF4-FFF2-40B4-BE49-F238E27FC236}">
                <a16:creationId xmlns:a16="http://schemas.microsoft.com/office/drawing/2014/main" id="{E0D8ACE3-DD41-EC90-55D4-54BA4B161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452" y="3689805"/>
            <a:ext cx="11582400" cy="25241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B33B-C387-BAF8-D69D-40FDE14AD57B}"/>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A077594-5E5E-73DF-3F52-9125B7050240}"/>
              </a:ext>
            </a:extLst>
          </p:cNvPr>
          <p:cNvSpPr>
            <a:spLocks noGrp="1"/>
          </p:cNvSpPr>
          <p:nvPr>
            <p:ph type="body" idx="1"/>
          </p:nvPr>
        </p:nvSpPr>
        <p:spPr>
          <a:xfrm>
            <a:off x="609600" y="1577340"/>
            <a:ext cx="9144000" cy="3696525"/>
          </a:xfrm>
        </p:spPr>
        <p:txBody>
          <a:bodyPr/>
          <a:lstStyle/>
          <a:p>
            <a:pPr marL="285750" indent="-285750">
              <a:lnSpc>
                <a:spcPct val="150000"/>
              </a:lnSpc>
              <a:buFont typeface="Arial" panose="020B0604020202020204" pitchFamily="34" charset="0"/>
              <a:buChar char="•"/>
            </a:pPr>
            <a:r>
              <a:rPr lang="en-US" dirty="0"/>
              <a:t> Python provides a robust environment for developing key logging and security solutions.</a:t>
            </a:r>
          </a:p>
          <a:p>
            <a:pPr marL="285750" indent="-285750">
              <a:lnSpc>
                <a:spcPct val="150000"/>
              </a:lnSpc>
              <a:buFont typeface="Arial" panose="020B0604020202020204" pitchFamily="34" charset="0"/>
              <a:buChar char="•"/>
            </a:pPr>
            <a:r>
              <a:rPr lang="en-US" dirty="0"/>
              <a:t> JSON files are used effectively for configuration, storage, and data interchange.</a:t>
            </a:r>
          </a:p>
          <a:p>
            <a:pPr marL="285750" indent="-285750">
              <a:lnSpc>
                <a:spcPct val="150000"/>
              </a:lnSpc>
              <a:buFont typeface="Arial" panose="020B0604020202020204" pitchFamily="34" charset="0"/>
              <a:buChar char="•"/>
            </a:pPr>
            <a:r>
              <a:rPr lang="en-US" dirty="0"/>
              <a:t> Integration of modules ensures a cohesive and functional security system.</a:t>
            </a:r>
          </a:p>
          <a:p>
            <a:pPr marL="285750" indent="-285750">
              <a:lnSpc>
                <a:spcPct val="150000"/>
              </a:lnSpc>
              <a:buFont typeface="Arial" panose="020B0604020202020204" pitchFamily="34" charset="0"/>
              <a:buChar char="•"/>
            </a:pPr>
            <a:r>
              <a:rPr lang="en-US" dirty="0"/>
              <a:t> Testing validates functionality, security measures, and performance.</a:t>
            </a:r>
          </a:p>
          <a:p>
            <a:pPr marL="285750" indent="-285750">
              <a:lnSpc>
                <a:spcPct val="150000"/>
              </a:lnSpc>
              <a:buFont typeface="Arial" panose="020B0604020202020204" pitchFamily="34" charset="0"/>
              <a:buChar char="•"/>
            </a:pPr>
            <a:r>
              <a:rPr lang="en-US" dirty="0"/>
              <a:t> Deployment involves creating executable packages for distribution.</a:t>
            </a:r>
          </a:p>
          <a:p>
            <a:pPr marL="285750" indent="-285750">
              <a:lnSpc>
                <a:spcPct val="150000"/>
              </a:lnSpc>
              <a:buFont typeface="Arial" panose="020B0604020202020204" pitchFamily="34" charset="0"/>
              <a:buChar char="•"/>
            </a:pPr>
            <a:r>
              <a:rPr lang="en-US" dirty="0"/>
              <a:t> Maintenance includes updating JSON configurations, incorporating user feedback, and conducting security audits.</a:t>
            </a:r>
          </a:p>
          <a:p>
            <a:pPr marL="285750" indent="-285750">
              <a:lnSpc>
                <a:spcPct val="150000"/>
              </a:lnSpc>
              <a:buFont typeface="Arial" panose="020B0604020202020204" pitchFamily="34" charset="0"/>
              <a:buChar char="•"/>
            </a:pPr>
            <a:r>
              <a:rPr lang="en-US" dirty="0"/>
              <a:t> Overall, the project offers comprehensive protection against keylogging threats while serving as an educational tool in cybersecurity.</a:t>
            </a:r>
            <a:endParaRPr lang="en-IN" dirty="0"/>
          </a:p>
        </p:txBody>
      </p:sp>
    </p:spTree>
    <p:extLst>
      <p:ext uri="{BB962C8B-B14F-4D97-AF65-F5344CB8AC3E}">
        <p14:creationId xmlns:p14="http://schemas.microsoft.com/office/powerpoint/2010/main" val="131325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8C5C-FE64-C96F-F437-8D5A11AE381F}"/>
              </a:ext>
            </a:extLst>
          </p:cNvPr>
          <p:cNvSpPr>
            <a:spLocks noGrp="1"/>
          </p:cNvSpPr>
          <p:nvPr>
            <p:ph type="title"/>
          </p:nvPr>
        </p:nvSpPr>
        <p:spPr/>
        <p:txBody>
          <a:bodyPr/>
          <a:lstStyle/>
          <a:p>
            <a:r>
              <a:rPr lang="en-IN"/>
              <a:t>PROJECT LINK</a:t>
            </a:r>
          </a:p>
        </p:txBody>
      </p:sp>
      <p:sp>
        <p:nvSpPr>
          <p:cNvPr id="3" name="Text Placeholder 2">
            <a:extLst>
              <a:ext uri="{FF2B5EF4-FFF2-40B4-BE49-F238E27FC236}">
                <a16:creationId xmlns:a16="http://schemas.microsoft.com/office/drawing/2014/main" id="{FDE9FF4E-9F8F-9572-5869-18F103A030A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2681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958347" y="2405350"/>
            <a:ext cx="3767517" cy="1324722"/>
          </a:xfrm>
          <a:prstGeom prst="rect">
            <a:avLst/>
          </a:prstGeom>
        </p:spPr>
        <p:txBody>
          <a:bodyPr vert="horz" wrap="square" lIns="0" tIns="16510" rIns="0" bIns="0" rtlCol="0">
            <a:spAutoFit/>
          </a:bodyPr>
          <a:lstStyle/>
          <a:p>
            <a:pPr marL="12700">
              <a:lnSpc>
                <a:spcPct val="100000"/>
              </a:lnSpc>
              <a:spcBef>
                <a:spcPts val="130"/>
              </a:spcBef>
            </a:pPr>
            <a:r>
              <a:rPr lang="en-IN" sz="4250"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Keylogger Software Guide. What is a ...">
            <a:extLst>
              <a:ext uri="{FF2B5EF4-FFF2-40B4-BE49-F238E27FC236}">
                <a16:creationId xmlns:a16="http://schemas.microsoft.com/office/drawing/2014/main" id="{FD686861-F6E5-D1BE-5050-8251BE488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533399"/>
            <a:ext cx="516198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7C48E50D-6E12-D62C-68F6-521F929A72D7}"/>
              </a:ext>
            </a:extLst>
          </p:cNvPr>
          <p:cNvSpPr txBox="1"/>
          <p:nvPr/>
        </p:nvSpPr>
        <p:spPr>
          <a:xfrm>
            <a:off x="3396254" y="1449943"/>
            <a:ext cx="2667000" cy="369332"/>
          </a:xfrm>
          <a:prstGeom prst="rect">
            <a:avLst/>
          </a:prstGeom>
          <a:noFill/>
        </p:spPr>
        <p:txBody>
          <a:bodyPr wrap="square" rtlCol="0">
            <a:spAutoFit/>
          </a:bodyPr>
          <a:lstStyle/>
          <a:p>
            <a:r>
              <a:rPr lang="en-IN" dirty="0"/>
              <a:t>PROBLEM STATEMENT</a:t>
            </a:r>
          </a:p>
        </p:txBody>
      </p:sp>
      <p:sp>
        <p:nvSpPr>
          <p:cNvPr id="27" name="TextBox 26">
            <a:extLst>
              <a:ext uri="{FF2B5EF4-FFF2-40B4-BE49-F238E27FC236}">
                <a16:creationId xmlns:a16="http://schemas.microsoft.com/office/drawing/2014/main" id="{B3A76441-AB23-6210-2361-1AB47482EF1B}"/>
              </a:ext>
            </a:extLst>
          </p:cNvPr>
          <p:cNvSpPr txBox="1"/>
          <p:nvPr/>
        </p:nvSpPr>
        <p:spPr>
          <a:xfrm>
            <a:off x="3396254" y="1942909"/>
            <a:ext cx="2438400" cy="369332"/>
          </a:xfrm>
          <a:prstGeom prst="rect">
            <a:avLst/>
          </a:prstGeom>
          <a:noFill/>
        </p:spPr>
        <p:txBody>
          <a:bodyPr wrap="square" rtlCol="0">
            <a:spAutoFit/>
          </a:bodyPr>
          <a:lstStyle/>
          <a:p>
            <a:r>
              <a:rPr lang="en-IN" dirty="0"/>
              <a:t>PROJECT OVERVIEW</a:t>
            </a:r>
          </a:p>
        </p:txBody>
      </p:sp>
      <p:sp>
        <p:nvSpPr>
          <p:cNvPr id="29" name="TextBox 28">
            <a:extLst>
              <a:ext uri="{FF2B5EF4-FFF2-40B4-BE49-F238E27FC236}">
                <a16:creationId xmlns:a16="http://schemas.microsoft.com/office/drawing/2014/main" id="{E127F693-BE16-9AB6-D087-7AA30A9C4DF3}"/>
              </a:ext>
            </a:extLst>
          </p:cNvPr>
          <p:cNvSpPr txBox="1"/>
          <p:nvPr/>
        </p:nvSpPr>
        <p:spPr>
          <a:xfrm>
            <a:off x="3359383" y="2435874"/>
            <a:ext cx="3505200" cy="369332"/>
          </a:xfrm>
          <a:prstGeom prst="rect">
            <a:avLst/>
          </a:prstGeom>
          <a:noFill/>
        </p:spPr>
        <p:txBody>
          <a:bodyPr wrap="square" rtlCol="0">
            <a:spAutoFit/>
          </a:bodyPr>
          <a:lstStyle/>
          <a:p>
            <a:r>
              <a:rPr lang="en-IN" dirty="0"/>
              <a:t>WHO ARE THE END USERS?</a:t>
            </a:r>
          </a:p>
        </p:txBody>
      </p:sp>
      <p:sp>
        <p:nvSpPr>
          <p:cNvPr id="30" name="TextBox 29">
            <a:extLst>
              <a:ext uri="{FF2B5EF4-FFF2-40B4-BE49-F238E27FC236}">
                <a16:creationId xmlns:a16="http://schemas.microsoft.com/office/drawing/2014/main" id="{ADC41192-FAB6-491E-784D-DBC751E226B0}"/>
              </a:ext>
            </a:extLst>
          </p:cNvPr>
          <p:cNvSpPr txBox="1"/>
          <p:nvPr/>
        </p:nvSpPr>
        <p:spPr>
          <a:xfrm>
            <a:off x="3365166" y="2928839"/>
            <a:ext cx="6179574" cy="369332"/>
          </a:xfrm>
          <a:prstGeom prst="rect">
            <a:avLst/>
          </a:prstGeom>
          <a:noFill/>
        </p:spPr>
        <p:txBody>
          <a:bodyPr wrap="square" rtlCol="0">
            <a:spAutoFit/>
          </a:bodyPr>
          <a:lstStyle/>
          <a:p>
            <a:r>
              <a:rPr lang="en-IN" dirty="0"/>
              <a:t>YOUR SOLUTION AND ITS VALUE PROPOSITION</a:t>
            </a:r>
          </a:p>
        </p:txBody>
      </p:sp>
      <p:sp>
        <p:nvSpPr>
          <p:cNvPr id="31" name="TextBox 30">
            <a:extLst>
              <a:ext uri="{FF2B5EF4-FFF2-40B4-BE49-F238E27FC236}">
                <a16:creationId xmlns:a16="http://schemas.microsoft.com/office/drawing/2014/main" id="{FA5B4B61-E804-708D-0EE6-311132FD83E2}"/>
              </a:ext>
            </a:extLst>
          </p:cNvPr>
          <p:cNvSpPr txBox="1"/>
          <p:nvPr/>
        </p:nvSpPr>
        <p:spPr>
          <a:xfrm>
            <a:off x="3370688" y="3413990"/>
            <a:ext cx="4276155" cy="369332"/>
          </a:xfrm>
          <a:prstGeom prst="rect">
            <a:avLst/>
          </a:prstGeom>
          <a:noFill/>
        </p:spPr>
        <p:txBody>
          <a:bodyPr wrap="square" rtlCol="0">
            <a:spAutoFit/>
          </a:bodyPr>
          <a:lstStyle/>
          <a:p>
            <a:r>
              <a:rPr lang="en-IN" dirty="0"/>
              <a:t>THE WOW IN YOUR SOLUTION</a:t>
            </a:r>
          </a:p>
        </p:txBody>
      </p:sp>
      <p:sp>
        <p:nvSpPr>
          <p:cNvPr id="33" name="TextBox 32">
            <a:extLst>
              <a:ext uri="{FF2B5EF4-FFF2-40B4-BE49-F238E27FC236}">
                <a16:creationId xmlns:a16="http://schemas.microsoft.com/office/drawing/2014/main" id="{5301CAE7-9D97-3310-1946-AEA26E517518}"/>
              </a:ext>
            </a:extLst>
          </p:cNvPr>
          <p:cNvSpPr txBox="1"/>
          <p:nvPr/>
        </p:nvSpPr>
        <p:spPr>
          <a:xfrm>
            <a:off x="3385419" y="3899141"/>
            <a:ext cx="3139079" cy="369332"/>
          </a:xfrm>
          <a:prstGeom prst="rect">
            <a:avLst/>
          </a:prstGeom>
          <a:noFill/>
        </p:spPr>
        <p:txBody>
          <a:bodyPr wrap="square" rtlCol="0">
            <a:spAutoFit/>
          </a:bodyPr>
          <a:lstStyle/>
          <a:p>
            <a:r>
              <a:rPr lang="en-IN" dirty="0"/>
              <a:t>MODELLING</a:t>
            </a:r>
          </a:p>
        </p:txBody>
      </p:sp>
      <p:sp>
        <p:nvSpPr>
          <p:cNvPr id="34" name="TextBox 33">
            <a:extLst>
              <a:ext uri="{FF2B5EF4-FFF2-40B4-BE49-F238E27FC236}">
                <a16:creationId xmlns:a16="http://schemas.microsoft.com/office/drawing/2014/main" id="{52E627BD-2054-49BF-E833-0721E465FD67}"/>
              </a:ext>
            </a:extLst>
          </p:cNvPr>
          <p:cNvSpPr txBox="1"/>
          <p:nvPr/>
        </p:nvSpPr>
        <p:spPr>
          <a:xfrm>
            <a:off x="3386538" y="4319915"/>
            <a:ext cx="3359383" cy="369332"/>
          </a:xfrm>
          <a:prstGeom prst="rect">
            <a:avLst/>
          </a:prstGeom>
          <a:noFill/>
        </p:spPr>
        <p:txBody>
          <a:bodyPr wrap="square" rtlCol="0">
            <a:spAutoFit/>
          </a:bodyPr>
          <a:lstStyle/>
          <a:p>
            <a:r>
              <a:rPr lang="en-IN" dirty="0"/>
              <a:t>RESULTS</a:t>
            </a:r>
          </a:p>
        </p:txBody>
      </p:sp>
      <p:sp>
        <p:nvSpPr>
          <p:cNvPr id="35" name="TextBox 34">
            <a:extLst>
              <a:ext uri="{FF2B5EF4-FFF2-40B4-BE49-F238E27FC236}">
                <a16:creationId xmlns:a16="http://schemas.microsoft.com/office/drawing/2014/main" id="{C81B7D68-A13A-E4FD-41C3-564F6693E2F5}"/>
              </a:ext>
            </a:extLst>
          </p:cNvPr>
          <p:cNvSpPr txBox="1"/>
          <p:nvPr/>
        </p:nvSpPr>
        <p:spPr>
          <a:xfrm>
            <a:off x="3385419" y="4739754"/>
            <a:ext cx="2384560" cy="369332"/>
          </a:xfrm>
          <a:prstGeom prst="rect">
            <a:avLst/>
          </a:prstGeom>
          <a:noFill/>
        </p:spPr>
        <p:txBody>
          <a:bodyPr wrap="square" rtlCol="0">
            <a:spAutoFit/>
          </a:bodyPr>
          <a:lstStyle/>
          <a:p>
            <a:r>
              <a:rPr lang="en-IN" dirty="0"/>
              <a:t>CONCLUSION</a:t>
            </a:r>
          </a:p>
        </p:txBody>
      </p:sp>
      <p:sp>
        <p:nvSpPr>
          <p:cNvPr id="36" name="TextBox 35">
            <a:extLst>
              <a:ext uri="{FF2B5EF4-FFF2-40B4-BE49-F238E27FC236}">
                <a16:creationId xmlns:a16="http://schemas.microsoft.com/office/drawing/2014/main" id="{E89CA039-95B1-9F51-A1D6-97503B37A62F}"/>
              </a:ext>
            </a:extLst>
          </p:cNvPr>
          <p:cNvSpPr txBox="1"/>
          <p:nvPr/>
        </p:nvSpPr>
        <p:spPr>
          <a:xfrm>
            <a:off x="3373403" y="5219021"/>
            <a:ext cx="2595546" cy="369332"/>
          </a:xfrm>
          <a:prstGeom prst="rect">
            <a:avLst/>
          </a:prstGeom>
          <a:noFill/>
        </p:spPr>
        <p:txBody>
          <a:bodyPr wrap="square" rtlCol="0">
            <a:spAutoFit/>
          </a:bodyPr>
          <a:lstStyle/>
          <a:p>
            <a:r>
              <a:rPr lang="en-IN" dirty="0"/>
              <a:t>PROJECT LINK</a:t>
            </a:r>
          </a:p>
        </p:txBody>
      </p:sp>
      <p:sp>
        <p:nvSpPr>
          <p:cNvPr id="38" name="Arrow: Right 37">
            <a:extLst>
              <a:ext uri="{FF2B5EF4-FFF2-40B4-BE49-F238E27FC236}">
                <a16:creationId xmlns:a16="http://schemas.microsoft.com/office/drawing/2014/main" id="{4B625AED-78B1-B879-F4C1-F65A6E76D218}"/>
              </a:ext>
            </a:extLst>
          </p:cNvPr>
          <p:cNvSpPr/>
          <p:nvPr/>
        </p:nvSpPr>
        <p:spPr>
          <a:xfrm>
            <a:off x="2674352" y="1486971"/>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C3653C8-58EF-C882-E698-AACD8F9E2701}"/>
              </a:ext>
            </a:extLst>
          </p:cNvPr>
          <p:cNvSpPr/>
          <p:nvPr/>
        </p:nvSpPr>
        <p:spPr>
          <a:xfrm>
            <a:off x="2674351" y="1979937"/>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BB663371-CB49-8A94-51A6-1EC54D2BB122}"/>
              </a:ext>
            </a:extLst>
          </p:cNvPr>
          <p:cNvSpPr/>
          <p:nvPr/>
        </p:nvSpPr>
        <p:spPr>
          <a:xfrm>
            <a:off x="2674350" y="2435874"/>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31EFD77B-468C-A532-74E1-8E3DD6249CE4}"/>
              </a:ext>
            </a:extLst>
          </p:cNvPr>
          <p:cNvSpPr/>
          <p:nvPr/>
        </p:nvSpPr>
        <p:spPr>
          <a:xfrm>
            <a:off x="2688794" y="2949546"/>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38DBF87C-A667-96BE-6DF8-65B2230A797D}"/>
              </a:ext>
            </a:extLst>
          </p:cNvPr>
          <p:cNvSpPr/>
          <p:nvPr/>
        </p:nvSpPr>
        <p:spPr>
          <a:xfrm>
            <a:off x="2685954" y="3374156"/>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Arrow: Right 43">
            <a:extLst>
              <a:ext uri="{FF2B5EF4-FFF2-40B4-BE49-F238E27FC236}">
                <a16:creationId xmlns:a16="http://schemas.microsoft.com/office/drawing/2014/main" id="{A6E88438-AE7F-F375-ED06-47498B975B0C}"/>
              </a:ext>
            </a:extLst>
          </p:cNvPr>
          <p:cNvSpPr/>
          <p:nvPr/>
        </p:nvSpPr>
        <p:spPr>
          <a:xfrm>
            <a:off x="2688794" y="3892746"/>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455B754B-59FB-3FE9-5A44-6A3E183DFCCA}"/>
              </a:ext>
            </a:extLst>
          </p:cNvPr>
          <p:cNvSpPr/>
          <p:nvPr/>
        </p:nvSpPr>
        <p:spPr>
          <a:xfrm>
            <a:off x="2671106" y="4356134"/>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E88D9A7B-86F4-583F-AE98-B6EDF7EE4479}"/>
              </a:ext>
            </a:extLst>
          </p:cNvPr>
          <p:cNvSpPr/>
          <p:nvPr/>
        </p:nvSpPr>
        <p:spPr>
          <a:xfrm>
            <a:off x="2688794" y="4847515"/>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Right 46">
            <a:extLst>
              <a:ext uri="{FF2B5EF4-FFF2-40B4-BE49-F238E27FC236}">
                <a16:creationId xmlns:a16="http://schemas.microsoft.com/office/drawing/2014/main" id="{57548488-FD07-77A9-BBAE-F1DEF0408803}"/>
              </a:ext>
            </a:extLst>
          </p:cNvPr>
          <p:cNvSpPr/>
          <p:nvPr/>
        </p:nvSpPr>
        <p:spPr>
          <a:xfrm>
            <a:off x="2666903" y="5239727"/>
            <a:ext cx="571597" cy="295275"/>
          </a:xfrm>
          <a:prstGeom prst="rightArrow">
            <a:avLst>
              <a:gd name="adj1" fmla="val 418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8B47CCF-1882-3652-7CD0-26DB9C1AA93B}"/>
              </a:ext>
            </a:extLst>
          </p:cNvPr>
          <p:cNvSpPr txBox="1"/>
          <p:nvPr/>
        </p:nvSpPr>
        <p:spPr>
          <a:xfrm>
            <a:off x="739775" y="1828800"/>
            <a:ext cx="6400800" cy="1754326"/>
          </a:xfrm>
          <a:prstGeom prst="rect">
            <a:avLst/>
          </a:prstGeom>
          <a:noFill/>
        </p:spPr>
        <p:txBody>
          <a:bodyPr wrap="square">
            <a:spAutoFit/>
          </a:bodyPr>
          <a:lstStyle/>
          <a:p>
            <a:endParaRPr lang="en-IN" dirty="0"/>
          </a:p>
          <a:p>
            <a:r>
              <a:rPr lang="en-IN" dirty="0"/>
              <a:t>DEVELOP A KEY LOGGER TO UNDERSTAND ITS FUNCTIONALITY AND POTENTIAL THREATS, AND THEN DESIGN AND IMPLEMENT ROBUST SECURITY MEASURES TO DETECT, PREVENT, AND MITIGATE KEY LOGGING ACTIVITIES, ENSURING THE PROTECTION OF SENSITIVE INFORMATION ON COMPUTER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736DA25D-5705-DCCD-0A5B-B96CA8C9360B}"/>
              </a:ext>
            </a:extLst>
          </p:cNvPr>
          <p:cNvSpPr txBox="1"/>
          <p:nvPr/>
        </p:nvSpPr>
        <p:spPr>
          <a:xfrm>
            <a:off x="533400" y="1792301"/>
            <a:ext cx="8617974" cy="3785652"/>
          </a:xfrm>
          <a:prstGeom prst="rect">
            <a:avLst/>
          </a:prstGeom>
          <a:noFill/>
        </p:spPr>
        <p:txBody>
          <a:bodyPr wrap="square">
            <a:spAutoFit/>
          </a:bodyPr>
          <a:lstStyle/>
          <a:p>
            <a:r>
              <a:rPr lang="en-IN" sz="2000" b="1" dirty="0"/>
              <a:t>Objectives</a:t>
            </a:r>
          </a:p>
          <a:p>
            <a:pPr marL="342900" indent="-342900">
              <a:buAutoNum type="arabicPeriod"/>
            </a:pPr>
            <a:r>
              <a:rPr lang="en-IN" b="1" dirty="0"/>
              <a:t>Key Logger Development: </a:t>
            </a:r>
            <a:r>
              <a:rPr lang="en-IN" dirty="0"/>
              <a:t>Create a stealthy key logger to understand its functionality.</a:t>
            </a:r>
          </a:p>
          <a:p>
            <a:r>
              <a:rPr lang="en-IN" b="1" dirty="0"/>
              <a:t>2. Security Measures: </a:t>
            </a:r>
            <a:r>
              <a:rPr lang="en-IN" dirty="0"/>
              <a:t>Develop tools to detect, prevent, and mitigate key logging threats.</a:t>
            </a:r>
          </a:p>
          <a:p>
            <a:endParaRPr lang="en-IN" dirty="0"/>
          </a:p>
          <a:p>
            <a:r>
              <a:rPr lang="en-IN" dirty="0"/>
              <a:t> </a:t>
            </a:r>
            <a:r>
              <a:rPr lang="en-IN" sz="2000" b="1" dirty="0"/>
              <a:t>Deliverables</a:t>
            </a:r>
          </a:p>
          <a:p>
            <a:r>
              <a:rPr lang="en-IN" dirty="0"/>
              <a:t>- Functional key logger</a:t>
            </a:r>
          </a:p>
          <a:p>
            <a:r>
              <a:rPr lang="en-IN" dirty="0"/>
              <a:t>- Security suite</a:t>
            </a:r>
          </a:p>
          <a:p>
            <a:r>
              <a:rPr lang="en-IN" dirty="0"/>
              <a:t>- User guides and final report</a:t>
            </a:r>
          </a:p>
          <a:p>
            <a:endParaRPr lang="en-IN" dirty="0"/>
          </a:p>
          <a:p>
            <a:r>
              <a:rPr lang="en-IN" sz="2000" b="1" dirty="0"/>
              <a:t>Success Criteria</a:t>
            </a:r>
          </a:p>
          <a:p>
            <a:r>
              <a:rPr lang="en-IN" dirty="0"/>
              <a:t>- Effective key logging</a:t>
            </a:r>
          </a:p>
          <a:p>
            <a:r>
              <a:rPr lang="en-IN" dirty="0"/>
              <a:t>- Robust detection and neutralization of key loggers</a:t>
            </a:r>
          </a:p>
          <a:p>
            <a:r>
              <a:rPr lang="en-IN" dirty="0"/>
              <a:t>- Enhanced computer security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D448639-EB0C-23E5-6F03-595FF35C176E}"/>
              </a:ext>
            </a:extLst>
          </p:cNvPr>
          <p:cNvSpPr txBox="1"/>
          <p:nvPr/>
        </p:nvSpPr>
        <p:spPr>
          <a:xfrm>
            <a:off x="739775" y="1589715"/>
            <a:ext cx="8411599" cy="4481355"/>
          </a:xfrm>
          <a:prstGeom prst="rect">
            <a:avLst/>
          </a:prstGeom>
          <a:noFill/>
        </p:spPr>
        <p:txBody>
          <a:bodyPr wrap="square">
            <a:spAutoFit/>
          </a:bodyPr>
          <a:lstStyle/>
          <a:p>
            <a:endParaRPr lang="en-IN" dirty="0"/>
          </a:p>
          <a:p>
            <a:pPr>
              <a:lnSpc>
                <a:spcPct val="150000"/>
              </a:lnSpc>
            </a:pPr>
            <a:r>
              <a:rPr lang="en-IN" dirty="0"/>
              <a:t>- </a:t>
            </a:r>
            <a:r>
              <a:rPr lang="en-IN" b="1" dirty="0"/>
              <a:t>Cybersecurity Professionals: </a:t>
            </a:r>
            <a:r>
              <a:rPr lang="en-IN" dirty="0"/>
              <a:t>Utilize the project to understand key logging techniques and develop countermeasures.</a:t>
            </a:r>
          </a:p>
          <a:p>
            <a:pPr>
              <a:lnSpc>
                <a:spcPct val="150000"/>
              </a:lnSpc>
            </a:pPr>
            <a:r>
              <a:rPr lang="en-IN" dirty="0"/>
              <a:t>- </a:t>
            </a:r>
            <a:r>
              <a:rPr lang="en-IN" b="1" dirty="0"/>
              <a:t>IT Security Teams: </a:t>
            </a:r>
            <a:r>
              <a:rPr lang="en-IN" dirty="0"/>
              <a:t>Implement the security tools to protect organizational systems from key logging threats.</a:t>
            </a:r>
          </a:p>
          <a:p>
            <a:pPr>
              <a:lnSpc>
                <a:spcPct val="150000"/>
              </a:lnSpc>
            </a:pPr>
            <a:r>
              <a:rPr lang="en-IN" dirty="0"/>
              <a:t>- </a:t>
            </a:r>
            <a:r>
              <a:rPr lang="en-IN" b="1" dirty="0"/>
              <a:t>Software Developers: </a:t>
            </a:r>
            <a:r>
              <a:rPr lang="en-IN" dirty="0"/>
              <a:t>Integrate security measures into applications to safeguard against key logging.</a:t>
            </a:r>
          </a:p>
          <a:p>
            <a:pPr>
              <a:lnSpc>
                <a:spcPct val="150000"/>
              </a:lnSpc>
            </a:pPr>
            <a:r>
              <a:rPr lang="en-IN" dirty="0"/>
              <a:t>- </a:t>
            </a:r>
            <a:r>
              <a:rPr lang="en-IN" b="1" dirty="0"/>
              <a:t>Educational Institutions: </a:t>
            </a:r>
            <a:r>
              <a:rPr lang="en-IN" dirty="0"/>
              <a:t>Use the project for teaching purposes in cybersecurity and IT courses.</a:t>
            </a:r>
          </a:p>
          <a:p>
            <a:pPr>
              <a:lnSpc>
                <a:spcPct val="150000"/>
              </a:lnSpc>
            </a:pPr>
            <a:r>
              <a:rPr lang="en-IN" dirty="0"/>
              <a:t>- </a:t>
            </a:r>
            <a:r>
              <a:rPr lang="en-IN" b="1" dirty="0"/>
              <a:t>Individual Users: </a:t>
            </a:r>
            <a:r>
              <a:rPr lang="en-IN" dirty="0"/>
              <a:t>Benefit from the security tools to protect personal computers and sensitive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2133600"/>
            <a:ext cx="2695574" cy="3248025"/>
          </a:xfrm>
          <a:prstGeom prst="rect">
            <a:avLst/>
          </a:prstGeom>
        </p:spPr>
      </p:pic>
      <p:sp>
        <p:nvSpPr>
          <p:cNvPr id="6" name="object 6"/>
          <p:cNvSpPr txBox="1">
            <a:spLocks noGrp="1"/>
          </p:cNvSpPr>
          <p:nvPr>
            <p:ph type="title"/>
          </p:nvPr>
        </p:nvSpPr>
        <p:spPr>
          <a:xfrm>
            <a:off x="457200" y="55755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9CF93AB3-FCA3-5C87-1940-0327B9852A24}"/>
              </a:ext>
            </a:extLst>
          </p:cNvPr>
          <p:cNvSpPr txBox="1"/>
          <p:nvPr/>
        </p:nvSpPr>
        <p:spPr>
          <a:xfrm>
            <a:off x="558165" y="1145540"/>
            <a:ext cx="7993216" cy="4985980"/>
          </a:xfrm>
          <a:prstGeom prst="rect">
            <a:avLst/>
          </a:prstGeom>
          <a:noFill/>
        </p:spPr>
        <p:txBody>
          <a:bodyPr wrap="square">
            <a:spAutoFit/>
          </a:bodyPr>
          <a:lstStyle/>
          <a:p>
            <a:endParaRPr lang="en-IN" dirty="0"/>
          </a:p>
          <a:p>
            <a:r>
              <a:rPr lang="en-IN" sz="2400" b="1" dirty="0"/>
              <a:t>Solution</a:t>
            </a:r>
          </a:p>
          <a:p>
            <a:r>
              <a:rPr lang="en-IN" b="1" dirty="0"/>
              <a:t>1. Key Logger Development:</a:t>
            </a:r>
          </a:p>
          <a:p>
            <a:r>
              <a:rPr lang="en-IN" dirty="0"/>
              <a:t>   - Create a stealthy key logger to capture keystrokes and contextual information.</a:t>
            </a:r>
          </a:p>
          <a:p>
            <a:r>
              <a:rPr lang="en-IN" b="1" dirty="0"/>
              <a:t>2. Security Measures:</a:t>
            </a:r>
          </a:p>
          <a:p>
            <a:r>
              <a:rPr lang="en-IN" dirty="0"/>
              <a:t>   - Develop real-time detection tools for key loggers.</a:t>
            </a:r>
          </a:p>
          <a:p>
            <a:r>
              <a:rPr lang="en-IN" dirty="0"/>
              <a:t>   - Implement keystroke encryption to prevent data theft.</a:t>
            </a:r>
          </a:p>
          <a:p>
            <a:r>
              <a:rPr lang="en-IN" dirty="0"/>
              <a:t>   - Provide alert systems and remediation tools to remove key loggers.</a:t>
            </a:r>
          </a:p>
          <a:p>
            <a:endParaRPr lang="en-IN" dirty="0"/>
          </a:p>
          <a:p>
            <a:r>
              <a:rPr lang="en-IN" dirty="0"/>
              <a:t> </a:t>
            </a:r>
            <a:r>
              <a:rPr lang="en-IN" sz="2400" b="1" dirty="0"/>
              <a:t>Value Proposition</a:t>
            </a:r>
          </a:p>
          <a:p>
            <a:r>
              <a:rPr lang="en-IN" dirty="0"/>
              <a:t>- </a:t>
            </a:r>
            <a:r>
              <a:rPr lang="en-IN" b="1" dirty="0"/>
              <a:t>Enhanced Security: </a:t>
            </a:r>
            <a:r>
              <a:rPr lang="en-IN" dirty="0"/>
              <a:t>Protects sensitive data from key logging threats.</a:t>
            </a:r>
          </a:p>
          <a:p>
            <a:r>
              <a:rPr lang="en-IN" dirty="0"/>
              <a:t>- </a:t>
            </a:r>
            <a:r>
              <a:rPr lang="en-IN" b="1" dirty="0"/>
              <a:t>Educational Insight: </a:t>
            </a:r>
            <a:r>
              <a:rPr lang="en-IN" dirty="0"/>
              <a:t>Deepens understanding of key logging for cybersecurity professionals and students.</a:t>
            </a:r>
          </a:p>
          <a:p>
            <a:r>
              <a:rPr lang="en-IN" dirty="0"/>
              <a:t>- </a:t>
            </a:r>
            <a:r>
              <a:rPr lang="en-IN" b="1" dirty="0"/>
              <a:t>Proactive Protection: </a:t>
            </a:r>
            <a:r>
              <a:rPr lang="en-IN" dirty="0"/>
              <a:t>Offers real-time detection and prevention.</a:t>
            </a:r>
          </a:p>
          <a:p>
            <a:r>
              <a:rPr lang="en-IN" dirty="0"/>
              <a:t>- </a:t>
            </a:r>
            <a:r>
              <a:rPr lang="en-IN" b="1" dirty="0"/>
              <a:t>Comprehensive Coverage: </a:t>
            </a:r>
            <a:r>
              <a:rPr lang="en-IN" dirty="0"/>
              <a:t>Secures against both software and hardware key loggers.</a:t>
            </a:r>
          </a:p>
          <a:p>
            <a:r>
              <a:rPr lang="en-IN" dirty="0"/>
              <a:t>- </a:t>
            </a:r>
            <a:r>
              <a:rPr lang="en-IN" b="1" dirty="0"/>
              <a:t>User Confidence: </a:t>
            </a:r>
            <a:r>
              <a:rPr lang="en-IN" dirty="0"/>
              <a:t>Builds trust by ensuring robust data protection.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9144000" y="16002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C1457E5-C073-47BA-8A36-CFB1F75EC4A8}"/>
              </a:ext>
            </a:extLst>
          </p:cNvPr>
          <p:cNvSpPr txBox="1"/>
          <p:nvPr/>
        </p:nvSpPr>
        <p:spPr>
          <a:xfrm>
            <a:off x="739775" y="1600200"/>
            <a:ext cx="8077200" cy="3877985"/>
          </a:xfrm>
          <a:prstGeom prst="rect">
            <a:avLst/>
          </a:prstGeom>
          <a:noFill/>
        </p:spPr>
        <p:txBody>
          <a:bodyPr wrap="square">
            <a:spAutoFit/>
          </a:bodyPr>
          <a:lstStyle/>
          <a:p>
            <a:r>
              <a:rPr lang="en-IN" dirty="0"/>
              <a:t>- </a:t>
            </a:r>
            <a:r>
              <a:rPr lang="en-IN" sz="2400" b="1" dirty="0"/>
              <a:t>Advanced Key Logger:</a:t>
            </a:r>
          </a:p>
          <a:p>
            <a:r>
              <a:rPr lang="en-IN" dirty="0"/>
              <a:t>  - </a:t>
            </a:r>
            <a:r>
              <a:rPr lang="en-IN" b="1" dirty="0"/>
              <a:t>Stealthy and Accurate: </a:t>
            </a:r>
            <a:r>
              <a:rPr lang="en-IN" dirty="0"/>
              <a:t>Captures precise keystrokes undetected by antivirus.</a:t>
            </a:r>
          </a:p>
          <a:p>
            <a:r>
              <a:rPr lang="en-IN" dirty="0"/>
              <a:t>  - </a:t>
            </a:r>
            <a:r>
              <a:rPr lang="en-IN" b="1" dirty="0"/>
              <a:t>Contextual Logging: </a:t>
            </a:r>
            <a:r>
              <a:rPr lang="en-IN" dirty="0"/>
              <a:t>Records time and application context for deeper insights.</a:t>
            </a:r>
          </a:p>
          <a:p>
            <a:endParaRPr lang="en-IN" dirty="0"/>
          </a:p>
          <a:p>
            <a:r>
              <a:rPr lang="en-IN" dirty="0"/>
              <a:t>-</a:t>
            </a:r>
            <a:r>
              <a:rPr lang="en-IN" sz="2400" dirty="0"/>
              <a:t> </a:t>
            </a:r>
            <a:r>
              <a:rPr lang="en-IN" sz="2400" b="1" dirty="0"/>
              <a:t>Cutting-Edge Security Measures:</a:t>
            </a:r>
          </a:p>
          <a:p>
            <a:r>
              <a:rPr lang="en-IN" dirty="0"/>
              <a:t>  - </a:t>
            </a:r>
            <a:r>
              <a:rPr lang="en-IN" b="1" dirty="0"/>
              <a:t>Real-Time Detection: </a:t>
            </a:r>
            <a:r>
              <a:rPr lang="en-IN" dirty="0"/>
              <a:t>Instantly identifies key loggers.</a:t>
            </a:r>
          </a:p>
          <a:p>
            <a:r>
              <a:rPr lang="en-IN" dirty="0"/>
              <a:t>  - </a:t>
            </a:r>
            <a:r>
              <a:rPr lang="en-IN" b="1" dirty="0"/>
              <a:t>Keystroke Encryption: </a:t>
            </a:r>
            <a:r>
              <a:rPr lang="en-IN" dirty="0"/>
              <a:t>Renders captured data useless to attackers.</a:t>
            </a:r>
          </a:p>
          <a:p>
            <a:r>
              <a:rPr lang="en-IN" dirty="0"/>
              <a:t>  - </a:t>
            </a:r>
            <a:r>
              <a:rPr lang="en-IN" b="1" dirty="0"/>
              <a:t>Proactive Alerts: </a:t>
            </a:r>
            <a:r>
              <a:rPr lang="en-IN" dirty="0"/>
              <a:t>Notifies users of key logging activities.</a:t>
            </a:r>
          </a:p>
          <a:p>
            <a:r>
              <a:rPr lang="en-IN" dirty="0"/>
              <a:t>  - </a:t>
            </a:r>
            <a:r>
              <a:rPr lang="en-IN" b="1" dirty="0"/>
              <a:t>Swift Remediation: </a:t>
            </a:r>
            <a:r>
              <a:rPr lang="en-IN" dirty="0"/>
              <a:t>Efficiently removes key loggers and restores security.</a:t>
            </a:r>
          </a:p>
          <a:p>
            <a:endParaRPr lang="en-IN" dirty="0"/>
          </a:p>
          <a:p>
            <a:r>
              <a:rPr lang="en-IN" dirty="0"/>
              <a:t>This solution offers a groundbreaking approach to understanding and mitigating key logging threats with precision, real-time response, and comprehensive security measures.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F688AD77-4259-D506-70C5-F9557B1AB86A}"/>
              </a:ext>
            </a:extLst>
          </p:cNvPr>
          <p:cNvSpPr txBox="1"/>
          <p:nvPr/>
        </p:nvSpPr>
        <p:spPr>
          <a:xfrm>
            <a:off x="609600" y="1603551"/>
            <a:ext cx="8398899" cy="3373359"/>
          </a:xfrm>
          <a:prstGeom prst="rect">
            <a:avLst/>
          </a:prstGeom>
          <a:noFill/>
        </p:spPr>
        <p:txBody>
          <a:bodyPr wrap="square">
            <a:spAutoFit/>
          </a:bodyPr>
          <a:lstStyle/>
          <a:p>
            <a:pPr>
              <a:lnSpc>
                <a:spcPct val="150000"/>
              </a:lnSpc>
            </a:pPr>
            <a:r>
              <a:rPr lang="en-IN" dirty="0"/>
              <a:t>- </a:t>
            </a:r>
            <a:r>
              <a:rPr lang="en-IN" b="1" dirty="0"/>
              <a:t>Architecture: </a:t>
            </a:r>
            <a:r>
              <a:rPr lang="en-IN" dirty="0"/>
              <a:t>Modular design with components like Keylogger, Data Logger, Security, and Interface modules.</a:t>
            </a:r>
          </a:p>
          <a:p>
            <a:pPr>
              <a:lnSpc>
                <a:spcPct val="150000"/>
              </a:lnSpc>
            </a:pPr>
            <a:r>
              <a:rPr lang="en-IN" dirty="0"/>
              <a:t>- </a:t>
            </a:r>
            <a:r>
              <a:rPr lang="en-IN" b="1" dirty="0"/>
              <a:t>Functionality: </a:t>
            </a:r>
            <a:r>
              <a:rPr lang="en-IN" dirty="0"/>
              <a:t>Captures keystrokes using `</a:t>
            </a:r>
            <a:r>
              <a:rPr lang="en-IN" dirty="0" err="1"/>
              <a:t>pynput</a:t>
            </a:r>
            <a:r>
              <a:rPr lang="en-IN" dirty="0"/>
              <a:t>`, logs data in real-time (text/JSON), encrypts data for security, and provides user interaction.</a:t>
            </a:r>
          </a:p>
          <a:p>
            <a:pPr>
              <a:lnSpc>
                <a:spcPct val="150000"/>
              </a:lnSpc>
            </a:pPr>
            <a:r>
              <a:rPr lang="en-IN" dirty="0"/>
              <a:t>- </a:t>
            </a:r>
            <a:r>
              <a:rPr lang="en-IN" b="1" dirty="0"/>
              <a:t>Security Measures: </a:t>
            </a:r>
            <a:r>
              <a:rPr lang="en-IN" dirty="0"/>
              <a:t>Includes encryption (AES), secure transmission, access controls, and compliance with data privacy laws.</a:t>
            </a:r>
          </a:p>
          <a:p>
            <a:pPr>
              <a:lnSpc>
                <a:spcPct val="150000"/>
              </a:lnSpc>
            </a:pPr>
            <a:r>
              <a:rPr lang="en-IN" dirty="0"/>
              <a:t>- </a:t>
            </a:r>
            <a:r>
              <a:rPr lang="en-IN" b="1" dirty="0"/>
              <a:t>Ethical Considerations: </a:t>
            </a:r>
            <a:r>
              <a:rPr lang="en-IN" dirty="0"/>
              <a:t>Ensures user consent and compliance with legal regulations regarding monitoring and data privacy.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709</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REVURI VAISHNAVI</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 Vyshnavi</dc:creator>
  <cp:lastModifiedBy>R Vyshnavi</cp:lastModifiedBy>
  <cp:revision>2</cp:revision>
  <dcterms:created xsi:type="dcterms:W3CDTF">2024-06-03T05:48:59Z</dcterms:created>
  <dcterms:modified xsi:type="dcterms:W3CDTF">2024-06-18T15:26:50Z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