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71" r:id="rId6"/>
    <p:sldId id="259" r:id="rId7"/>
    <p:sldId id="265" r:id="rId8"/>
    <p:sldId id="266" r:id="rId9"/>
    <p:sldId id="267" r:id="rId10"/>
    <p:sldId id="268" r:id="rId11"/>
    <p:sldId id="260" r:id="rId12"/>
    <p:sldId id="261" r:id="rId13"/>
    <p:sldId id="262" r:id="rId14"/>
    <p:sldId id="263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92D050"/>
    <a:srgbClr val="5D7373"/>
    <a:srgbClr val="627A7A"/>
    <a:srgbClr val="B6BEBF"/>
    <a:srgbClr val="FF475A"/>
    <a:srgbClr val="FF5969"/>
    <a:srgbClr val="FF7D8B"/>
    <a:srgbClr val="212121"/>
    <a:srgbClr val="FE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85F-39AA-4BF6-ADC6-DB7E6A84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6840-804A-4EE2-9237-DF3082EB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C296-AA56-4995-96B1-D96538F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3924-1C30-4845-9069-2D2F657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C659-45A1-4C7E-B589-BAD2480A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44C-1C10-4877-A07B-7B05AC2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B4D26-52B4-4898-8552-2F1D054D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6C5B-66A8-4A81-A45D-93D23D72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F744-22AB-4762-A675-ACF00C14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FC1B-4952-452B-B8EE-283480E4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877EA-AC99-405D-B38F-4660E72F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66D8-189F-488D-A7E5-4459F9B2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EAFC-B594-451D-8850-A7A2465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64D5-5E6F-4CB3-B6D5-8699A80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F07-FD96-433B-95F4-B0A3D7C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169F-C062-4D8D-9958-1D64499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7B74-E2BF-4A3A-8FA7-7C2B278F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4C83-1284-4BB3-B0F1-7527C89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4C6C-5C03-4C0D-999F-46A8D8F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CEED-C381-4F77-974B-A24C4CF9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5723-8353-4BF9-B9CB-2D34455A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87A1-AD7E-4378-B552-DC83DB28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F83E-646C-443E-9282-7819CF52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728B-3948-4C88-AAA0-4F54A3C4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F194-5328-4DA6-BBA8-8B80D2D5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CAF-C8A8-4867-B332-B1DB7EEA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72D0-2806-40E1-B714-009535E1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12FF-C408-4261-86B1-E469061B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18A1-9C6F-4CCF-A77B-2713F67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AEE-3393-4D49-9979-D6D98B6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99E8-B06B-4E92-8E2B-46D2547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621-F7F5-4BB1-90B7-5918C21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1E33-57A8-46FC-9F0A-DBAAC831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DF519-9420-4361-B317-69BDEF3C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AFEA-2435-4690-9A20-FAF6F3D9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35725-854D-4F34-B863-B1C6AD61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F3BB0-E2B3-4BDF-9FC8-3CA1730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03049-F984-41BE-AA9F-2BCF0CC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B8A0D-A110-4D1A-9C5E-CD82DAC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6A4-97ED-4F1E-8E89-4709772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27F1-7B9B-4828-874E-E75145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C380D-0A32-42DB-B1E4-2D6DE11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13471-C12C-447D-8C9F-DC9A49E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931D3-8B39-47ED-B2CF-9CCB73D4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8897-1640-4FB0-BBA7-22F9CB2D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87AA-C7C2-4464-8067-1B84C8B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9F1-FA60-42A8-9D3F-17A0EC69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B8A-DA26-459D-ACE1-0646B2C4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3457-EAFE-4A31-BAE9-494DCE91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87ABB-5AE7-446E-9333-CFBE002E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996A-0D3E-4141-905C-09E425F9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AD0C1-EBF9-41E8-B1DF-9B75B30B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464-C7F0-4B64-9465-9A2BC202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177E-335A-4379-BFB6-6F6502707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66AD-1EDB-4702-B13F-25E92CE12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F454-B1AD-474C-8296-DD6D65DB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C371-7954-4586-B599-0631A88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02A8-1BAD-4A42-B2BF-78176A5A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ACDEC-4A75-4D7E-A116-134496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6FBE-71E4-4C4E-85BE-9BB04B5D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9899-B643-4492-BE2B-7EEE6CF3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9B81-D1BB-4DF3-A8CC-0F35E61FCDB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EC5-2151-47BB-9484-437784F4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11DA-074A-41E0-9609-A511677CC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3620-4DE2-48EF-AF31-0F5DD9BFD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D3D9CF5-C94B-4648-A40A-5E8E6C22BC43}"/>
              </a:ext>
            </a:extLst>
          </p:cNvPr>
          <p:cNvGrpSpPr/>
          <p:nvPr/>
        </p:nvGrpSpPr>
        <p:grpSpPr>
          <a:xfrm>
            <a:off x="3354936" y="1235857"/>
            <a:ext cx="4835789" cy="3871261"/>
            <a:chOff x="4136103" y="2121039"/>
            <a:chExt cx="4408966" cy="262864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2D459-FCE7-47CA-AB13-2787C1BD3D6E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734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Welcome to Our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Today’s Presentation</a:t>
              </a:r>
            </a:p>
            <a:p>
              <a:r>
                <a:rPr lang="en-US" sz="40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Customizable Portfolio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047654-9AE4-48BA-A706-5BE049ABA848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68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"Craft your story, showcase your brilliance  a customizable portfolio, your tailored narrative canvas."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B0F25633-FE09-42D0-A44F-74E9983F74AC}"/>
              </a:ext>
            </a:extLst>
          </p:cNvPr>
          <p:cNvSpPr/>
          <p:nvPr/>
        </p:nvSpPr>
        <p:spPr>
          <a:xfrm>
            <a:off x="8410242" y="1977824"/>
            <a:ext cx="2911798" cy="29946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85BD9A-7DF0-4A12-91C6-84EC12C32563}"/>
              </a:ext>
            </a:extLst>
          </p:cNvPr>
          <p:cNvSpPr/>
          <p:nvPr/>
        </p:nvSpPr>
        <p:spPr>
          <a:xfrm>
            <a:off x="896536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9308754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6A62DC-83E0-AF64-C0A5-3711828C2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007" y="2286076"/>
            <a:ext cx="2510268" cy="2567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3A2C42-1193-D0CC-6314-24D89B735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09" y="5065840"/>
            <a:ext cx="1933845" cy="1267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1FCCC7-9D6C-B2B2-E7AB-EB89142EC595}"/>
              </a:ext>
            </a:extLst>
          </p:cNvPr>
          <p:cNvSpPr txBox="1"/>
          <p:nvPr/>
        </p:nvSpPr>
        <p:spPr>
          <a:xfrm>
            <a:off x="3790950" y="5305425"/>
            <a:ext cx="424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5E5E5E"/>
                </a:solidFill>
                <a:latin typeface="Bahnschrift Light" panose="020B0502040204020203" pitchFamily="34" charset="0"/>
                <a:ea typeface="Trebuchet MS"/>
                <a:cs typeface="Trebuchet MS"/>
                <a:sym typeface="Trebuchet MS"/>
              </a:rPr>
              <a:t>Under the guidance of,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5E5E5E"/>
                </a:solidFill>
                <a:latin typeface="Bahnschrift Light" panose="020B0502040204020203" pitchFamily="34" charset="0"/>
                <a:ea typeface="Trebuchet MS"/>
                <a:cs typeface="Trebuchet MS"/>
                <a:sym typeface="Trebuchet MS"/>
              </a:rPr>
              <a:t>Prof. </a:t>
            </a:r>
            <a:r>
              <a:rPr lang="en-IN" dirty="0">
                <a:solidFill>
                  <a:srgbClr val="5E5E5E"/>
                </a:solidFill>
                <a:latin typeface="Bahnschrift Light" panose="020B0502040204020203" pitchFamily="34" charset="0"/>
                <a:ea typeface="Trebuchet MS"/>
                <a:cs typeface="Trebuchet MS"/>
                <a:sym typeface="Trebuchet MS"/>
              </a:rPr>
              <a:t>Arpita</a:t>
            </a:r>
            <a:r>
              <a:rPr lang="en-IN" sz="1800" b="0" i="0" u="none" strike="noStrike" cap="none" dirty="0">
                <a:solidFill>
                  <a:srgbClr val="5E5E5E"/>
                </a:solidFill>
                <a:latin typeface="Bahnschrift Light" panose="020B0502040204020203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IN" dirty="0">
                <a:solidFill>
                  <a:srgbClr val="5E5E5E"/>
                </a:solidFill>
                <a:latin typeface="Bahnschrift Light" panose="020B0502040204020203" pitchFamily="34" charset="0"/>
                <a:ea typeface="Trebuchet MS"/>
                <a:cs typeface="Trebuchet MS"/>
                <a:sym typeface="Trebuchet MS"/>
              </a:rPr>
              <a:t>Asst. Prof</a:t>
            </a:r>
            <a:r>
              <a:rPr lang="en-IN" sz="1800" b="0" i="0" u="none" strike="noStrike" cap="none" dirty="0">
                <a:solidFill>
                  <a:srgbClr val="5E5E5E"/>
                </a:solidFill>
                <a:latin typeface="Bahnschrift Light" panose="020B0502040204020203" pitchFamily="34" charset="0"/>
                <a:ea typeface="Trebuchet MS"/>
                <a:cs typeface="Trebuchet MS"/>
                <a:sym typeface="Trebuchet MS"/>
              </a:rPr>
              <a:t>,Dept. of CSE,PES University </a:t>
            </a:r>
            <a:r>
              <a:rPr lang="en-IN" dirty="0">
                <a:solidFill>
                  <a:srgbClr val="5E5E5E"/>
                </a:solidFill>
                <a:latin typeface="Bahnschrift Light" panose="020B0502040204020203" pitchFamily="34" charset="0"/>
                <a:ea typeface="Trebuchet MS"/>
                <a:cs typeface="Trebuchet MS"/>
                <a:sym typeface="Trebuchet MS"/>
              </a:rPr>
              <a:t>respective theory class faculty</a:t>
            </a:r>
          </a:p>
        </p:txBody>
      </p:sp>
    </p:spTree>
    <p:extLst>
      <p:ext uri="{BB962C8B-B14F-4D97-AF65-F5344CB8AC3E}">
        <p14:creationId xmlns:p14="http://schemas.microsoft.com/office/powerpoint/2010/main" val="186647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A7CB78-5C8D-6DAE-E51F-6A33EAF7EA95}"/>
              </a:ext>
            </a:extLst>
          </p:cNvPr>
          <p:cNvGrpSpPr/>
          <p:nvPr/>
        </p:nvGrpSpPr>
        <p:grpSpPr>
          <a:xfrm>
            <a:off x="-313689" y="13890"/>
            <a:ext cx="12482924" cy="6895307"/>
            <a:chOff x="-12129822" y="-37307"/>
            <a:chExt cx="12482924" cy="68953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B85DDB-194B-86AF-F93E-04F79E8DEA47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1BE7BB-E027-AE38-A846-0799C8E3EFD6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F37417-2B53-4A08-8AB8-C36CD0CE6803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C0E1DC-25EB-16C1-2403-437E43957D02}"/>
              </a:ext>
            </a:extLst>
          </p:cNvPr>
          <p:cNvGrpSpPr/>
          <p:nvPr/>
        </p:nvGrpSpPr>
        <p:grpSpPr>
          <a:xfrm>
            <a:off x="-820771" y="0"/>
            <a:ext cx="12482924" cy="6895307"/>
            <a:chOff x="-12129822" y="-37307"/>
            <a:chExt cx="12482924" cy="68953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A0359A-D87D-E35E-EDBA-1ACDEBBC17AA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19B080-88A5-D304-909E-97B3FFC7FF4D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52FF7B-2A59-2640-7955-B09626ADC133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4103BE-D4E2-9841-0B93-B81B6BB3B1C6}"/>
              </a:ext>
            </a:extLst>
          </p:cNvPr>
          <p:cNvGrpSpPr/>
          <p:nvPr/>
        </p:nvGrpSpPr>
        <p:grpSpPr>
          <a:xfrm>
            <a:off x="-1356978" y="18653"/>
            <a:ext cx="12482924" cy="6895307"/>
            <a:chOff x="-12129822" y="-37307"/>
            <a:chExt cx="12482924" cy="6895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08DECC-96A4-10E3-CB10-2E263654A592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05DF3A-795C-5994-D768-2C60B8E4E7AF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9DAC3C-4B90-BE07-1E4D-E22503287F1F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BA6183-0E34-6EE7-FB7C-EBB0B5860E95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E48B52-BF1B-E5DA-EF75-47CE819C2DDE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FF3248-3B12-DA6D-492E-734872987EB6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5E0518-6265-5B59-3738-CC7A1DB2F0CB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C98EC7-20EE-764D-94BA-3475508E9CCA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7893B4-6937-68A8-12E0-425857020EEC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4632A2-4C78-93F3-4A3A-61BC8F964C54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704C4-8E92-F6ED-823E-E6E5B3AA843B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953DED-EC4C-367C-5197-9C8AD8C3B4B9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0F3265-D2D9-DB49-557A-5C9109982E16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1E0EF6-F497-44BE-86E1-94BA44B0D326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581D3A-0988-F9CD-9ADA-254903E68262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F12487-E980-DE13-52F5-50864CB5C8DF}"/>
              </a:ext>
            </a:extLst>
          </p:cNvPr>
          <p:cNvGrpSpPr/>
          <p:nvPr/>
        </p:nvGrpSpPr>
        <p:grpSpPr>
          <a:xfrm>
            <a:off x="-12283530" y="0"/>
            <a:ext cx="12482924" cy="6895307"/>
            <a:chOff x="-12129822" y="-37307"/>
            <a:chExt cx="12482924" cy="68953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42F238-F662-DC23-452B-820AAEA2344F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53F736-099A-E825-7AB1-CF96D3633BF8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FB3F72-0AA5-E277-40B5-ABDA46EEBAE5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319A586-B762-C363-E102-EE8A108B7B3A}"/>
              </a:ext>
            </a:extLst>
          </p:cNvPr>
          <p:cNvSpPr txBox="1"/>
          <p:nvPr/>
        </p:nvSpPr>
        <p:spPr>
          <a:xfrm>
            <a:off x="2088362" y="825220"/>
            <a:ext cx="3385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Step 1: Route Definition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1. Define a route '/admin' to handle requests to the admin page.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2. Create a function to render the admin page template.</a:t>
            </a:r>
          </a:p>
          <a:p>
            <a:endParaRPr lang="en-US" b="1" i="1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Step 2: Authentication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1. Implement a form or authentication mechanism for admin login.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2. Verify admin credentials upon form submission.</a:t>
            </a:r>
          </a:p>
          <a:p>
            <a:endParaRPr lang="en-US" b="1" i="1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Step 3: Admin Dashboard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1. Display a dashboard upon successful admin login.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2. Fetch necessary data from the database to populate the dashboard.</a:t>
            </a:r>
          </a:p>
          <a:p>
            <a:endParaRPr lang="en-US" b="1" i="1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30F2E-962A-AE64-571E-87170AE5D518}"/>
              </a:ext>
            </a:extLst>
          </p:cNvPr>
          <p:cNvSpPr txBox="1"/>
          <p:nvPr/>
        </p:nvSpPr>
        <p:spPr>
          <a:xfrm>
            <a:off x="3261107" y="93105"/>
            <a:ext cx="476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Algorithm for Admin page</a:t>
            </a:r>
            <a:endParaRPr lang="en-IN" sz="28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9F6D105-786A-D00B-55CE-5EA8E6BDB7C0}"/>
              </a:ext>
            </a:extLst>
          </p:cNvPr>
          <p:cNvSpPr/>
          <p:nvPr/>
        </p:nvSpPr>
        <p:spPr>
          <a:xfrm>
            <a:off x="2422845" y="94938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34C81F-E695-340F-6A8B-3F2A1B5F7864}"/>
              </a:ext>
            </a:extLst>
          </p:cNvPr>
          <p:cNvSpPr txBox="1"/>
          <p:nvPr/>
        </p:nvSpPr>
        <p:spPr>
          <a:xfrm>
            <a:off x="5367463" y="739195"/>
            <a:ext cx="294786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w Cen MT" panose="020B0602020104020603" pitchFamily="34" charset="0"/>
              </a:rPr>
              <a:t>Step 4: User Management</a:t>
            </a:r>
            <a:endParaRPr lang="en-IN" b="1" i="1" dirty="0">
              <a:latin typeface="Tw Cen MT" panose="020B0602020104020603" pitchFamily="34" charset="0"/>
            </a:endParaRPr>
          </a:p>
          <a:p>
            <a:r>
              <a:rPr lang="en-US" b="1" i="1" dirty="0">
                <a:latin typeface="Tw Cen MT" panose="020B0602020104020603" pitchFamily="34" charset="0"/>
              </a:rPr>
              <a:t>1. Show a list of users registered on the platform.</a:t>
            </a:r>
            <a:endParaRPr lang="en-IN" b="1" i="1" dirty="0">
              <a:latin typeface="Tw Cen MT" panose="020B0602020104020603" pitchFamily="34" charset="0"/>
            </a:endParaRPr>
          </a:p>
          <a:p>
            <a:r>
              <a:rPr lang="en-US" b="1" i="1" dirty="0">
                <a:latin typeface="Tw Cen MT" panose="020B0602020104020603" pitchFamily="34" charset="0"/>
              </a:rPr>
              <a:t>2. Implement functionality to delete user accounts.</a:t>
            </a:r>
          </a:p>
          <a:p>
            <a:endParaRPr lang="en-IN" b="1" i="1" dirty="0">
              <a:latin typeface="Tw Cen MT" panose="020B0602020104020603" pitchFamily="34" charset="0"/>
            </a:endParaRPr>
          </a:p>
          <a:p>
            <a:r>
              <a:rPr lang="en-US" b="1" i="1" dirty="0">
                <a:latin typeface="Tw Cen MT" panose="020B0602020104020603" pitchFamily="34" charset="0"/>
              </a:rPr>
              <a:t>Step 5: Project/Certificate Management</a:t>
            </a:r>
            <a:endParaRPr lang="en-IN" b="1" i="1" dirty="0">
              <a:latin typeface="Tw Cen MT" panose="020B0602020104020603" pitchFamily="34" charset="0"/>
            </a:endParaRPr>
          </a:p>
          <a:p>
            <a:r>
              <a:rPr lang="en-US" b="1" i="1" dirty="0">
                <a:latin typeface="Tw Cen MT" panose="020B0602020104020603" pitchFamily="34" charset="0"/>
              </a:rPr>
              <a:t>1. Provide options to view, edit, or delete projects/certificates uploaded by users.</a:t>
            </a:r>
            <a:endParaRPr lang="en-IN" b="1" i="1" dirty="0">
              <a:latin typeface="Tw Cen MT" panose="020B0602020104020603" pitchFamily="34" charset="0"/>
            </a:endParaRPr>
          </a:p>
          <a:p>
            <a:r>
              <a:rPr lang="en-US" b="1" i="1" dirty="0">
                <a:latin typeface="Tw Cen MT" panose="020B0602020104020603" pitchFamily="34" charset="0"/>
              </a:rPr>
              <a:t>2. Ensure only admins have permission to modify or delete these items.</a:t>
            </a:r>
          </a:p>
          <a:p>
            <a:endParaRPr lang="en-IN" b="1" i="1" dirty="0">
              <a:latin typeface="Tw Cen MT" panose="020B0602020104020603" pitchFamily="34" charset="0"/>
            </a:endParaRPr>
          </a:p>
          <a:p>
            <a:r>
              <a:rPr lang="en-US" b="1" i="1" dirty="0">
                <a:latin typeface="Tw Cen MT" panose="020B0602020104020603" pitchFamily="34" charset="0"/>
              </a:rPr>
              <a:t>Step 6: Error Handling and Security</a:t>
            </a:r>
            <a:endParaRPr lang="en-IN" b="1" i="1" dirty="0">
              <a:latin typeface="Tw Cen MT" panose="020B0602020104020603" pitchFamily="34" charset="0"/>
            </a:endParaRPr>
          </a:p>
          <a:p>
            <a:r>
              <a:rPr lang="en-US" b="1" i="1" dirty="0">
                <a:latin typeface="Tw Cen MT" panose="020B0602020104020603" pitchFamily="34" charset="0"/>
              </a:rPr>
              <a:t>1. Implement error handling for invalid admin login attempts.</a:t>
            </a:r>
            <a:endParaRPr lang="en-IN" b="1" i="1" dirty="0">
              <a:latin typeface="Tw Cen MT" panose="020B0602020104020603" pitchFamily="34" charset="0"/>
            </a:endParaRPr>
          </a:p>
          <a:p>
            <a:r>
              <a:rPr lang="en-US" b="1" i="1" dirty="0">
                <a:latin typeface="Tw Cen MT" panose="020B0602020104020603" pitchFamily="34" charset="0"/>
              </a:rPr>
              <a:t>2. Secure admin routes by using appropriate authentication middleware.</a:t>
            </a:r>
            <a:endParaRPr lang="en-IN" b="1" i="1" dirty="0">
              <a:latin typeface="Tw Cen MT" panose="020B0602020104020603" pitchFamily="34" charset="0"/>
            </a:endParaRPr>
          </a:p>
          <a:p>
            <a:endParaRPr lang="en-IN" b="1" i="1" dirty="0">
              <a:latin typeface="Tw Cen MT" panose="020B06020201040206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8B5003-1923-1D74-2B53-EFA4FF5B2A23}"/>
              </a:ext>
            </a:extLst>
          </p:cNvPr>
          <p:cNvSpPr txBox="1"/>
          <p:nvPr/>
        </p:nvSpPr>
        <p:spPr>
          <a:xfrm>
            <a:off x="8043173" y="735246"/>
            <a:ext cx="2703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Step 7: Logging Out</a:t>
            </a:r>
            <a:endParaRPr lang="en-IN" b="1" dirty="0">
              <a:latin typeface="Tw Cen MT" panose="020B0602020104020603" pitchFamily="34" charset="0"/>
            </a:endParaRPr>
          </a:p>
          <a:p>
            <a:r>
              <a:rPr lang="en-US" b="1" dirty="0">
                <a:latin typeface="Tw Cen MT" panose="020B0602020104020603" pitchFamily="34" charset="0"/>
              </a:rPr>
              <a:t>1. Implement a logout mechanism to end the admin session.</a:t>
            </a:r>
            <a:endParaRPr lang="en-IN" b="1" dirty="0">
              <a:latin typeface="Tw Cen MT" panose="020B0602020104020603" pitchFamily="34" charset="0"/>
            </a:endParaRPr>
          </a:p>
          <a:p>
            <a:r>
              <a:rPr lang="en-US" b="1" dirty="0">
                <a:latin typeface="Tw Cen MT" panose="020B0602020104020603" pitchFamily="34" charset="0"/>
              </a:rPr>
              <a:t>2. Redirect the admin to the login page after successful logout.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6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E600429-FB89-4B79-9E39-8C7D9EF63F6D}"/>
              </a:ext>
            </a:extLst>
          </p:cNvPr>
          <p:cNvGrpSpPr/>
          <p:nvPr/>
        </p:nvGrpSpPr>
        <p:grpSpPr>
          <a:xfrm>
            <a:off x="3841131" y="238883"/>
            <a:ext cx="5496695" cy="1146629"/>
            <a:chOff x="3200263" y="238883"/>
            <a:chExt cx="5496695" cy="114662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717A0C-B4F3-4A58-BDFB-8440CE7C8697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Work Process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C2552B-D6AC-4311-8315-201248C2557D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i="0" dirty="0">
                  <a:solidFill>
                    <a:schemeClr val="tx2">
                      <a:lumMod val="75000"/>
                    </a:schemeClr>
                  </a:solidFill>
                  <a:effectLst/>
                  <a:latin typeface="Tw Cen MT" panose="020B0602020104020603" pitchFamily="34" charset="0"/>
                </a:rPr>
                <a:t>"Transforming portfolios into immersive experiences, empowering your professional story."</a:t>
              </a:r>
              <a:endParaRPr lang="en-US" sz="1600" b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E84C97-1333-4FCB-8F7E-95E637DEF122}"/>
              </a:ext>
            </a:extLst>
          </p:cNvPr>
          <p:cNvGrpSpPr/>
          <p:nvPr/>
        </p:nvGrpSpPr>
        <p:grpSpPr>
          <a:xfrm flipH="1">
            <a:off x="7420236" y="2520226"/>
            <a:ext cx="773683" cy="1311158"/>
            <a:chOff x="1983167" y="2950737"/>
            <a:chExt cx="414099" cy="701773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B25A38-C1F3-47D8-9C03-16EA839496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52C3A74-2B76-4445-BA87-44415EF47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803EFE6D-94EC-486A-BC11-4BD0E5466D73}"/>
              </a:ext>
            </a:extLst>
          </p:cNvPr>
          <p:cNvSpPr/>
          <p:nvPr/>
        </p:nvSpPr>
        <p:spPr>
          <a:xfrm>
            <a:off x="6847149" y="3641945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A8F21AC-B292-41C4-81DE-A5C1D3E60207}"/>
              </a:ext>
            </a:extLst>
          </p:cNvPr>
          <p:cNvGrpSpPr/>
          <p:nvPr/>
        </p:nvGrpSpPr>
        <p:grpSpPr>
          <a:xfrm flipH="1" flipV="1">
            <a:off x="8772045" y="5161897"/>
            <a:ext cx="530422" cy="539365"/>
            <a:chOff x="2142648" y="3262589"/>
            <a:chExt cx="530422" cy="5393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6D438CF-0042-4582-95BD-ACEB529D7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A9A152-6030-4CF7-9C0C-67BBF2441B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EF57D521-A84C-4873-B4AD-1BEA7AE91599}"/>
              </a:ext>
            </a:extLst>
          </p:cNvPr>
          <p:cNvSpPr/>
          <p:nvPr/>
        </p:nvSpPr>
        <p:spPr>
          <a:xfrm>
            <a:off x="8070725" y="3735604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3D89BFF-AF6D-47C9-843D-7EECAE4A150B}"/>
              </a:ext>
            </a:extLst>
          </p:cNvPr>
          <p:cNvGrpSpPr/>
          <p:nvPr/>
        </p:nvGrpSpPr>
        <p:grpSpPr>
          <a:xfrm>
            <a:off x="4857535" y="1959570"/>
            <a:ext cx="976405" cy="824338"/>
            <a:chOff x="4551111" y="2049196"/>
            <a:chExt cx="976405" cy="82433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DFD0A66-1F3A-445E-8940-61E7E6DD88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7AC5331-77BC-423D-9912-AAB54F359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92B2C9F2-254A-4E4D-9238-351BAA957E7B}"/>
              </a:ext>
            </a:extLst>
          </p:cNvPr>
          <p:cNvSpPr/>
          <p:nvPr/>
        </p:nvSpPr>
        <p:spPr>
          <a:xfrm>
            <a:off x="4730818" y="2571209"/>
            <a:ext cx="2046256" cy="2046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28D99F2-F312-43F8-BB7A-A0809D49C62F}"/>
              </a:ext>
            </a:extLst>
          </p:cNvPr>
          <p:cNvGrpSpPr/>
          <p:nvPr/>
        </p:nvGrpSpPr>
        <p:grpSpPr>
          <a:xfrm flipV="1">
            <a:off x="3613118" y="4783153"/>
            <a:ext cx="377465" cy="821078"/>
            <a:chOff x="2277387" y="2945884"/>
            <a:chExt cx="377465" cy="821078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78A5BE8-870F-44CF-8808-2CCAE1E77A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B094EAB-760A-4D52-958F-000663E00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ABD22872-6651-453F-B64F-B43EA60FCC52}"/>
              </a:ext>
            </a:extLst>
          </p:cNvPr>
          <p:cNvSpPr/>
          <p:nvPr/>
        </p:nvSpPr>
        <p:spPr>
          <a:xfrm>
            <a:off x="3242141" y="3496157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442E2FE-6D4D-41A3-AFB4-B7046976EB8F}"/>
              </a:ext>
            </a:extLst>
          </p:cNvPr>
          <p:cNvSpPr/>
          <p:nvPr/>
        </p:nvSpPr>
        <p:spPr>
          <a:xfrm>
            <a:off x="3331381" y="3585397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86F8AFB-ECB1-4FCB-A50D-1099BE94CDF4}"/>
              </a:ext>
            </a:extLst>
          </p:cNvPr>
          <p:cNvSpPr/>
          <p:nvPr/>
        </p:nvSpPr>
        <p:spPr>
          <a:xfrm>
            <a:off x="4841552" y="2655497"/>
            <a:ext cx="1843314" cy="184331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905C6C-0EDD-4F5F-AE76-DFD003D9FB6E}"/>
              </a:ext>
            </a:extLst>
          </p:cNvPr>
          <p:cNvSpPr/>
          <p:nvPr/>
        </p:nvSpPr>
        <p:spPr>
          <a:xfrm>
            <a:off x="6933337" y="3728133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544576-C88A-4A1D-8DF0-47498FA32B9E}"/>
              </a:ext>
            </a:extLst>
          </p:cNvPr>
          <p:cNvSpPr/>
          <p:nvPr/>
        </p:nvSpPr>
        <p:spPr>
          <a:xfrm>
            <a:off x="8166506" y="3831385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0D69A3-D388-482E-A211-DD6F78B6DE8F}"/>
              </a:ext>
            </a:extLst>
          </p:cNvPr>
          <p:cNvGrpSpPr/>
          <p:nvPr/>
        </p:nvGrpSpPr>
        <p:grpSpPr>
          <a:xfrm>
            <a:off x="1958205" y="5084215"/>
            <a:ext cx="1666472" cy="1026903"/>
            <a:chOff x="1161927" y="5072730"/>
            <a:chExt cx="1666472" cy="1026903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EBB9E3-BF09-4BD5-AB87-ABACEF570933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BC0A79-5C42-428B-BDCB-AE36BDF149D9}"/>
                </a:ext>
              </a:extLst>
            </p:cNvPr>
            <p:cNvSpPr txBox="1"/>
            <p:nvPr/>
          </p:nvSpPr>
          <p:spPr>
            <a:xfrm>
              <a:off x="1172333" y="5391747"/>
              <a:ext cx="1656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Flask as backend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75AA67F-0DC7-484B-AE7B-D10599659E8B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1FBA010-4079-4C55-9529-6D27B8F6AC92}"/>
              </a:ext>
            </a:extLst>
          </p:cNvPr>
          <p:cNvGrpSpPr/>
          <p:nvPr/>
        </p:nvGrpSpPr>
        <p:grpSpPr>
          <a:xfrm>
            <a:off x="2516798" y="1443587"/>
            <a:ext cx="2304877" cy="1026903"/>
            <a:chOff x="3045381" y="1552263"/>
            <a:chExt cx="1387320" cy="1026903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9904F97-A033-4F77-A26C-9FDAAD785D50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C4931C-6D0E-46B3-995A-21FBC36966C6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Responsive to HTML, CSS, JS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FDC33F1-3448-4743-B4AA-9AB3F6AC7C29}"/>
              </a:ext>
            </a:extLst>
          </p:cNvPr>
          <p:cNvGrpSpPr/>
          <p:nvPr/>
        </p:nvGrpSpPr>
        <p:grpSpPr>
          <a:xfrm>
            <a:off x="9291465" y="5169613"/>
            <a:ext cx="1393271" cy="1027656"/>
            <a:chOff x="9146176" y="5273815"/>
            <a:chExt cx="1393271" cy="1027656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513FED6-5AE4-4C43-B387-4B3A6068FB28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ACA60D5-D1A5-4197-8C6A-C6AAAF691287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Real time access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09C248-F4D7-446E-B44B-F8A60AC0BFA6}"/>
              </a:ext>
            </a:extLst>
          </p:cNvPr>
          <p:cNvGrpSpPr/>
          <p:nvPr/>
        </p:nvGrpSpPr>
        <p:grpSpPr>
          <a:xfrm>
            <a:off x="8223608" y="1996299"/>
            <a:ext cx="1393271" cy="1027656"/>
            <a:chOff x="7840984" y="2085925"/>
            <a:chExt cx="1393271" cy="102765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97AA652-6FA6-4398-B6D2-76C273378523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6E2EDBA-DACD-47EC-808A-A661FBDD3651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CRUD Operations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A415717-A6D6-4D03-9DD3-2D7132B3582F}"/>
              </a:ext>
            </a:extLst>
          </p:cNvPr>
          <p:cNvGrpSpPr/>
          <p:nvPr/>
        </p:nvGrpSpPr>
        <p:grpSpPr>
          <a:xfrm>
            <a:off x="7138080" y="3886157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155" name="AutoShape 48">
              <a:extLst>
                <a:ext uri="{FF2B5EF4-FFF2-40B4-BE49-F238E27FC236}">
                  <a16:creationId xmlns:a16="http://schemas.microsoft.com/office/drawing/2014/main" id="{E6479445-AFDA-40EB-8EDE-47F4CD499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6" name="AutoShape 49">
              <a:extLst>
                <a:ext uri="{FF2B5EF4-FFF2-40B4-BE49-F238E27FC236}">
                  <a16:creationId xmlns:a16="http://schemas.microsoft.com/office/drawing/2014/main" id="{25F4374A-A772-45AD-B382-91CA0629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7" name="AutoShape 50">
              <a:extLst>
                <a:ext uri="{FF2B5EF4-FFF2-40B4-BE49-F238E27FC236}">
                  <a16:creationId xmlns:a16="http://schemas.microsoft.com/office/drawing/2014/main" id="{D33CEF53-60E3-494F-986E-E8C1720A1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8" name="AutoShape 51">
              <a:extLst>
                <a:ext uri="{FF2B5EF4-FFF2-40B4-BE49-F238E27FC236}">
                  <a16:creationId xmlns:a16="http://schemas.microsoft.com/office/drawing/2014/main" id="{200806C8-7512-4EEA-B606-1765B820D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61" name="AutoShape 82">
            <a:extLst>
              <a:ext uri="{FF2B5EF4-FFF2-40B4-BE49-F238E27FC236}">
                <a16:creationId xmlns:a16="http://schemas.microsoft.com/office/drawing/2014/main" id="{39A60FA6-3875-47DC-BF20-ED7A80D5BBB9}"/>
              </a:ext>
            </a:extLst>
          </p:cNvPr>
          <p:cNvSpPr>
            <a:spLocks/>
          </p:cNvSpPr>
          <p:nvPr/>
        </p:nvSpPr>
        <p:spPr bwMode="auto">
          <a:xfrm>
            <a:off x="3615632" y="4400256"/>
            <a:ext cx="75555" cy="755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4400"/>
                </a:moveTo>
                <a:cubicBezTo>
                  <a:pt x="8820" y="14400"/>
                  <a:pt x="7200" y="12782"/>
                  <a:pt x="7200" y="10800"/>
                </a:cubicBezTo>
                <a:cubicBezTo>
                  <a:pt x="7200" y="8817"/>
                  <a:pt x="8820" y="7200"/>
                  <a:pt x="10800" y="7200"/>
                </a:cubicBezTo>
                <a:cubicBezTo>
                  <a:pt x="12779" y="7200"/>
                  <a:pt x="14400" y="8817"/>
                  <a:pt x="14400" y="10800"/>
                </a:cubicBezTo>
                <a:cubicBezTo>
                  <a:pt x="14400" y="12782"/>
                  <a:pt x="12779" y="14400"/>
                  <a:pt x="10800" y="14400"/>
                </a:cubicBezTo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599"/>
                  <a:pt x="10800" y="21599"/>
                </a:cubicBezTo>
                <a:cubicBezTo>
                  <a:pt x="16762" y="21599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pic>
        <p:nvPicPr>
          <p:cNvPr id="3" name="Graphic 2" descr="Snake with solid fill">
            <a:extLst>
              <a:ext uri="{FF2B5EF4-FFF2-40B4-BE49-F238E27FC236}">
                <a16:creationId xmlns:a16="http://schemas.microsoft.com/office/drawing/2014/main" id="{AC4F8186-801E-02FF-037F-BB076A3DE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376" y="3741950"/>
            <a:ext cx="914400" cy="914400"/>
          </a:xfrm>
          <a:prstGeom prst="rect">
            <a:avLst/>
          </a:prstGeom>
        </p:spPr>
      </p:pic>
      <p:pic>
        <p:nvPicPr>
          <p:cNvPr id="5" name="Graphic 4" descr="Theatre with solid fill">
            <a:extLst>
              <a:ext uri="{FF2B5EF4-FFF2-40B4-BE49-F238E27FC236}">
                <a16:creationId xmlns:a16="http://schemas.microsoft.com/office/drawing/2014/main" id="{8F6DF46B-99BF-6DC0-4E77-D2F063EFE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940" y="3172207"/>
            <a:ext cx="914400" cy="914400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90C5DD69-DE2D-2E60-DF1F-0B12ABFCC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0864" y="40293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5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4" grpId="0" animBg="1"/>
      <p:bldP spid="128" grpId="0" animBg="1"/>
      <p:bldP spid="132" grpId="0" animBg="1"/>
      <p:bldP spid="133" grpId="0" animBg="1"/>
      <p:bldP spid="134" grpId="0" animBg="1"/>
      <p:bldP spid="135" grpId="0" animBg="1"/>
      <p:bldP spid="1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860F08-F37C-4EAB-B841-545DDFB104B5}"/>
              </a:ext>
            </a:extLst>
          </p:cNvPr>
          <p:cNvGrpSpPr/>
          <p:nvPr/>
        </p:nvGrpSpPr>
        <p:grpSpPr>
          <a:xfrm>
            <a:off x="3275083" y="311453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D247E2-DEF5-4005-BE18-A5C94DCEAF4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Team Members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F6ACC7-E0E5-4C79-9CEC-60D45F0CB29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Tw Cen MT" panose="020B0602020104020603" pitchFamily="34" charset="0"/>
                </a:rPr>
                <a:t>"Showcasing your talent in an engaging, customizable digital space."</a:t>
              </a:r>
              <a:endParaRPr lang="en-US" sz="1600" b="1" dirty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EF269FC8-7A35-42BF-AC55-47F46593293C}"/>
              </a:ext>
            </a:extLst>
          </p:cNvPr>
          <p:cNvSpPr/>
          <p:nvPr/>
        </p:nvSpPr>
        <p:spPr>
          <a:xfrm>
            <a:off x="2262085" y="2158925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373A251-53B2-4E7C-8755-B7E89989728C}"/>
              </a:ext>
            </a:extLst>
          </p:cNvPr>
          <p:cNvSpPr/>
          <p:nvPr/>
        </p:nvSpPr>
        <p:spPr>
          <a:xfrm>
            <a:off x="5673795" y="2088425"/>
            <a:ext cx="2085652" cy="208565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3CABD5-DDFD-44A1-813A-F8F3D52F0F46}"/>
              </a:ext>
            </a:extLst>
          </p:cNvPr>
          <p:cNvGrpSpPr/>
          <p:nvPr/>
        </p:nvGrpSpPr>
        <p:grpSpPr>
          <a:xfrm>
            <a:off x="2343172" y="2124711"/>
            <a:ext cx="662608" cy="523220"/>
            <a:chOff x="668600" y="2123782"/>
            <a:chExt cx="662608" cy="5232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558D79-13F8-4F29-B837-88552D290B43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0026C0-351E-4465-8328-4B75C62CAD6E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FEA2FAD-2B28-44FD-9027-73F192FD6143}"/>
              </a:ext>
            </a:extLst>
          </p:cNvPr>
          <p:cNvGrpSpPr/>
          <p:nvPr/>
        </p:nvGrpSpPr>
        <p:grpSpPr>
          <a:xfrm>
            <a:off x="5619236" y="2029104"/>
            <a:ext cx="662608" cy="508072"/>
            <a:chOff x="662610" y="2131356"/>
            <a:chExt cx="662608" cy="50807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D5E6508-A73E-41C5-89F0-061EA49263B3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4B31D23-92AB-4AEF-A758-7AE2B4FD607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07BD497-511A-4F9C-A7DF-63B25C9B5E4B}"/>
              </a:ext>
            </a:extLst>
          </p:cNvPr>
          <p:cNvGrpSpPr/>
          <p:nvPr/>
        </p:nvGrpSpPr>
        <p:grpSpPr>
          <a:xfrm>
            <a:off x="1912173" y="4291926"/>
            <a:ext cx="2644771" cy="1360941"/>
            <a:chOff x="466266" y="4416136"/>
            <a:chExt cx="2644771" cy="136094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3E8890-80FA-48FC-BE5B-91EAAE9FB5F7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</a:rPr>
                <a:t>Vinith K V 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B6D4346-1251-47B1-831A-73E3DC969CF6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Java Script, PPT, CSS, SCSS, HTML, Jinjax, templating, URL navigation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197B0D-CE25-4120-8267-3B701FCB3992}"/>
              </a:ext>
            </a:extLst>
          </p:cNvPr>
          <p:cNvGrpSpPr/>
          <p:nvPr/>
        </p:nvGrpSpPr>
        <p:grpSpPr>
          <a:xfrm>
            <a:off x="5192550" y="4227741"/>
            <a:ext cx="3048141" cy="1585082"/>
            <a:chOff x="6191191" y="4416136"/>
            <a:chExt cx="3048141" cy="83034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166C6C8-89F2-490E-872B-32CA40E48722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Tarun Nayaka R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0C7261A-1A98-474E-8397-1B7C528A182C}"/>
                </a:ext>
              </a:extLst>
            </p:cNvPr>
            <p:cNvSpPr txBox="1"/>
            <p:nvPr/>
          </p:nvSpPr>
          <p:spPr>
            <a:xfrm>
              <a:off x="6403454" y="4591524"/>
              <a:ext cx="2644771" cy="654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Backend , Logic , data base management, UX, Authentication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C59A10-12D8-4BC5-B74C-EEA5EBEF40D1}"/>
                </a:ext>
              </a:extLst>
            </p:cNvPr>
            <p:cNvSpPr txBox="1"/>
            <p:nvPr/>
          </p:nvSpPr>
          <p:spPr>
            <a:xfrm>
              <a:off x="6191191" y="5053007"/>
              <a:ext cx="3048141" cy="19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Production, Deployment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D24C3C8-B9E1-AD34-2B43-C3AF93E7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8534" y="2318224"/>
            <a:ext cx="1736027" cy="1698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06A8D-400C-A02C-CCF6-6BF26F490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02" y="2201922"/>
            <a:ext cx="1816436" cy="19075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812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48792E-1C17-488A-8522-4BEECDAF32C9}"/>
              </a:ext>
            </a:extLst>
          </p:cNvPr>
          <p:cNvGrpSpPr/>
          <p:nvPr/>
        </p:nvGrpSpPr>
        <p:grpSpPr>
          <a:xfrm>
            <a:off x="2190204" y="340481"/>
            <a:ext cx="6581183" cy="1200329"/>
            <a:chOff x="3530262" y="238883"/>
            <a:chExt cx="5572704" cy="12003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D7A39-9F11-4EF7-909B-4BFBB6E25816}"/>
                </a:ext>
              </a:extLst>
            </p:cNvPr>
            <p:cNvSpPr txBox="1"/>
            <p:nvPr/>
          </p:nvSpPr>
          <p:spPr>
            <a:xfrm>
              <a:off x="3530262" y="238883"/>
              <a:ext cx="5572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3 key Learning From the Project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3E8677-B7E9-40EC-8AF5-67CF093C06AC}"/>
                </a:ext>
              </a:extLst>
            </p:cNvPr>
            <p:cNvSpPr txBox="1"/>
            <p:nvPr/>
          </p:nvSpPr>
          <p:spPr>
            <a:xfrm>
              <a:off x="3606271" y="837928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i="0" dirty="0">
                  <a:solidFill>
                    <a:schemeClr val="bg2">
                      <a:lumMod val="10000"/>
                    </a:schemeClr>
                  </a:solidFill>
                  <a:effectLst/>
                  <a:latin typeface="Tw Cen MT" panose="020B0602020104020603" pitchFamily="34" charset="0"/>
                </a:rPr>
                <a:t>"Unleash your creativity with a dynamic, personalized portfolio."</a:t>
              </a:r>
              <a:endParaRPr lang="en-US" sz="1600" b="1" dirty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1865E68-0306-4BF0-BAD5-46937AF9A172}"/>
              </a:ext>
            </a:extLst>
          </p:cNvPr>
          <p:cNvSpPr txBox="1"/>
          <p:nvPr/>
        </p:nvSpPr>
        <p:spPr>
          <a:xfrm>
            <a:off x="4311315" y="1956351"/>
            <a:ext cx="2766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627A7A"/>
                </a:solidFill>
                <a:latin typeface="Tw Cen MT" panose="020B0602020104020603" pitchFamily="34" charset="0"/>
              </a:rPr>
              <a:t>Error Handling &amp; User Feedback</a:t>
            </a:r>
            <a:endParaRPr lang="en-US" sz="2400" b="1" dirty="0">
              <a:solidFill>
                <a:srgbClr val="627A7A"/>
              </a:solidFill>
              <a:latin typeface="Tw Cen MT" panose="020B06020201040206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221DA7-9F2B-400E-AF8C-E87D5E396002}"/>
              </a:ext>
            </a:extLst>
          </p:cNvPr>
          <p:cNvCxnSpPr>
            <a:cxnSpLocks/>
          </p:cNvCxnSpPr>
          <p:nvPr/>
        </p:nvCxnSpPr>
        <p:spPr>
          <a:xfrm flipV="1">
            <a:off x="2808011" y="4287439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B816C18-62DE-406B-B140-0C7276ADF9F8}"/>
              </a:ext>
            </a:extLst>
          </p:cNvPr>
          <p:cNvSpPr/>
          <p:nvPr/>
        </p:nvSpPr>
        <p:spPr>
          <a:xfrm>
            <a:off x="2034785" y="2763438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F3D723-24C6-4024-A88B-CF401EB083C1}"/>
              </a:ext>
            </a:extLst>
          </p:cNvPr>
          <p:cNvSpPr/>
          <p:nvPr/>
        </p:nvSpPr>
        <p:spPr>
          <a:xfrm>
            <a:off x="2122891" y="2851544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D21339-AA64-4328-BD50-A2F56ED7DEA5}"/>
              </a:ext>
            </a:extLst>
          </p:cNvPr>
          <p:cNvSpPr/>
          <p:nvPr/>
        </p:nvSpPr>
        <p:spPr>
          <a:xfrm>
            <a:off x="2182764" y="2936931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C8A2A98-A020-49D0-B9BD-A0C91759BAC2}"/>
              </a:ext>
            </a:extLst>
          </p:cNvPr>
          <p:cNvSpPr/>
          <p:nvPr/>
        </p:nvSpPr>
        <p:spPr>
          <a:xfrm rot="8100000">
            <a:off x="1894269" y="2622922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07C0F3-E3B8-401D-8AA5-DE2CD21D63FE}"/>
              </a:ext>
            </a:extLst>
          </p:cNvPr>
          <p:cNvSpPr/>
          <p:nvPr/>
        </p:nvSpPr>
        <p:spPr>
          <a:xfrm>
            <a:off x="2763787" y="4600402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A0CA93-0BFB-486A-830D-2B70B527E8D5}"/>
              </a:ext>
            </a:extLst>
          </p:cNvPr>
          <p:cNvSpPr txBox="1"/>
          <p:nvPr/>
        </p:nvSpPr>
        <p:spPr>
          <a:xfrm>
            <a:off x="1295595" y="1983484"/>
            <a:ext cx="291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frontend Design Integration</a:t>
            </a:r>
            <a:endParaRPr lang="en-US" sz="2400" b="1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A3AFF2-7856-4D3D-B2A6-5971A744D49D}"/>
              </a:ext>
            </a:extLst>
          </p:cNvPr>
          <p:cNvSpPr txBox="1"/>
          <p:nvPr/>
        </p:nvSpPr>
        <p:spPr>
          <a:xfrm>
            <a:off x="1649646" y="4794986"/>
            <a:ext cx="2316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z="1800" dirty="0"/>
              <a:t>Experience integrating dynamic backend with appealing frontend design.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69A7E6-FC59-4C64-A984-61A70484B255}"/>
              </a:ext>
            </a:extLst>
          </p:cNvPr>
          <p:cNvCxnSpPr>
            <a:cxnSpLocks/>
          </p:cNvCxnSpPr>
          <p:nvPr/>
        </p:nvCxnSpPr>
        <p:spPr>
          <a:xfrm flipV="1">
            <a:off x="5626619" y="4273930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7D6E716-5EBB-4506-9C8A-F827D573D2CB}"/>
              </a:ext>
            </a:extLst>
          </p:cNvPr>
          <p:cNvSpPr/>
          <p:nvPr/>
        </p:nvSpPr>
        <p:spPr>
          <a:xfrm>
            <a:off x="4844881" y="2772939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156CA2-BB81-4CC3-9DB9-44CAF3A040B9}"/>
              </a:ext>
            </a:extLst>
          </p:cNvPr>
          <p:cNvSpPr/>
          <p:nvPr/>
        </p:nvSpPr>
        <p:spPr>
          <a:xfrm>
            <a:off x="4941499" y="2838035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EAFBB1-A06C-4897-954F-4F801AA016B7}"/>
              </a:ext>
            </a:extLst>
          </p:cNvPr>
          <p:cNvSpPr/>
          <p:nvPr/>
        </p:nvSpPr>
        <p:spPr>
          <a:xfrm>
            <a:off x="5013258" y="2900548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7CE16E0-A251-4E10-A326-C53B17723205}"/>
              </a:ext>
            </a:extLst>
          </p:cNvPr>
          <p:cNvSpPr/>
          <p:nvPr/>
        </p:nvSpPr>
        <p:spPr>
          <a:xfrm rot="8100000">
            <a:off x="4712877" y="2609413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8C6B9B5-08F9-4F73-8E59-1C001A10DE5D}"/>
              </a:ext>
            </a:extLst>
          </p:cNvPr>
          <p:cNvSpPr/>
          <p:nvPr/>
        </p:nvSpPr>
        <p:spPr>
          <a:xfrm>
            <a:off x="5582395" y="4586893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6E82F9-5155-495A-BB68-1E943B11D632}"/>
              </a:ext>
            </a:extLst>
          </p:cNvPr>
          <p:cNvSpPr txBox="1"/>
          <p:nvPr/>
        </p:nvSpPr>
        <p:spPr>
          <a:xfrm>
            <a:off x="4468254" y="4781477"/>
            <a:ext cx="2316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Handling errors and providing informative feedback for a smoother user experience.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7141A3-06A9-46C8-AC24-1ACAA048CB32}"/>
              </a:ext>
            </a:extLst>
          </p:cNvPr>
          <p:cNvCxnSpPr>
            <a:cxnSpLocks/>
          </p:cNvCxnSpPr>
          <p:nvPr/>
        </p:nvCxnSpPr>
        <p:spPr>
          <a:xfrm flipV="1">
            <a:off x="8517457" y="4325539"/>
            <a:ext cx="0" cy="31296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E504ED9-294F-4C9C-8E31-50B84739912F}"/>
              </a:ext>
            </a:extLst>
          </p:cNvPr>
          <p:cNvSpPr/>
          <p:nvPr/>
        </p:nvSpPr>
        <p:spPr>
          <a:xfrm>
            <a:off x="7744231" y="2801538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2B6A90D-3A76-439B-ADF2-8517B9E0A169}"/>
              </a:ext>
            </a:extLst>
          </p:cNvPr>
          <p:cNvSpPr/>
          <p:nvPr/>
        </p:nvSpPr>
        <p:spPr>
          <a:xfrm>
            <a:off x="7832337" y="2889644"/>
            <a:ext cx="1347788" cy="13477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8B0128-9760-479F-A89A-62672D296331}"/>
              </a:ext>
            </a:extLst>
          </p:cNvPr>
          <p:cNvSpPr/>
          <p:nvPr/>
        </p:nvSpPr>
        <p:spPr>
          <a:xfrm>
            <a:off x="7903775" y="2961082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9EAD6CC6-CE11-49E6-AF27-F25D68B68926}"/>
              </a:ext>
            </a:extLst>
          </p:cNvPr>
          <p:cNvSpPr/>
          <p:nvPr/>
        </p:nvSpPr>
        <p:spPr>
          <a:xfrm rot="8100000">
            <a:off x="7603715" y="2584822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D679C5-1A60-4993-AAED-4504308779A9}"/>
              </a:ext>
            </a:extLst>
          </p:cNvPr>
          <p:cNvSpPr/>
          <p:nvPr/>
        </p:nvSpPr>
        <p:spPr>
          <a:xfrm>
            <a:off x="8473233" y="4638502"/>
            <a:ext cx="93210" cy="9321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B4527C-A3FD-4A2A-983B-4DB76D710DC2}"/>
              </a:ext>
            </a:extLst>
          </p:cNvPr>
          <p:cNvSpPr txBox="1"/>
          <p:nvPr/>
        </p:nvSpPr>
        <p:spPr>
          <a:xfrm>
            <a:off x="7276052" y="1703718"/>
            <a:ext cx="242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92D050"/>
                </a:solidFill>
                <a:latin typeface="Tw Cen MT" panose="020B0602020104020603" pitchFamily="34" charset="0"/>
              </a:rPr>
              <a:t>Form Validation &amp; User Authentication</a:t>
            </a:r>
            <a:endParaRPr lang="en-US" sz="24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DB842C-932F-4FE0-9092-1D4EC51C8599}"/>
              </a:ext>
            </a:extLst>
          </p:cNvPr>
          <p:cNvSpPr txBox="1"/>
          <p:nvPr/>
        </p:nvSpPr>
        <p:spPr>
          <a:xfrm>
            <a:off x="7359092" y="4833086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Implement secure login systems and form validations.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E604D0E4-8390-736A-0002-19ABF2C0A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0622" y="3020886"/>
            <a:ext cx="914400" cy="914400"/>
          </a:xfrm>
          <a:prstGeom prst="rect">
            <a:avLst/>
          </a:prstGeom>
        </p:spPr>
      </p:pic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F9CDCE21-5C7C-21D4-1F4E-EEF58C060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067" y="2991677"/>
            <a:ext cx="914400" cy="914400"/>
          </a:xfrm>
          <a:prstGeom prst="rect">
            <a:avLst/>
          </a:prstGeom>
        </p:spPr>
      </p:pic>
      <p:pic>
        <p:nvPicPr>
          <p:cNvPr id="7" name="Graphic 6" descr="Employee badge with solid fill">
            <a:extLst>
              <a:ext uri="{FF2B5EF4-FFF2-40B4-BE49-F238E27FC236}">
                <a16:creationId xmlns:a16="http://schemas.microsoft.com/office/drawing/2014/main" id="{7D1EB9B7-1C32-F743-B5DC-B249E5A06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1553" y="3106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25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7" grpId="0" animBg="1"/>
      <p:bldP spid="39" grpId="0" animBg="1"/>
      <p:bldP spid="44" grpId="0" animBg="1"/>
      <p:bldP spid="48" grpId="0"/>
      <p:bldP spid="50" grpId="0"/>
      <p:bldP spid="56" grpId="0" animBg="1"/>
      <p:bldP spid="61" grpId="0" animBg="1"/>
      <p:bldP spid="66" grpId="0" animBg="1"/>
      <p:bldP spid="71" grpId="0" animBg="1"/>
      <p:bldP spid="72" grpId="0" animBg="1"/>
      <p:bldP spid="73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C3D03E-6D97-4BD9-814D-6627A44B1E19}"/>
              </a:ext>
            </a:extLst>
          </p:cNvPr>
          <p:cNvGrpSpPr/>
          <p:nvPr/>
        </p:nvGrpSpPr>
        <p:grpSpPr>
          <a:xfrm>
            <a:off x="2476802" y="311453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F50BEE-679D-4530-A5E8-532A1ECED0AD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Future Scope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60F63-655F-4556-8162-3B795279CD63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Tw Cen MT" panose="020B0602020104020603" pitchFamily="34" charset="0"/>
                </a:rPr>
                <a:t>"Crafting interactive showcases, inspiring a digital presence."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CC431E-0174-4FE4-A03C-788D35F55C8F}"/>
              </a:ext>
            </a:extLst>
          </p:cNvPr>
          <p:cNvGrpSpPr/>
          <p:nvPr/>
        </p:nvGrpSpPr>
        <p:grpSpPr>
          <a:xfrm>
            <a:off x="6816222" y="2077086"/>
            <a:ext cx="1805441" cy="1894017"/>
            <a:chOff x="6381342" y="2182683"/>
            <a:chExt cx="1805441" cy="1894017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2FC1B8A4-9446-45F6-852E-56A81F0A95B8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0A6A9-A76E-403E-84E6-CFBBE4511FCB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2027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A999AB-9BB4-4083-A8CE-3AAE74D2B118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252CBB-2A2A-4486-8DA2-B843954772C1}"/>
              </a:ext>
            </a:extLst>
          </p:cNvPr>
          <p:cNvGrpSpPr/>
          <p:nvPr/>
        </p:nvGrpSpPr>
        <p:grpSpPr>
          <a:xfrm>
            <a:off x="4319345" y="2077086"/>
            <a:ext cx="1805441" cy="1894017"/>
            <a:chOff x="3884465" y="2182683"/>
            <a:chExt cx="1805441" cy="1894017"/>
          </a:xfrm>
        </p:grpSpPr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844E6B2-A02B-4229-AF67-C1C0D3C002C1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4E3B4B-1EBB-4A79-A8E2-5C6762D4B2EF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2025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EA2A45-3B6D-4C0A-B9EC-C63089952BBA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961FB8-5FD4-424C-8CB8-468A4B4DFA3B}"/>
              </a:ext>
            </a:extLst>
          </p:cNvPr>
          <p:cNvGrpSpPr/>
          <p:nvPr/>
        </p:nvGrpSpPr>
        <p:grpSpPr>
          <a:xfrm>
            <a:off x="1822468" y="2077086"/>
            <a:ext cx="1805441" cy="1894017"/>
            <a:chOff x="1387588" y="2182683"/>
            <a:chExt cx="1805441" cy="1894017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76CCA91B-6545-42C3-851A-AA05E149C4DC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5517D0-3248-4178-B81C-21744A1B41ED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2024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1BB2B5-D462-46B3-A160-200A92D2B797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7A2160D-AB05-4ED4-9C70-A64BB0B99704}"/>
              </a:ext>
            </a:extLst>
          </p:cNvPr>
          <p:cNvSpPr/>
          <p:nvPr/>
        </p:nvSpPr>
        <p:spPr>
          <a:xfrm flipV="1">
            <a:off x="1929398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17A87B5-D650-4CD5-966C-9DDA74D56488}"/>
              </a:ext>
            </a:extLst>
          </p:cNvPr>
          <p:cNvSpPr/>
          <p:nvPr/>
        </p:nvSpPr>
        <p:spPr>
          <a:xfrm flipV="1">
            <a:off x="4426275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0EA588C-A819-4EED-B94C-886A9B4B7021}"/>
              </a:ext>
            </a:extLst>
          </p:cNvPr>
          <p:cNvSpPr/>
          <p:nvPr/>
        </p:nvSpPr>
        <p:spPr>
          <a:xfrm flipV="1">
            <a:off x="6923152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4A64A3-242C-4E9A-AB09-3AF14F3D9AC9}"/>
              </a:ext>
            </a:extLst>
          </p:cNvPr>
          <p:cNvGrpSpPr/>
          <p:nvPr/>
        </p:nvGrpSpPr>
        <p:grpSpPr>
          <a:xfrm>
            <a:off x="1923729" y="3731845"/>
            <a:ext cx="1591582" cy="832605"/>
            <a:chOff x="1488849" y="3837442"/>
            <a:chExt cx="1591582" cy="83260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42E37B-6303-46BD-A53F-E4B4841AB9A6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Freelance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E3C3074-0CCA-4B47-8E4B-74E50D23EE3A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We Can free lance </a:t>
              </a:r>
            </a:p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It to individuals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1931E08-48BC-42E2-A55A-215F832F4394}"/>
              </a:ext>
            </a:extLst>
          </p:cNvPr>
          <p:cNvGrpSpPr/>
          <p:nvPr/>
        </p:nvGrpSpPr>
        <p:grpSpPr>
          <a:xfrm>
            <a:off x="4412554" y="3731845"/>
            <a:ext cx="1591582" cy="832605"/>
            <a:chOff x="3977674" y="3837442"/>
            <a:chExt cx="1591582" cy="83260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D125DD-5FA7-4C3C-86D4-BECA4FA30FE7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Ecommerce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F3BAA0-159F-48B1-BA69-3D91DAAEBE46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We can build a  market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EAB543-A4DC-4533-B9E1-8F1AE2DAFA98}"/>
              </a:ext>
            </a:extLst>
          </p:cNvPr>
          <p:cNvGrpSpPr/>
          <p:nvPr/>
        </p:nvGrpSpPr>
        <p:grpSpPr>
          <a:xfrm>
            <a:off x="6847707" y="3585686"/>
            <a:ext cx="1591582" cy="1478936"/>
            <a:chOff x="6488272" y="3837442"/>
            <a:chExt cx="1591582" cy="147893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4AACC87-3E40-4341-8762-3F9AD20353E0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Scaling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E4911D8-6C61-46F8-87DD-4C2510C4D5C1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We can scale it to </a:t>
              </a:r>
            </a:p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Companies, include domain and hosting services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4ADE1784-3D4F-41BA-9601-5A6C8EFC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11" y="4814888"/>
            <a:ext cx="894354" cy="8943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99947DB-6684-436C-9341-0F54964F4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99" y="4814975"/>
            <a:ext cx="897858" cy="89785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63A48D2-5F3F-499F-A375-4A12EFC99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18" y="4916485"/>
            <a:ext cx="907482" cy="90748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66801" y="-37308"/>
            <a:ext cx="12505628" cy="6858000"/>
            <a:chOff x="-12152526" y="-37308"/>
            <a:chExt cx="12505628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52526" y="-37308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61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2991829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F5A8577-084D-48CC-86BC-A2E382512CE1}"/>
              </a:ext>
            </a:extLst>
          </p:cNvPr>
          <p:cNvGrpSpPr/>
          <p:nvPr/>
        </p:nvGrpSpPr>
        <p:grpSpPr>
          <a:xfrm>
            <a:off x="4331667" y="2105561"/>
            <a:ext cx="4408966" cy="3570208"/>
            <a:chOff x="4136103" y="2121039"/>
            <a:chExt cx="4408966" cy="357020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CA7E1E-DE16-46D2-BC77-FB0E0384FE83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with great patience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D13C0BD-FBA6-4D61-AC3D-AD4CA64761D4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Tw Cen MT" panose="020B0602020104020603" pitchFamily="34" charset="0"/>
                </a:rPr>
              </a:br>
              <a:r>
                <a:rPr lang="en-US" sz="2000" b="1" i="0" dirty="0">
                  <a:solidFill>
                    <a:schemeClr val="bg2">
                      <a:lumMod val="10000"/>
                    </a:schemeClr>
                  </a:solidFill>
                  <a:effectLst/>
                  <a:latin typeface="Tw Cen MT" panose="020B0602020104020603" pitchFamily="34" charset="0"/>
                </a:rPr>
                <a:t>"Empower your portfolio with dynamic versatility and interactive design, making your professional journey both captivating and efficient."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D5DD1B5-C577-410C-8754-00EE7A0C74A6}"/>
              </a:ext>
            </a:extLst>
          </p:cNvPr>
          <p:cNvSpPr/>
          <p:nvPr/>
        </p:nvSpPr>
        <p:spPr>
          <a:xfrm>
            <a:off x="92359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25827AA-E6B9-41BE-96AF-12F91A058F78}"/>
              </a:ext>
            </a:extLst>
          </p:cNvPr>
          <p:cNvSpPr/>
          <p:nvPr/>
        </p:nvSpPr>
        <p:spPr>
          <a:xfrm>
            <a:off x="126255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B5536C9-7588-4870-9DD9-4F254AE8AB6B}"/>
              </a:ext>
            </a:extLst>
          </p:cNvPr>
          <p:cNvSpPr/>
          <p:nvPr/>
        </p:nvSpPr>
        <p:spPr>
          <a:xfrm>
            <a:off x="147871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1475635-5C19-4C8E-A6D5-BAB90B4FF769}"/>
              </a:ext>
            </a:extLst>
          </p:cNvPr>
          <p:cNvGrpSpPr/>
          <p:nvPr/>
        </p:nvGrpSpPr>
        <p:grpSpPr>
          <a:xfrm>
            <a:off x="182904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384E0B6-4D87-467A-85C2-63414DB26248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02" name="Freeform 176">
                <a:extLst>
                  <a:ext uri="{FF2B5EF4-FFF2-40B4-BE49-F238E27FC236}">
                    <a16:creationId xmlns:a16="http://schemas.microsoft.com/office/drawing/2014/main" id="{84C5C757-C9D2-477F-885A-48320462D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177">
                <a:extLst>
                  <a:ext uri="{FF2B5EF4-FFF2-40B4-BE49-F238E27FC236}">
                    <a16:creationId xmlns:a16="http://schemas.microsoft.com/office/drawing/2014/main" id="{D71436F3-3F94-4E32-AF05-5A7717431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178">
                <a:extLst>
                  <a:ext uri="{FF2B5EF4-FFF2-40B4-BE49-F238E27FC236}">
                    <a16:creationId xmlns:a16="http://schemas.microsoft.com/office/drawing/2014/main" id="{F7D815C3-5B5B-44CD-8B9C-C9ABDDD49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179">
                <a:extLst>
                  <a:ext uri="{FF2B5EF4-FFF2-40B4-BE49-F238E27FC236}">
                    <a16:creationId xmlns:a16="http://schemas.microsoft.com/office/drawing/2014/main" id="{244B3926-C4A6-476B-85E7-64B001C46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180">
                <a:extLst>
                  <a:ext uri="{FF2B5EF4-FFF2-40B4-BE49-F238E27FC236}">
                    <a16:creationId xmlns:a16="http://schemas.microsoft.com/office/drawing/2014/main" id="{EF5BAC2B-4601-44CF-B169-5A8B2064B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181">
                <a:extLst>
                  <a:ext uri="{FF2B5EF4-FFF2-40B4-BE49-F238E27FC236}">
                    <a16:creationId xmlns:a16="http://schemas.microsoft.com/office/drawing/2014/main" id="{730260FA-375F-4218-A55E-3F3E338C6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182">
                <a:extLst>
                  <a:ext uri="{FF2B5EF4-FFF2-40B4-BE49-F238E27FC236}">
                    <a16:creationId xmlns:a16="http://schemas.microsoft.com/office/drawing/2014/main" id="{A01C372B-A571-4E50-9348-A1DC5069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183">
                <a:extLst>
                  <a:ext uri="{FF2B5EF4-FFF2-40B4-BE49-F238E27FC236}">
                    <a16:creationId xmlns:a16="http://schemas.microsoft.com/office/drawing/2014/main" id="{AE1B4E7B-F220-489B-B114-0FA32D083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184">
                <a:extLst>
                  <a:ext uri="{FF2B5EF4-FFF2-40B4-BE49-F238E27FC236}">
                    <a16:creationId xmlns:a16="http://schemas.microsoft.com/office/drawing/2014/main" id="{2F2B47BC-0487-4AC2-93FE-B346B99BA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185">
                <a:extLst>
                  <a:ext uri="{FF2B5EF4-FFF2-40B4-BE49-F238E27FC236}">
                    <a16:creationId xmlns:a16="http://schemas.microsoft.com/office/drawing/2014/main" id="{C9CF08A4-D81A-4970-B8C5-ECF721192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186">
                <a:extLst>
                  <a:ext uri="{FF2B5EF4-FFF2-40B4-BE49-F238E27FC236}">
                    <a16:creationId xmlns:a16="http://schemas.microsoft.com/office/drawing/2014/main" id="{CCD12B4F-AB84-4AE1-90AE-6E06F7861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187">
                <a:extLst>
                  <a:ext uri="{FF2B5EF4-FFF2-40B4-BE49-F238E27FC236}">
                    <a16:creationId xmlns:a16="http://schemas.microsoft.com/office/drawing/2014/main" id="{CC87DE13-D340-472F-9DE2-0F3E7074D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8" name="Circle: Hollow 97">
              <a:extLst>
                <a:ext uri="{FF2B5EF4-FFF2-40B4-BE49-F238E27FC236}">
                  <a16:creationId xmlns:a16="http://schemas.microsoft.com/office/drawing/2014/main" id="{9F10A9FE-4E63-4039-B6F7-7A9E0D3803DA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Circle: Hollow 98">
              <a:extLst>
                <a:ext uri="{FF2B5EF4-FFF2-40B4-BE49-F238E27FC236}">
                  <a16:creationId xmlns:a16="http://schemas.microsoft.com/office/drawing/2014/main" id="{647EE586-F35F-4635-996F-4F286CF523D5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: Top Corners Rounded 99">
              <a:extLst>
                <a:ext uri="{FF2B5EF4-FFF2-40B4-BE49-F238E27FC236}">
                  <a16:creationId xmlns:a16="http://schemas.microsoft.com/office/drawing/2014/main" id="{8E32B826-D331-4A49-B93F-AACF7F854117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2D36E3B4-3DF4-4E31-BE76-59CF1D20B669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323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025C7-F8AD-0056-87D2-11158B54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73" y="642257"/>
            <a:ext cx="5737160" cy="57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F65E0-5481-8955-BDB6-137CE2849F19}"/>
              </a:ext>
            </a:extLst>
          </p:cNvPr>
          <p:cNvSpPr txBox="1"/>
          <p:nvPr/>
        </p:nvSpPr>
        <p:spPr>
          <a:xfrm>
            <a:off x="4245429" y="121298"/>
            <a:ext cx="433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Scan this!</a:t>
            </a:r>
            <a:endParaRPr lang="en-IN" sz="480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6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320303" y="15752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DFB92F-4385-4F39-8FB2-FC4C662626D1}"/>
              </a:ext>
            </a:extLst>
          </p:cNvPr>
          <p:cNvGrpSpPr/>
          <p:nvPr/>
        </p:nvGrpSpPr>
        <p:grpSpPr>
          <a:xfrm>
            <a:off x="4566848" y="296939"/>
            <a:ext cx="5496695" cy="900408"/>
            <a:chOff x="3200263" y="238883"/>
            <a:chExt cx="5496695" cy="9004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F2A12A-F688-4EAF-9DE3-228DE942F9B1}"/>
                </a:ext>
              </a:extLst>
            </p:cNvPr>
            <p:cNvSpPr txBox="1"/>
            <p:nvPr/>
          </p:nvSpPr>
          <p:spPr>
            <a:xfrm>
              <a:off x="3530263" y="238883"/>
              <a:ext cx="4983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0" i="0" dirty="0">
                  <a:solidFill>
                    <a:schemeClr val="accent2">
                      <a:lumMod val="75000"/>
                    </a:schemeClr>
                  </a:solidFill>
                  <a:effectLst/>
                  <a:latin typeface="Bauhaus 93" panose="04030905020B02020C02" pitchFamily="82" charset="0"/>
                </a:rPr>
                <a:t>Functionalities </a:t>
              </a:r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2F94A9-AFD5-418E-8DE1-3CA12B1142B5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88BB9-3416-4CFE-91FC-BF96B9B9A281}"/>
              </a:ext>
            </a:extLst>
          </p:cNvPr>
          <p:cNvGrpSpPr/>
          <p:nvPr/>
        </p:nvGrpSpPr>
        <p:grpSpPr>
          <a:xfrm>
            <a:off x="2982308" y="1743372"/>
            <a:ext cx="4369296" cy="1904485"/>
            <a:chOff x="764723" y="2034571"/>
            <a:chExt cx="3716140" cy="166366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348A78-AC50-4E7B-AF20-3852D92362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19E6F78-6ACA-4437-94B3-0D7769DA5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DDA1F2-D40D-4C00-A335-B4D88888BC92}"/>
                </a:ext>
              </a:extLst>
            </p:cNvPr>
            <p:cNvSpPr txBox="1"/>
            <p:nvPr/>
          </p:nvSpPr>
          <p:spPr>
            <a:xfrm>
              <a:off x="1411436" y="2034571"/>
              <a:ext cx="3069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Dynamic Portfolio showcase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BF6E7-8671-43D2-A3E8-3F7696A91DBE}"/>
                </a:ext>
              </a:extLst>
            </p:cNvPr>
            <p:cNvSpPr txBox="1"/>
            <p:nvPr/>
          </p:nvSpPr>
          <p:spPr>
            <a:xfrm>
              <a:off x="1411436" y="2374800"/>
              <a:ext cx="30529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chemeClr val="accent2">
                      <a:lumMod val="75000"/>
                    </a:schemeClr>
                  </a:solidFill>
                  <a:effectLst/>
                  <a:latin typeface="Söhne"/>
                </a:rPr>
                <a:t>Display your work elegantly with a customizable portfolio, managing projects, certifications, and personal details efficiently through a user-friendly interface.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C647CB-D29E-443E-81E1-52289F6A983C}"/>
              </a:ext>
            </a:extLst>
          </p:cNvPr>
          <p:cNvGrpSpPr/>
          <p:nvPr/>
        </p:nvGrpSpPr>
        <p:grpSpPr>
          <a:xfrm>
            <a:off x="3001822" y="3436672"/>
            <a:ext cx="3839678" cy="1649257"/>
            <a:chOff x="764723" y="3420415"/>
            <a:chExt cx="3197225" cy="143127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C601809-AB82-491C-9CD4-F00B9B8192F6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9FF2F8-16B4-445B-9E8A-23AC1537EBFA}"/>
                </a:ext>
              </a:extLst>
            </p:cNvPr>
            <p:cNvSpPr txBox="1"/>
            <p:nvPr/>
          </p:nvSpPr>
          <p:spPr>
            <a:xfrm>
              <a:off x="1435200" y="3420415"/>
              <a:ext cx="2255240" cy="32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Effortless image handling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9AAAC3-36B3-4DA8-B475-71FCB7BD01ED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11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chemeClr val="accent5">
                      <a:lumMod val="75000"/>
                    </a:schemeClr>
                  </a:solidFill>
                  <a:effectLst/>
                  <a:latin typeface="Söhne"/>
                </a:rPr>
                <a:t>Simplify image management by enabling image uploads, updates, and deletions, ensuring a smooth process to showcase your visual content.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CDF167-4E4E-4CC2-B47B-2883318B61D0}"/>
              </a:ext>
            </a:extLst>
          </p:cNvPr>
          <p:cNvGrpSpPr/>
          <p:nvPr/>
        </p:nvGrpSpPr>
        <p:grpSpPr>
          <a:xfrm>
            <a:off x="2982308" y="5087683"/>
            <a:ext cx="4485930" cy="1660053"/>
            <a:chOff x="764723" y="4733730"/>
            <a:chExt cx="3739903" cy="12203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B8DF059-17CF-495B-8848-EBB609375ED1}"/>
                </a:ext>
              </a:extLst>
            </p:cNvPr>
            <p:cNvSpPr/>
            <p:nvPr/>
          </p:nvSpPr>
          <p:spPr>
            <a:xfrm>
              <a:off x="764723" y="4811899"/>
              <a:ext cx="707033" cy="68334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5358564-15ED-4751-92DA-C3A7FF66B07A}"/>
                </a:ext>
              </a:extLst>
            </p:cNvPr>
            <p:cNvSpPr txBox="1"/>
            <p:nvPr/>
          </p:nvSpPr>
          <p:spPr>
            <a:xfrm>
              <a:off x="1471757" y="4733730"/>
              <a:ext cx="2464902" cy="271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Interactive Contact form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7E93FD-6B1A-4AA3-A1E9-E79AA9F215E4}"/>
                </a:ext>
              </a:extLst>
            </p:cNvPr>
            <p:cNvSpPr txBox="1"/>
            <p:nvPr/>
          </p:nvSpPr>
          <p:spPr>
            <a:xfrm>
              <a:off x="1435199" y="4981190"/>
              <a:ext cx="3069427" cy="97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Söhne"/>
                </a:rPr>
                <a:t>Engage visitors effectively with an interactive contact form, allowing seamless communication, collecting inquiries, and facilitating hassle-free interactions.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1AF2231-68E2-48FF-89CE-79BBD0462A45}"/>
              </a:ext>
            </a:extLst>
          </p:cNvPr>
          <p:cNvGrpSpPr/>
          <p:nvPr/>
        </p:nvGrpSpPr>
        <p:grpSpPr>
          <a:xfrm>
            <a:off x="3137310" y="3383340"/>
            <a:ext cx="8857647" cy="1435904"/>
            <a:chOff x="1161637" y="3420415"/>
            <a:chExt cx="7066401" cy="113193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376D93-A47A-4891-B521-83EF906F9AD5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B2CEBC-B42C-4CEE-AF0C-A6A30087FC8A}"/>
                </a:ext>
              </a:extLst>
            </p:cNvPr>
            <p:cNvSpPr txBox="1"/>
            <p:nvPr/>
          </p:nvSpPr>
          <p:spPr>
            <a:xfrm>
              <a:off x="5175103" y="3420415"/>
              <a:ext cx="2612203" cy="29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effectLst/>
                  <a:latin typeface="Tw Cen MT" panose="020B0602020104020603" pitchFamily="34" charset="0"/>
                </a:rPr>
                <a:t>Database-Driven Design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5894D12-D8D8-485A-9537-751AA635A75A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84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Söhne"/>
                </a:rPr>
                <a:t>Utilize SQL Alchemy to manage database operations, allowing seamless storage, retrieval, and modification of portfolio items, ensuring efficient data handling.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4E7752C8-D3AF-444C-B674-CA716DD4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637" y="3693953"/>
              <a:ext cx="415236" cy="41523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7E7955F-2571-4E77-BA42-6D6F6C296851}"/>
              </a:ext>
            </a:extLst>
          </p:cNvPr>
          <p:cNvGrpSpPr/>
          <p:nvPr/>
        </p:nvGrpSpPr>
        <p:grpSpPr>
          <a:xfrm>
            <a:off x="7258050" y="4916773"/>
            <a:ext cx="4430310" cy="1704837"/>
            <a:chOff x="4504627" y="4698436"/>
            <a:chExt cx="3739903" cy="126390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D6A2902-B174-406E-9A88-F668B0724C3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783419-B4DF-461E-B9A1-263AFC7A2F13}"/>
                </a:ext>
              </a:extLst>
            </p:cNvPr>
            <p:cNvSpPr txBox="1"/>
            <p:nvPr/>
          </p:nvSpPr>
          <p:spPr>
            <a:xfrm>
              <a:off x="5175104" y="4698436"/>
              <a:ext cx="2716643" cy="2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effectLst/>
                  <a:latin typeface="Tw Cen MT" panose="020B0602020104020603" pitchFamily="34" charset="0"/>
                </a:rPr>
                <a:t>Social Media Integration: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FF43DD-425B-414D-B889-098D8D85626E}"/>
                </a:ext>
              </a:extLst>
            </p:cNvPr>
            <p:cNvSpPr txBox="1"/>
            <p:nvPr/>
          </p:nvSpPr>
          <p:spPr>
            <a:xfrm>
              <a:off x="5175103" y="4981190"/>
              <a:ext cx="3069427" cy="98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chemeClr val="accent6">
                      <a:lumMod val="50000"/>
                    </a:schemeClr>
                  </a:solidFill>
                  <a:effectLst/>
                  <a:latin typeface="Söhne"/>
                </a:rPr>
                <a:t>Seamlessly integrate social media links within the portfolio, providing visitors with direct access to social profiles, enhancing connectivity, and networking possibilities.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3ECA54-CDD4-4E74-BC42-FA33EE4468B0}"/>
              </a:ext>
            </a:extLst>
          </p:cNvPr>
          <p:cNvGrpSpPr/>
          <p:nvPr/>
        </p:nvGrpSpPr>
        <p:grpSpPr>
          <a:xfrm>
            <a:off x="7258050" y="1734145"/>
            <a:ext cx="4526172" cy="1459562"/>
            <a:chOff x="4504627" y="2135400"/>
            <a:chExt cx="3723411" cy="110608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8705F0B-50EF-420F-A730-E6B725FD417A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BA7715-428E-4FFF-927C-654996213057}"/>
                </a:ext>
              </a:extLst>
            </p:cNvPr>
            <p:cNvSpPr txBox="1"/>
            <p:nvPr/>
          </p:nvSpPr>
          <p:spPr>
            <a:xfrm>
              <a:off x="5282461" y="2135400"/>
              <a:ext cx="2207456" cy="27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effectLst/>
                  <a:latin typeface="Tw Cen MT" panose="020B0602020104020603" pitchFamily="34" charset="0"/>
                </a:rPr>
                <a:t>Secure Admin Access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0CCC91-03EA-45AA-8D14-71F8E030767C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816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chemeClr val="accent2">
                      <a:lumMod val="75000"/>
                    </a:schemeClr>
                  </a:solidFill>
                  <a:effectLst/>
                  <a:latin typeface="Söhne"/>
                </a:rPr>
                <a:t>Ensure secure admin access for portfolio management, granting exclusive control over content updates and modifications for an organized and tailored presentation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75AEAA2-02FF-CB5C-A559-A08811805EB3}"/>
              </a:ext>
            </a:extLst>
          </p:cNvPr>
          <p:cNvSpPr txBox="1"/>
          <p:nvPr/>
        </p:nvSpPr>
        <p:spPr>
          <a:xfrm>
            <a:off x="4490281" y="896837"/>
            <a:ext cx="59321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Tw Cen MT" panose="020B0602020104020603" pitchFamily="34" charset="0"/>
              </a:rPr>
              <a:t>"Unlock Your Potential, Showcase Your Journey! Craft an Interactive Portfolio </a:t>
            </a:r>
          </a:p>
          <a:p>
            <a:r>
              <a:rPr lang="en-US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Tw Cen MT" panose="020B0602020104020603" pitchFamily="34" charset="0"/>
              </a:rPr>
              <a:t>Tailored for Students and Freelancers, Elevating Your Skills and Projects."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4386A3F8-496F-D042-F33A-3355A89B2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0203" y="3613940"/>
            <a:ext cx="720517" cy="720517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26C0B27E-1E2B-0E7E-C7A4-DB429B223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7707" y="1989461"/>
            <a:ext cx="692492" cy="692492"/>
          </a:xfrm>
          <a:prstGeom prst="rect">
            <a:avLst/>
          </a:prstGeom>
        </p:spPr>
      </p:pic>
      <p:pic>
        <p:nvPicPr>
          <p:cNvPr id="12" name="Graphic 11" descr="Connections with solid fill">
            <a:extLst>
              <a:ext uri="{FF2B5EF4-FFF2-40B4-BE49-F238E27FC236}">
                <a16:creationId xmlns:a16="http://schemas.microsoft.com/office/drawing/2014/main" id="{6C5CE911-3BB7-D3ED-B70F-F90F886E4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3941" y="5194014"/>
            <a:ext cx="692493" cy="692493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6F83D01E-5B75-9CC4-BCEA-D73B6A1E1B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6814" y="5325597"/>
            <a:ext cx="695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5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4B874A-DD37-F98A-E18A-CF05608B3593}"/>
              </a:ext>
            </a:extLst>
          </p:cNvPr>
          <p:cNvGrpSpPr/>
          <p:nvPr/>
        </p:nvGrpSpPr>
        <p:grpSpPr>
          <a:xfrm>
            <a:off x="-285736" y="-5226"/>
            <a:ext cx="12482920" cy="6913626"/>
            <a:chOff x="-9296849" y="0"/>
            <a:chExt cx="12482920" cy="69136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BF382F-B8F6-1275-9B29-06F69F0F8A88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D9F54-B7A7-9772-18DB-16808699078D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C199BF-5480-C862-8F34-0825FDC78705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7D1249-E418-8253-4374-F61420EFDD26}"/>
              </a:ext>
            </a:extLst>
          </p:cNvPr>
          <p:cNvGrpSpPr/>
          <p:nvPr/>
        </p:nvGrpSpPr>
        <p:grpSpPr>
          <a:xfrm>
            <a:off x="-9732604" y="-15752"/>
            <a:ext cx="12482921" cy="6858000"/>
            <a:chOff x="-9766749" y="0"/>
            <a:chExt cx="12482921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A54141-82C7-4DA6-915D-840B6B62AA1E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687392-5126-6F83-4AA9-FB1FBBC968E2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B07A6-6CCC-A302-E6A4-82885895EF31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DA43D8-E0EC-8871-0C16-BE961428835D}"/>
              </a:ext>
            </a:extLst>
          </p:cNvPr>
          <p:cNvGrpSpPr/>
          <p:nvPr/>
        </p:nvGrpSpPr>
        <p:grpSpPr>
          <a:xfrm>
            <a:off x="-10196923" y="-15752"/>
            <a:ext cx="12482922" cy="6858000"/>
            <a:chOff x="-10231068" y="0"/>
            <a:chExt cx="1248292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D6DAD5-A8A1-3F7A-B4D3-A824E699191A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C40472-930F-C23D-C278-0B881741366C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E65AB3-3FC6-2981-E911-E07292D57149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26DB01-6C6B-ED03-3C88-EC50546CE1CB}"/>
              </a:ext>
            </a:extLst>
          </p:cNvPr>
          <p:cNvGrpSpPr/>
          <p:nvPr/>
        </p:nvGrpSpPr>
        <p:grpSpPr>
          <a:xfrm>
            <a:off x="-10645946" y="-15752"/>
            <a:ext cx="12482923" cy="6858000"/>
            <a:chOff x="-10684854" y="0"/>
            <a:chExt cx="12482923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E2ADE6-1CEF-BC64-860B-A3F5099BB106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6E6105-B138-4BCA-AEAD-708BB27F48B6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97D719-8E10-D305-2EEE-E188462CCF9C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F0BE4A-6610-916A-1EB9-71ED1B099AB4}"/>
              </a:ext>
            </a:extLst>
          </p:cNvPr>
          <p:cNvGrpSpPr/>
          <p:nvPr/>
        </p:nvGrpSpPr>
        <p:grpSpPr>
          <a:xfrm>
            <a:off x="-11099206" y="-15752"/>
            <a:ext cx="12482923" cy="6858000"/>
            <a:chOff x="-11138114" y="0"/>
            <a:chExt cx="12482923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44C34B-C282-D75B-B4C7-5DFAF7AD78E4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EA25A1-AB0B-CD23-5387-381C1DEBD3A5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B5BA7A-FC1A-657A-BC99-201970C7F64C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6BE5C6-97C0-1D6A-902B-ECFF78BC54FD}"/>
              </a:ext>
            </a:extLst>
          </p:cNvPr>
          <p:cNvGrpSpPr/>
          <p:nvPr/>
        </p:nvGrpSpPr>
        <p:grpSpPr>
          <a:xfrm>
            <a:off x="-11561389" y="-15752"/>
            <a:ext cx="12482924" cy="6858000"/>
            <a:chOff x="-11600297" y="0"/>
            <a:chExt cx="12482924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FBDA6F-16D2-F33D-DBA7-44F6C156D473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15F0D6-4A76-8C23-8F59-FD2E618C3C68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BBCF70-E541-9456-4623-563FAE0216FC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E81915-4CA7-59F3-5F89-3047C797149C}"/>
              </a:ext>
            </a:extLst>
          </p:cNvPr>
          <p:cNvGrpSpPr/>
          <p:nvPr/>
        </p:nvGrpSpPr>
        <p:grpSpPr>
          <a:xfrm>
            <a:off x="-12014714" y="-53059"/>
            <a:ext cx="12482924" cy="6895307"/>
            <a:chOff x="-12129822" y="-37307"/>
            <a:chExt cx="12482924" cy="68953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3FD6BC-8CD1-BDCD-7209-36B4FB7A3BA9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54073F-D013-8234-F190-DE16121831B6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055F0A-F19F-3DD8-2129-3FEF3708465E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85A854-AB43-9614-C8AA-A4AA91266CC1}"/>
              </a:ext>
            </a:extLst>
          </p:cNvPr>
          <p:cNvGrpSpPr/>
          <p:nvPr/>
        </p:nvGrpSpPr>
        <p:grpSpPr>
          <a:xfrm>
            <a:off x="4566848" y="296939"/>
            <a:ext cx="5496695" cy="900408"/>
            <a:chOff x="3200263" y="238883"/>
            <a:chExt cx="5496695" cy="9004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449FE6-18DD-223A-FB23-E5AB52C4C9B5}"/>
                </a:ext>
              </a:extLst>
            </p:cNvPr>
            <p:cNvSpPr txBox="1"/>
            <p:nvPr/>
          </p:nvSpPr>
          <p:spPr>
            <a:xfrm>
              <a:off x="3530263" y="238883"/>
              <a:ext cx="4983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0" i="0" dirty="0">
                  <a:solidFill>
                    <a:schemeClr val="accent2">
                      <a:lumMod val="75000"/>
                    </a:schemeClr>
                  </a:solidFill>
                  <a:effectLst/>
                  <a:latin typeface="Bauhaus 93" panose="04030905020B02020C02" pitchFamily="82" charset="0"/>
                </a:rPr>
                <a:t>Functionalities </a:t>
              </a:r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7AE889-6985-0E5A-7838-BF05D6D0E271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B545D5-933D-BDF7-32F6-D13BA9EFFE62}"/>
              </a:ext>
            </a:extLst>
          </p:cNvPr>
          <p:cNvGrpSpPr/>
          <p:nvPr/>
        </p:nvGrpSpPr>
        <p:grpSpPr>
          <a:xfrm>
            <a:off x="3019382" y="1371822"/>
            <a:ext cx="4369296" cy="1220474"/>
            <a:chOff x="764723" y="2034571"/>
            <a:chExt cx="3716140" cy="106614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DC58E8-FD72-0745-448C-6A966C3BA65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DEF730-9411-6C03-C046-E49311A3F9C7}"/>
                </a:ext>
              </a:extLst>
            </p:cNvPr>
            <p:cNvSpPr txBox="1"/>
            <p:nvPr/>
          </p:nvSpPr>
          <p:spPr>
            <a:xfrm>
              <a:off x="1411436" y="2034571"/>
              <a:ext cx="3069427" cy="32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effectLst/>
                  <a:latin typeface="Tw Cen MT" panose="020B0602020104020603" pitchFamily="34" charset="0"/>
                </a:rPr>
                <a:t>Interactive Multimedia Integration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17BC33-9C90-5F97-B02D-3BC409324A50}"/>
                </a:ext>
              </a:extLst>
            </p:cNvPr>
            <p:cNvSpPr txBox="1"/>
            <p:nvPr/>
          </p:nvSpPr>
          <p:spPr>
            <a:xfrm>
              <a:off x="1411436" y="2374800"/>
              <a:ext cx="3052935" cy="72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effectLst/>
                  <a:latin typeface="Tw Cen MT" panose="020B0602020104020603" pitchFamily="34" charset="0"/>
                </a:rPr>
                <a:t>Incorporate images, videos, and documents to showcase work dynamically and vividly.</a:t>
              </a:r>
              <a:endParaRPr lang="en-US" sz="1600" b="1" dirty="0">
                <a:solidFill>
                  <a:srgbClr val="FF000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1C42A9-B6CF-4074-31D5-3B3039C7F117}"/>
              </a:ext>
            </a:extLst>
          </p:cNvPr>
          <p:cNvGrpSpPr/>
          <p:nvPr/>
        </p:nvGrpSpPr>
        <p:grpSpPr>
          <a:xfrm>
            <a:off x="3019382" y="5015382"/>
            <a:ext cx="4369296" cy="1220474"/>
            <a:chOff x="764723" y="2034571"/>
            <a:chExt cx="3716140" cy="106614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632CACE-2CE5-D9B4-160D-FED00E7A339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665950-0D99-68FF-00B0-6B299006AC82}"/>
                </a:ext>
              </a:extLst>
            </p:cNvPr>
            <p:cNvSpPr txBox="1"/>
            <p:nvPr/>
          </p:nvSpPr>
          <p:spPr>
            <a:xfrm>
              <a:off x="1411436" y="2034571"/>
              <a:ext cx="3069427" cy="32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effectLst/>
                  <a:latin typeface="Söhne"/>
                </a:rPr>
                <a:t>Skill Emphasis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530979-0A7B-916D-D176-95085EA437CB}"/>
                </a:ext>
              </a:extLst>
            </p:cNvPr>
            <p:cNvSpPr txBox="1"/>
            <p:nvPr/>
          </p:nvSpPr>
          <p:spPr>
            <a:xfrm>
              <a:off x="1411436" y="2374800"/>
              <a:ext cx="3052935" cy="72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dirty="0">
                  <a:solidFill>
                    <a:schemeClr val="accent1"/>
                  </a:solidFill>
                  <a:effectLst/>
                  <a:latin typeface="Tw Cen MT" panose="020B0602020104020603" pitchFamily="34" charset="0"/>
                </a:rPr>
                <a:t>Showcase skills through detailed descriptions, testimonials, and linked projects for validation</a:t>
              </a:r>
              <a:endParaRPr lang="en-US" sz="1600" b="1" dirty="0">
                <a:solidFill>
                  <a:schemeClr val="accent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226897-DF6F-8B95-3489-C3F475CD5EB6}"/>
              </a:ext>
            </a:extLst>
          </p:cNvPr>
          <p:cNvGrpSpPr/>
          <p:nvPr/>
        </p:nvGrpSpPr>
        <p:grpSpPr>
          <a:xfrm>
            <a:off x="7490887" y="3191339"/>
            <a:ext cx="4369296" cy="1220475"/>
            <a:chOff x="764723" y="2034571"/>
            <a:chExt cx="3716140" cy="106614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C86ECD-8426-0F00-B115-2184CDB609A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DA0BF7-9C72-8B16-8F28-571EC9D0C6F4}"/>
                </a:ext>
              </a:extLst>
            </p:cNvPr>
            <p:cNvSpPr txBox="1"/>
            <p:nvPr/>
          </p:nvSpPr>
          <p:spPr>
            <a:xfrm>
              <a:off x="1411436" y="2034571"/>
              <a:ext cx="3069427" cy="32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effectLst/>
                  <a:latin typeface="Tw Cen MT" panose="020B0602020104020603" pitchFamily="34" charset="0"/>
                </a:rPr>
                <a:t>Accessibility and Responsiveness: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08A632-1765-0008-64AC-25A96B25D1EF}"/>
                </a:ext>
              </a:extLst>
            </p:cNvPr>
            <p:cNvSpPr txBox="1"/>
            <p:nvPr/>
          </p:nvSpPr>
          <p:spPr>
            <a:xfrm>
              <a:off x="1411436" y="2374800"/>
              <a:ext cx="3052935" cy="72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dirty="0">
                  <a:solidFill>
                    <a:schemeClr val="bg2">
                      <a:lumMod val="50000"/>
                    </a:schemeClr>
                  </a:solidFill>
                  <a:effectLst/>
                  <a:latin typeface="Tw Cen MT" panose="020B0602020104020603" pitchFamily="34" charset="0"/>
                </a:rPr>
                <a:t>Ensure seamless user experience across devices, making it accessible and visually appealing to a wide audience.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C02EFD-5480-6304-3D9A-2E3F3D5DB52C}"/>
              </a:ext>
            </a:extLst>
          </p:cNvPr>
          <p:cNvGrpSpPr/>
          <p:nvPr/>
        </p:nvGrpSpPr>
        <p:grpSpPr>
          <a:xfrm>
            <a:off x="2972931" y="3232897"/>
            <a:ext cx="4369296" cy="1220474"/>
            <a:chOff x="764723" y="2034571"/>
            <a:chExt cx="3716140" cy="106614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2EB3A4C-E8A5-A80C-5654-98A476CEB665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0F9070-8555-C256-BA5F-0C5CBEA7666F}"/>
                </a:ext>
              </a:extLst>
            </p:cNvPr>
            <p:cNvSpPr txBox="1"/>
            <p:nvPr/>
          </p:nvSpPr>
          <p:spPr>
            <a:xfrm>
              <a:off x="1411436" y="2034571"/>
              <a:ext cx="3069427" cy="32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effectLst/>
                  <a:latin typeface="Tw Cen MT" panose="020B0602020104020603" pitchFamily="34" charset="0"/>
                </a:rPr>
                <a:t>Project Management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87AE702-A0C6-1409-319B-5FCD33781FA8}"/>
                </a:ext>
              </a:extLst>
            </p:cNvPr>
            <p:cNvSpPr txBox="1"/>
            <p:nvPr/>
          </p:nvSpPr>
          <p:spPr>
            <a:xfrm>
              <a:off x="1411436" y="2374800"/>
              <a:ext cx="3052935" cy="72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dirty="0">
                  <a:solidFill>
                    <a:schemeClr val="accent6"/>
                  </a:solidFill>
                  <a:effectLst/>
                  <a:latin typeface="Söhne"/>
                </a:rPr>
                <a:t>Organize and highlight projects with diverse filters and categories for easy navigation and exploration.</a:t>
              </a:r>
              <a:endParaRPr lang="en-US" sz="1600" b="1" dirty="0">
                <a:solidFill>
                  <a:schemeClr val="accent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54CBC6-0F6B-565F-0055-7074FA196204}"/>
              </a:ext>
            </a:extLst>
          </p:cNvPr>
          <p:cNvGrpSpPr/>
          <p:nvPr/>
        </p:nvGrpSpPr>
        <p:grpSpPr>
          <a:xfrm>
            <a:off x="7390162" y="1324518"/>
            <a:ext cx="4369296" cy="1220474"/>
            <a:chOff x="764723" y="2034571"/>
            <a:chExt cx="3716140" cy="106614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9B85EB3-1C34-2FA9-49BB-D26900B6D4B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85FCEF-A6AB-1B73-7703-F70D65D6FCDB}"/>
                </a:ext>
              </a:extLst>
            </p:cNvPr>
            <p:cNvSpPr txBox="1"/>
            <p:nvPr/>
          </p:nvSpPr>
          <p:spPr>
            <a:xfrm>
              <a:off x="1411436" y="2034571"/>
              <a:ext cx="3069427" cy="32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effectLst/>
                  <a:latin typeface="Tw Cen MT" panose="020B0602020104020603" pitchFamily="34" charset="0"/>
                </a:rPr>
                <a:t>User Engagement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0D2FC7-8C04-139E-B22D-26AB05606E38}"/>
                </a:ext>
              </a:extLst>
            </p:cNvPr>
            <p:cNvSpPr txBox="1"/>
            <p:nvPr/>
          </p:nvSpPr>
          <p:spPr>
            <a:xfrm>
              <a:off x="1411436" y="2374800"/>
              <a:ext cx="3052935" cy="72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dirty="0">
                  <a:solidFill>
                    <a:schemeClr val="accent2"/>
                  </a:solidFill>
                  <a:effectLst/>
                  <a:latin typeface="Tw Cen MT" panose="020B0602020104020603" pitchFamily="34" charset="0"/>
                </a:rPr>
                <a:t>Facilitate interactions with visitors through comment sections, contact forms, and social media integration.</a:t>
              </a:r>
              <a:endParaRPr lang="en-US" sz="1600" b="1" dirty="0">
                <a:solidFill>
                  <a:schemeClr val="accent2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6F4F3D-1D0B-157F-C7DC-6E3CB8A5C471}"/>
              </a:ext>
            </a:extLst>
          </p:cNvPr>
          <p:cNvGrpSpPr/>
          <p:nvPr/>
        </p:nvGrpSpPr>
        <p:grpSpPr>
          <a:xfrm>
            <a:off x="7490887" y="4984300"/>
            <a:ext cx="4369296" cy="1220475"/>
            <a:chOff x="764723" y="2034571"/>
            <a:chExt cx="3716140" cy="106614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B0C7A14-F24D-EE41-7162-244CC1A3C87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1D23F1-86FB-DB88-BE5E-38CD6EA3A841}"/>
                </a:ext>
              </a:extLst>
            </p:cNvPr>
            <p:cNvSpPr txBox="1"/>
            <p:nvPr/>
          </p:nvSpPr>
          <p:spPr>
            <a:xfrm>
              <a:off x="1411436" y="2034571"/>
              <a:ext cx="3069427" cy="32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0" dirty="0">
                  <a:effectLst/>
                  <a:latin typeface="Tw Cen MT" panose="020B0602020104020603" pitchFamily="34" charset="0"/>
                </a:rPr>
                <a:t>Customizable Showcase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C7F357-149C-E002-1948-ADD52F5181C6}"/>
                </a:ext>
              </a:extLst>
            </p:cNvPr>
            <p:cNvSpPr txBox="1"/>
            <p:nvPr/>
          </p:nvSpPr>
          <p:spPr>
            <a:xfrm>
              <a:off x="1411436" y="2374800"/>
              <a:ext cx="3052935" cy="72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dirty="0">
                  <a:solidFill>
                    <a:srgbClr val="FF0000"/>
                  </a:solidFill>
                  <a:effectLst/>
                  <a:latin typeface="Tw Cen MT" panose="020B0602020104020603" pitchFamily="34" charset="0"/>
                </a:rPr>
                <a:t>Create a personalized space to display projects, skills, achievements, and experiences.</a:t>
              </a:r>
              <a:endParaRPr lang="en-US" sz="1600" b="1" dirty="0">
                <a:solidFill>
                  <a:srgbClr val="FF000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4" name="Graphic 63" descr="Group of women with solid fill">
            <a:extLst>
              <a:ext uri="{FF2B5EF4-FFF2-40B4-BE49-F238E27FC236}">
                <a16:creationId xmlns:a16="http://schemas.microsoft.com/office/drawing/2014/main" id="{5C946F01-0FDC-6796-15FA-74DED68B5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900" y="1753117"/>
            <a:ext cx="559683" cy="559683"/>
          </a:xfrm>
          <a:prstGeom prst="rect">
            <a:avLst/>
          </a:prstGeom>
        </p:spPr>
      </p:pic>
      <p:pic>
        <p:nvPicPr>
          <p:cNvPr id="66" name="Graphic 65" descr="Checklist with solid fill">
            <a:extLst>
              <a:ext uri="{FF2B5EF4-FFF2-40B4-BE49-F238E27FC236}">
                <a16:creationId xmlns:a16="http://schemas.microsoft.com/office/drawing/2014/main" id="{8B11AB28-0894-7E82-4A1E-A93F43279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235" y="3631977"/>
            <a:ext cx="580706" cy="580706"/>
          </a:xfrm>
          <a:prstGeom prst="rect">
            <a:avLst/>
          </a:prstGeom>
        </p:spPr>
      </p:pic>
      <p:pic>
        <p:nvPicPr>
          <p:cNvPr id="68" name="Graphic 67" descr="Diploma roll with solid fill">
            <a:extLst>
              <a:ext uri="{FF2B5EF4-FFF2-40B4-BE49-F238E27FC236}">
                <a16:creationId xmlns:a16="http://schemas.microsoft.com/office/drawing/2014/main" id="{9E5A6B45-0839-34EE-C3E6-ED248F9DB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5915" y="5422037"/>
            <a:ext cx="565228" cy="565228"/>
          </a:xfrm>
          <a:prstGeom prst="rect">
            <a:avLst/>
          </a:prstGeom>
        </p:spPr>
      </p:pic>
      <p:pic>
        <p:nvPicPr>
          <p:cNvPr id="70" name="Graphic 69" descr="Users with solid fill">
            <a:extLst>
              <a:ext uri="{FF2B5EF4-FFF2-40B4-BE49-F238E27FC236}">
                <a16:creationId xmlns:a16="http://schemas.microsoft.com/office/drawing/2014/main" id="{02A9C3AB-FB4F-4FC0-471A-BCF5928878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2881" y="1711112"/>
            <a:ext cx="547450" cy="547450"/>
          </a:xfrm>
          <a:prstGeom prst="rect">
            <a:avLst/>
          </a:prstGeom>
        </p:spPr>
      </p:pic>
      <p:pic>
        <p:nvPicPr>
          <p:cNvPr id="72" name="Graphic 71" descr="Subtitles with solid fill">
            <a:extLst>
              <a:ext uri="{FF2B5EF4-FFF2-40B4-BE49-F238E27FC236}">
                <a16:creationId xmlns:a16="http://schemas.microsoft.com/office/drawing/2014/main" id="{63321913-7ECF-C91B-3C0A-F310B90BB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30699" y="3602229"/>
            <a:ext cx="519844" cy="519844"/>
          </a:xfrm>
          <a:prstGeom prst="rect">
            <a:avLst/>
          </a:prstGeom>
        </p:spPr>
      </p:pic>
      <p:pic>
        <p:nvPicPr>
          <p:cNvPr id="74" name="Graphic 73" descr="Presentation with bar chart with solid fill">
            <a:extLst>
              <a:ext uri="{FF2B5EF4-FFF2-40B4-BE49-F238E27FC236}">
                <a16:creationId xmlns:a16="http://schemas.microsoft.com/office/drawing/2014/main" id="{519F5BBA-C6C4-69CB-6F17-FA980E883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42701" y="544271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F191B2-F8C6-7DEA-509A-5ACAA2165415}"/>
              </a:ext>
            </a:extLst>
          </p:cNvPr>
          <p:cNvGrpSpPr/>
          <p:nvPr/>
        </p:nvGrpSpPr>
        <p:grpSpPr>
          <a:xfrm>
            <a:off x="-423937" y="-34407"/>
            <a:ext cx="12482920" cy="6913626"/>
            <a:chOff x="-9296849" y="0"/>
            <a:chExt cx="12482920" cy="69136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46A55F-B6A7-F5BB-034F-05AD013DC6D8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164E96-968B-A4BA-4236-EA9E5E084082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14C41F-9DCA-88F0-EDAA-97704A2A2846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AF12D-9410-BB67-A58F-2FBEDFD7AD68}"/>
              </a:ext>
            </a:extLst>
          </p:cNvPr>
          <p:cNvGrpSpPr/>
          <p:nvPr/>
        </p:nvGrpSpPr>
        <p:grpSpPr>
          <a:xfrm>
            <a:off x="-9732604" y="-15752"/>
            <a:ext cx="12482921" cy="6858000"/>
            <a:chOff x="-9766749" y="0"/>
            <a:chExt cx="12482921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71D915-AA8F-7952-E6DF-C8E6FA74024C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69403E-42FC-946A-75D1-D5F53C175D2C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C0DD7B-3703-0430-AB27-6594BCA540DD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4FA82-3D62-CE5D-5485-73F0A228B756}"/>
              </a:ext>
            </a:extLst>
          </p:cNvPr>
          <p:cNvGrpSpPr/>
          <p:nvPr/>
        </p:nvGrpSpPr>
        <p:grpSpPr>
          <a:xfrm>
            <a:off x="-10309489" y="-71378"/>
            <a:ext cx="12482920" cy="6858000"/>
            <a:chOff x="-10208676" y="-55626"/>
            <a:chExt cx="1248292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1A5C0C-151C-F850-C2A6-0847878D521A}"/>
                </a:ext>
              </a:extLst>
            </p:cNvPr>
            <p:cNvSpPr/>
            <p:nvPr/>
          </p:nvSpPr>
          <p:spPr>
            <a:xfrm>
              <a:off x="-10208676" y="-55626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521961-4765-D830-8251-28FA2EF598F4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FA3C17-3E40-861B-20A8-87A9D17F529A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B55F27-1D8E-69C5-596C-8AB0DFC5F6BC}"/>
              </a:ext>
            </a:extLst>
          </p:cNvPr>
          <p:cNvGrpSpPr/>
          <p:nvPr/>
        </p:nvGrpSpPr>
        <p:grpSpPr>
          <a:xfrm>
            <a:off x="-10819036" y="-15752"/>
            <a:ext cx="12482923" cy="6858000"/>
            <a:chOff x="-10684854" y="0"/>
            <a:chExt cx="12482923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0E8A63-ABCD-AA8F-FB3A-56EF2CEA1490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F3DF80-BF89-76F7-79A3-139EB2D94138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187F1-7478-AC3F-B8CF-4EF3B58669BE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61FEAE-C92F-4FA8-4D1A-C5F046BDD0B8}"/>
              </a:ext>
            </a:extLst>
          </p:cNvPr>
          <p:cNvGrpSpPr/>
          <p:nvPr/>
        </p:nvGrpSpPr>
        <p:grpSpPr>
          <a:xfrm>
            <a:off x="-11306193" y="2901"/>
            <a:ext cx="12482923" cy="6858000"/>
            <a:chOff x="-11138114" y="0"/>
            <a:chExt cx="12482923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157353-432F-FB60-7A70-02E67A3826FC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622CFF-8243-862E-B390-3317E8EDCB17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4CCF8C-AE77-6EF2-6A47-6A0CED897C4A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A83FDD-CAF3-454F-709C-C70671A486E3}"/>
              </a:ext>
            </a:extLst>
          </p:cNvPr>
          <p:cNvGrpSpPr/>
          <p:nvPr/>
        </p:nvGrpSpPr>
        <p:grpSpPr>
          <a:xfrm>
            <a:off x="-11815740" y="-15752"/>
            <a:ext cx="12482924" cy="6858000"/>
            <a:chOff x="-11600297" y="0"/>
            <a:chExt cx="12482924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8455C5-6275-FDA9-A93D-4C15C38CE9F4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932C9B-BBFE-1349-37AA-4F14278237BA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9B1BB4-004C-805E-8E39-A46B84E5896E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4819AA-9416-2B2B-81AB-5962D3DF0099}"/>
              </a:ext>
            </a:extLst>
          </p:cNvPr>
          <p:cNvGrpSpPr/>
          <p:nvPr/>
        </p:nvGrpSpPr>
        <p:grpSpPr>
          <a:xfrm>
            <a:off x="-12449661" y="-34406"/>
            <a:ext cx="12482924" cy="6895307"/>
            <a:chOff x="-12129822" y="-37307"/>
            <a:chExt cx="12482924" cy="68953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70C0AA-401D-A4E0-0CB3-DA454AA9E825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45686F-5BA2-C0C2-652D-91AA1C226C41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25AF67-B5B0-4FCE-C37C-6C16EE4E8CD5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1C5A4E-D8A5-B6C5-E447-7DB688C8CF85}"/>
              </a:ext>
            </a:extLst>
          </p:cNvPr>
          <p:cNvSpPr txBox="1"/>
          <p:nvPr/>
        </p:nvSpPr>
        <p:spPr>
          <a:xfrm>
            <a:off x="6199874" y="98774"/>
            <a:ext cx="268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Modules Used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C05633-CEF1-FFAB-D8A7-E461EC0F5940}"/>
              </a:ext>
            </a:extLst>
          </p:cNvPr>
          <p:cNvSpPr txBox="1"/>
          <p:nvPr/>
        </p:nvSpPr>
        <p:spPr>
          <a:xfrm>
            <a:off x="5119776" y="585353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"Transforming portfolios into immersive experiences, empowering your professional story."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5AE62-F8CF-319A-3435-9EDBE0112171}"/>
              </a:ext>
            </a:extLst>
          </p:cNvPr>
          <p:cNvSpPr txBox="1"/>
          <p:nvPr/>
        </p:nvSpPr>
        <p:spPr>
          <a:xfrm>
            <a:off x="2981325" y="1343025"/>
            <a:ext cx="3218549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1.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Flask-related modules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Flask==2.3.2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Flask_Bcrypt==1.0.1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Flask_Login==0.6.2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Flask_MySQLdb==1.0.1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Flask_SQLAlchemy==3.0.3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Flask_Uploads==0.2.1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Flask_WTF==1.1.1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LoginManager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abort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Blueprint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jsonify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login_required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w Cen MT" panose="020B0602020104020603" pitchFamily="34" charset="0"/>
              </a:rPr>
              <a:t>UserMixin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22D5F4-2F06-34FF-E16D-8DF5E2A9C965}"/>
              </a:ext>
            </a:extLst>
          </p:cNvPr>
          <p:cNvSpPr txBox="1"/>
          <p:nvPr/>
        </p:nvSpPr>
        <p:spPr>
          <a:xfrm>
            <a:off x="5925188" y="1324969"/>
            <a:ext cx="328961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2.Jinja,MarkupSafe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MarkupSafe==2.1.2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Jinja2==3.1.2</a:t>
            </a:r>
          </a:p>
          <a:p>
            <a:pPr algn="l"/>
            <a:r>
              <a:rPr lang="en-IN" sz="2000" b="1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3.Database-related modules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PyMySQL==1.0.3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SQLAlchemy==2.0.15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mysql_connector==2.2.9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mysql_connector_python==8.0.33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mysqlclient==2.1.1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create_engine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declarative_base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Column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relationship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ColumnDefault</a:t>
            </a:r>
          </a:p>
          <a:p>
            <a:endParaRPr lang="en-IN" b="1" dirty="0">
              <a:solidFill>
                <a:schemeClr val="bg2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3D182-4298-65D5-F50C-03A800884B53}"/>
              </a:ext>
            </a:extLst>
          </p:cNvPr>
          <p:cNvSpPr txBox="1"/>
          <p:nvPr/>
        </p:nvSpPr>
        <p:spPr>
          <a:xfrm>
            <a:off x="9191701" y="1299580"/>
            <a:ext cx="2667264" cy="374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4.Cryptography and Security modules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bcrypt==4.0.1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cryptography==41.0.0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dnspython==2.3.0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email_validator==2.0.0.post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its dangerous==2.1.2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generate_password_hash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check_password_hash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WTF_CSRF_SECRET_KEY</a:t>
            </a:r>
          </a:p>
        </p:txBody>
      </p:sp>
    </p:spTree>
    <p:extLst>
      <p:ext uri="{BB962C8B-B14F-4D97-AF65-F5344CB8AC3E}">
        <p14:creationId xmlns:p14="http://schemas.microsoft.com/office/powerpoint/2010/main" val="159640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71D9B8E-DA0A-945B-D680-182461C421C5}"/>
              </a:ext>
            </a:extLst>
          </p:cNvPr>
          <p:cNvGrpSpPr/>
          <p:nvPr/>
        </p:nvGrpSpPr>
        <p:grpSpPr>
          <a:xfrm>
            <a:off x="-423937" y="-34407"/>
            <a:ext cx="12482920" cy="6913626"/>
            <a:chOff x="-9296849" y="0"/>
            <a:chExt cx="12482920" cy="691362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1AEE9A-045F-ABE0-81CA-82EF22800351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D24C82-FFC6-587D-EA3D-D85B6D907B91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18F390-C592-3D8B-F887-C11D94781247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11BAEE-3C5D-76E6-1492-3F40C178FEF5}"/>
              </a:ext>
            </a:extLst>
          </p:cNvPr>
          <p:cNvGrpSpPr/>
          <p:nvPr/>
        </p:nvGrpSpPr>
        <p:grpSpPr>
          <a:xfrm>
            <a:off x="-9732604" y="-15752"/>
            <a:ext cx="12482921" cy="6858000"/>
            <a:chOff x="-9766749" y="0"/>
            <a:chExt cx="12482921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58811A-E1BC-DB91-F062-DC4DC1E845AF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9E58CAD-A7FF-BD5A-C540-1022AE81E7DF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693779-4CC5-8701-6B81-9E037AF0D057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9D82DC-3BC6-F61E-19CA-E1D53A4557B4}"/>
              </a:ext>
            </a:extLst>
          </p:cNvPr>
          <p:cNvGrpSpPr/>
          <p:nvPr/>
        </p:nvGrpSpPr>
        <p:grpSpPr>
          <a:xfrm>
            <a:off x="-10309489" y="-71378"/>
            <a:ext cx="12482920" cy="6858000"/>
            <a:chOff x="-10208676" y="-55626"/>
            <a:chExt cx="1248292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149E74-0F04-C1ED-2177-66B0D6A3254B}"/>
                </a:ext>
              </a:extLst>
            </p:cNvPr>
            <p:cNvSpPr/>
            <p:nvPr/>
          </p:nvSpPr>
          <p:spPr>
            <a:xfrm>
              <a:off x="-10208676" y="-55626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9A13DE-AC2C-2446-B5F7-F1DC07A11C0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635B24-8EE8-B629-6E55-D5B3497B83B1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89EB54-D553-5DB3-99C4-406BB2021A04}"/>
              </a:ext>
            </a:extLst>
          </p:cNvPr>
          <p:cNvGrpSpPr/>
          <p:nvPr/>
        </p:nvGrpSpPr>
        <p:grpSpPr>
          <a:xfrm>
            <a:off x="-10819036" y="-15752"/>
            <a:ext cx="12482923" cy="6858000"/>
            <a:chOff x="-10684854" y="0"/>
            <a:chExt cx="12482923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9B5625F-6F87-1EDB-CBE6-050EA3A75D4B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31EBF1-2DC1-1420-A827-71D46DD94A6A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287334-682D-F0B9-DEA2-82F8E5704322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0CC5E8-5ED0-CA0E-8E0F-D4533F3C705E}"/>
              </a:ext>
            </a:extLst>
          </p:cNvPr>
          <p:cNvGrpSpPr/>
          <p:nvPr/>
        </p:nvGrpSpPr>
        <p:grpSpPr>
          <a:xfrm>
            <a:off x="-11306193" y="2901"/>
            <a:ext cx="12482923" cy="6858000"/>
            <a:chOff x="-11138114" y="0"/>
            <a:chExt cx="12482923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B9D5951-25D4-5B0E-EF89-56EFCBB06B18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9D59DE-8508-8D8B-756B-06558A365FF1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8BFB16-78E6-4AA1-E8E7-F9FCA783975E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F313EC-2A4A-86F6-A1F3-18067DC75130}"/>
              </a:ext>
            </a:extLst>
          </p:cNvPr>
          <p:cNvGrpSpPr/>
          <p:nvPr/>
        </p:nvGrpSpPr>
        <p:grpSpPr>
          <a:xfrm>
            <a:off x="-11815740" y="-15752"/>
            <a:ext cx="12482924" cy="6858000"/>
            <a:chOff x="-11600297" y="0"/>
            <a:chExt cx="12482924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D65789-10DC-F7E7-E9ED-26DC8B835467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F65E93-61FA-BB1C-FC6A-36E9A914CE38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C4D72B0-D0B7-40C4-C4E4-8189BF63F8F9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BC0A33-4882-85D0-BF2E-F9E561FE5EE0}"/>
              </a:ext>
            </a:extLst>
          </p:cNvPr>
          <p:cNvGrpSpPr/>
          <p:nvPr/>
        </p:nvGrpSpPr>
        <p:grpSpPr>
          <a:xfrm>
            <a:off x="-12449661" y="-34406"/>
            <a:ext cx="12482924" cy="6895307"/>
            <a:chOff x="-12129822" y="-37307"/>
            <a:chExt cx="12482924" cy="689530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CC09AC-6DB9-BE0A-7B97-C076E6674FEA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1B195E-CAD6-F6C3-F518-54B83B25E029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A8B50C6-C96D-1C4B-FA9E-D4BF971C8F03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F88F1ED-282C-E1D1-7369-FACAAE7958D9}"/>
              </a:ext>
            </a:extLst>
          </p:cNvPr>
          <p:cNvSpPr txBox="1"/>
          <p:nvPr/>
        </p:nvSpPr>
        <p:spPr>
          <a:xfrm>
            <a:off x="6199874" y="98774"/>
            <a:ext cx="268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Modules Used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D8E705-2E01-67DB-505D-4110A8A8D487}"/>
              </a:ext>
            </a:extLst>
          </p:cNvPr>
          <p:cNvSpPr txBox="1"/>
          <p:nvPr/>
        </p:nvSpPr>
        <p:spPr>
          <a:xfrm>
            <a:off x="2981325" y="1343025"/>
            <a:ext cx="32185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5.Other utility modules: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click==8.1.3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greenlet==2.0.2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idna==3.4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protobuf==3.20.3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pycparser==2.21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typing_extensions==4.6.2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wheel==0.41.3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setuptools==68.2.2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pip==23.3.1</a:t>
            </a:r>
          </a:p>
          <a:p>
            <a:pPr algn="l"/>
            <a:r>
              <a:rPr lang="en-IN" sz="2000" b="1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6.Activators: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BashActivator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BatchActivator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FishActivator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NushellActivator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PowerShellActivator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PythonActivato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3961B8-163E-E04C-DC8B-F5113422F01B}"/>
              </a:ext>
            </a:extLst>
          </p:cNvPr>
          <p:cNvSpPr txBox="1"/>
          <p:nvPr/>
        </p:nvSpPr>
        <p:spPr>
          <a:xfrm>
            <a:off x="7030185" y="1374261"/>
            <a:ext cx="3714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7.Python modules: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os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datetime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werkzeug.utils.secure_filename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werkzeug.datastructures.FileStorage</a:t>
            </a:r>
          </a:p>
          <a:p>
            <a:pPr algn="l"/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8.Flask extensions: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flask_sqlalchemy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flask_wtf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flask_uploads</a:t>
            </a:r>
          </a:p>
          <a:p>
            <a:endParaRPr lang="en-IN" b="1" dirty="0">
              <a:solidFill>
                <a:schemeClr val="bg2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F51C733-90F4-2706-9B1A-EBAEA2D3FF18}"/>
              </a:ext>
            </a:extLst>
          </p:cNvPr>
          <p:cNvSpPr txBox="1"/>
          <p:nvPr/>
        </p:nvSpPr>
        <p:spPr>
          <a:xfrm>
            <a:off x="4171950" y="571500"/>
            <a:ext cx="6863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2">
                    <a:lumMod val="10000"/>
                  </a:schemeClr>
                </a:solidFill>
                <a:effectLst/>
                <a:latin typeface="Tw Cen MT" panose="020B0602020104020603" pitchFamily="34" charset="0"/>
              </a:rPr>
              <a:t>“Transform your academic journey into a visually engaging narrative, showcasing your talents and aspirations, propelling you towards future success as industry pioneers."</a:t>
            </a:r>
            <a:endParaRPr lang="en-IN" sz="1400" b="1" dirty="0">
              <a:solidFill>
                <a:schemeClr val="bg2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1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10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88440" y="27813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891F11-C5FB-4353-93C9-CA42D78432CB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819549" y="4145983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C9523-E38A-461B-AEF9-C2B5C440775D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566116" y="4145983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02037F-1958-4028-9BA4-B733CB3CDE02}"/>
              </a:ext>
            </a:extLst>
          </p:cNvPr>
          <p:cNvSpPr/>
          <p:nvPr/>
        </p:nvSpPr>
        <p:spPr>
          <a:xfrm>
            <a:off x="4058807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9806D0-1ADB-4AB4-A5BB-1647D3616BE3}"/>
              </a:ext>
            </a:extLst>
          </p:cNvPr>
          <p:cNvSpPr/>
          <p:nvPr/>
        </p:nvSpPr>
        <p:spPr>
          <a:xfrm>
            <a:off x="4423138" y="4050733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75790402-5A6C-48F9-8A1B-E528676DD5BE}"/>
              </a:ext>
            </a:extLst>
          </p:cNvPr>
          <p:cNvSpPr/>
          <p:nvPr/>
        </p:nvSpPr>
        <p:spPr>
          <a:xfrm>
            <a:off x="4304075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EED9F583-A109-4F6A-820E-B3C4F21B522E}"/>
              </a:ext>
            </a:extLst>
          </p:cNvPr>
          <p:cNvSpPr/>
          <p:nvPr/>
        </p:nvSpPr>
        <p:spPr>
          <a:xfrm>
            <a:off x="4171203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A8DED6-D15A-4D6E-ACD0-A35B48651EB7}"/>
              </a:ext>
            </a:extLst>
          </p:cNvPr>
          <p:cNvCxnSpPr>
            <a:cxnSpLocks/>
          </p:cNvCxnSpPr>
          <p:nvPr/>
        </p:nvCxnSpPr>
        <p:spPr>
          <a:xfrm flipV="1">
            <a:off x="4518389" y="4493169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D0199C5-D8EE-4CFF-8E6B-1B3AC887A281}"/>
              </a:ext>
            </a:extLst>
          </p:cNvPr>
          <p:cNvSpPr/>
          <p:nvPr/>
        </p:nvSpPr>
        <p:spPr>
          <a:xfrm>
            <a:off x="4456268" y="5501423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8FB003-653E-4BE8-9394-60DD0B24762F}"/>
              </a:ext>
            </a:extLst>
          </p:cNvPr>
          <p:cNvSpPr txBox="1"/>
          <p:nvPr/>
        </p:nvSpPr>
        <p:spPr>
          <a:xfrm>
            <a:off x="3463820" y="3112494"/>
            <a:ext cx="2334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B0F0"/>
                </a:solidFill>
                <a:latin typeface="Tw Cen MT" panose="020B0602020104020603" pitchFamily="34" charset="0"/>
              </a:rPr>
              <a:t>Algorithms</a:t>
            </a:r>
          </a:p>
          <a:p>
            <a:pPr algn="ctr"/>
            <a:endParaRPr lang="en-US" sz="3200" b="1" dirty="0">
              <a:solidFill>
                <a:srgbClr val="52C9BD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4E3399-CD2D-4F8B-89F5-31A547980E23}"/>
              </a:ext>
            </a:extLst>
          </p:cNvPr>
          <p:cNvSpPr txBox="1"/>
          <p:nvPr/>
        </p:nvSpPr>
        <p:spPr>
          <a:xfrm>
            <a:off x="3459588" y="5735703"/>
            <a:ext cx="3201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Tw Cen MT" panose="020B0602020104020603" pitchFamily="34" charset="0"/>
              </a:rPr>
              <a:t>Flask Routing and Model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1" dirty="0">
                <a:latin typeface="Tw Cen MT" panose="020B0602020104020603" pitchFamily="34" charset="0"/>
              </a:rPr>
              <a:t>File Handling and Database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Tw Cen MT" panose="020B0602020104020603" pitchFamily="34" charset="0"/>
              </a:rPr>
              <a:t>Template Rendering and Dynamic Content</a:t>
            </a:r>
            <a:endParaRPr lang="en-US" sz="1400" b="1" i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4DB56B1-68A1-4091-9877-DD73C1580428}"/>
              </a:ext>
            </a:extLst>
          </p:cNvPr>
          <p:cNvSpPr/>
          <p:nvPr/>
        </p:nvSpPr>
        <p:spPr>
          <a:xfrm rot="5400000">
            <a:off x="6297285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1A2C73-1F84-4424-864A-47BCAAC015EC}"/>
              </a:ext>
            </a:extLst>
          </p:cNvPr>
          <p:cNvSpPr/>
          <p:nvPr/>
        </p:nvSpPr>
        <p:spPr>
          <a:xfrm>
            <a:off x="6661616" y="4050733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5493DCD4-20BA-476D-82F1-EE803174BF4D}"/>
              </a:ext>
            </a:extLst>
          </p:cNvPr>
          <p:cNvSpPr/>
          <p:nvPr/>
        </p:nvSpPr>
        <p:spPr>
          <a:xfrm>
            <a:off x="6542553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658774A2-D90F-4D02-BC76-29E43C1DF903}"/>
              </a:ext>
            </a:extLst>
          </p:cNvPr>
          <p:cNvSpPr/>
          <p:nvPr/>
        </p:nvSpPr>
        <p:spPr>
          <a:xfrm>
            <a:off x="6409681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309A7E-040E-4F5D-B933-3AB5220F5A95}"/>
              </a:ext>
            </a:extLst>
          </p:cNvPr>
          <p:cNvCxnSpPr>
            <a:cxnSpLocks/>
          </p:cNvCxnSpPr>
          <p:nvPr/>
        </p:nvCxnSpPr>
        <p:spPr>
          <a:xfrm flipV="1">
            <a:off x="6756867" y="2765411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172B3A8-1C09-4FDE-AC67-99CAD10035A1}"/>
              </a:ext>
            </a:extLst>
          </p:cNvPr>
          <p:cNvSpPr/>
          <p:nvPr/>
        </p:nvSpPr>
        <p:spPr>
          <a:xfrm>
            <a:off x="6694746" y="2719055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CB7587-3408-4F70-8A5D-D0806A513B87}"/>
              </a:ext>
            </a:extLst>
          </p:cNvPr>
          <p:cNvSpPr txBox="1"/>
          <p:nvPr/>
        </p:nvSpPr>
        <p:spPr>
          <a:xfrm>
            <a:off x="5714909" y="4526536"/>
            <a:ext cx="2091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EC630"/>
                </a:solidFill>
                <a:latin typeface="Tw Cen MT" panose="020B0602020104020603" pitchFamily="34" charset="0"/>
              </a:rPr>
              <a:t>Live Demo</a:t>
            </a:r>
          </a:p>
          <a:p>
            <a:pPr algn="ctr"/>
            <a:endParaRPr lang="en-US" sz="32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778142-0AA8-41BA-9405-8237E1935E7F}"/>
              </a:ext>
            </a:extLst>
          </p:cNvPr>
          <p:cNvSpPr txBox="1"/>
          <p:nvPr/>
        </p:nvSpPr>
        <p:spPr>
          <a:xfrm>
            <a:off x="5486400" y="1644124"/>
            <a:ext cx="3323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>
                <a:solidFill>
                  <a:srgbClr val="212121"/>
                </a:solidFill>
                <a:latin typeface="Tw Cen MT" panose="020B0602020104020603" pitchFamily="34" charset="0"/>
              </a:rPr>
              <a:t>Interactive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>
                <a:solidFill>
                  <a:srgbClr val="212121"/>
                </a:solidFill>
                <a:latin typeface="Tw Cen MT" panose="020B0602020104020603" pitchFamily="34" charset="0"/>
              </a:rPr>
              <a:t>File Upload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>
                <a:solidFill>
                  <a:srgbClr val="212121"/>
                </a:solidFill>
                <a:latin typeface="Tw Cen MT" panose="020B0602020104020603" pitchFamily="34" charset="0"/>
              </a:rPr>
              <a:t>Real-time Updates/Database Interaction</a:t>
            </a:r>
            <a:endParaRPr lang="en-US" sz="1600" b="1" i="1" dirty="0">
              <a:solidFill>
                <a:srgbClr val="212121"/>
              </a:solidFill>
              <a:latin typeface="Tw Cen MT" panose="020B0602020104020603" pitchFamily="34" charset="0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A29CE290-7729-4E8C-9738-2BE3912C5D40}"/>
              </a:ext>
            </a:extLst>
          </p:cNvPr>
          <p:cNvSpPr/>
          <p:nvPr/>
        </p:nvSpPr>
        <p:spPr>
          <a:xfrm>
            <a:off x="8550718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7F86694-DB30-4196-BE70-3B5E3278021A}"/>
              </a:ext>
            </a:extLst>
          </p:cNvPr>
          <p:cNvSpPr/>
          <p:nvPr/>
        </p:nvSpPr>
        <p:spPr>
          <a:xfrm>
            <a:off x="8915049" y="4050733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6115DB5C-D181-48FC-85B7-6C0DCB4951B6}"/>
              </a:ext>
            </a:extLst>
          </p:cNvPr>
          <p:cNvSpPr/>
          <p:nvPr/>
        </p:nvSpPr>
        <p:spPr>
          <a:xfrm>
            <a:off x="8795986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08365D7B-6052-4B01-8C77-1C055E38348B}"/>
              </a:ext>
            </a:extLst>
          </p:cNvPr>
          <p:cNvSpPr/>
          <p:nvPr/>
        </p:nvSpPr>
        <p:spPr>
          <a:xfrm>
            <a:off x="8663114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A97434-70B9-45E8-BC84-F8CB00AAAF4D}"/>
              </a:ext>
            </a:extLst>
          </p:cNvPr>
          <p:cNvCxnSpPr>
            <a:cxnSpLocks/>
          </p:cNvCxnSpPr>
          <p:nvPr/>
        </p:nvCxnSpPr>
        <p:spPr>
          <a:xfrm flipV="1">
            <a:off x="9010300" y="4493169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902CC0C-A0B8-4FF2-8A15-DCEBEE23B351}"/>
              </a:ext>
            </a:extLst>
          </p:cNvPr>
          <p:cNvSpPr/>
          <p:nvPr/>
        </p:nvSpPr>
        <p:spPr>
          <a:xfrm>
            <a:off x="8948179" y="5501423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D63CF6-0F0C-4043-AF50-907858BD63FF}"/>
              </a:ext>
            </a:extLst>
          </p:cNvPr>
          <p:cNvSpPr txBox="1"/>
          <p:nvPr/>
        </p:nvSpPr>
        <p:spPr>
          <a:xfrm>
            <a:off x="7867299" y="2845946"/>
            <a:ext cx="2643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Learning and Future Work</a:t>
            </a:r>
          </a:p>
          <a:p>
            <a:pPr algn="ctr"/>
            <a:endParaRPr lang="en-US" sz="32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090A3B-2A97-456A-ABCC-50C0CBA44D38}"/>
              </a:ext>
            </a:extLst>
          </p:cNvPr>
          <p:cNvSpPr txBox="1"/>
          <p:nvPr/>
        </p:nvSpPr>
        <p:spPr>
          <a:xfrm>
            <a:off x="7725615" y="5707657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>
                <a:latin typeface="Tw Cen MT" panose="020B0602020104020603" pitchFamily="34" charset="0"/>
              </a:rPr>
              <a:t>Learning from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>
                <a:latin typeface="Tw Cen MT" panose="020B0602020104020603" pitchFamily="34" charset="0"/>
              </a:rPr>
              <a:t>Adaptability and Versatility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8E67CA8-3EB1-4349-80F6-D5198E0A4E0A}"/>
              </a:ext>
            </a:extLst>
          </p:cNvPr>
          <p:cNvCxnSpPr>
            <a:cxnSpLocks/>
          </p:cNvCxnSpPr>
          <p:nvPr/>
        </p:nvCxnSpPr>
        <p:spPr>
          <a:xfrm>
            <a:off x="3748995" y="6683885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A4B5EF-DBAF-4D2F-8AB6-EB341649E83C}"/>
              </a:ext>
            </a:extLst>
          </p:cNvPr>
          <p:cNvCxnSpPr>
            <a:cxnSpLocks/>
          </p:cNvCxnSpPr>
          <p:nvPr/>
        </p:nvCxnSpPr>
        <p:spPr>
          <a:xfrm>
            <a:off x="8081116" y="6369135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C86311A-87DE-49A7-9347-B90889E32A7E}"/>
              </a:ext>
            </a:extLst>
          </p:cNvPr>
          <p:cNvCxnSpPr>
            <a:cxnSpLocks/>
          </p:cNvCxnSpPr>
          <p:nvPr/>
        </p:nvCxnSpPr>
        <p:spPr>
          <a:xfrm>
            <a:off x="5676750" y="1644124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231DD1-22C1-4122-B4C9-C0445DBEACE6}"/>
              </a:ext>
            </a:extLst>
          </p:cNvPr>
          <p:cNvGrpSpPr/>
          <p:nvPr/>
        </p:nvGrpSpPr>
        <p:grpSpPr>
          <a:xfrm>
            <a:off x="4239380" y="57109"/>
            <a:ext cx="5496695" cy="1146629"/>
            <a:chOff x="3200263" y="238883"/>
            <a:chExt cx="5496695" cy="114662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66CB0E-A73B-432E-A3DE-7994E39AE8A3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915C6C8-B5E3-46D1-A2CD-906A252082C4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i="0" dirty="0">
                  <a:solidFill>
                    <a:srgbClr val="444444"/>
                  </a:solidFill>
                  <a:effectLst/>
                  <a:latin typeface="Tw Cen MT" panose="020B0602020104020603" pitchFamily="34" charset="0"/>
                </a:rPr>
                <a:t>"</a:t>
              </a:r>
              <a:r>
                <a:rPr lang="en-US" sz="1600" b="1" i="0" dirty="0">
                  <a:solidFill>
                    <a:srgbClr val="444444"/>
                  </a:solidFill>
                  <a:effectLst/>
                  <a:latin typeface="Tw Cen MT" panose="020B0602020104020603" pitchFamily="34" charset="0"/>
                </a:rPr>
                <a:t>Empower Your Story: Craft, Share, and Shine with Your Dynamic Portfolio - Elevate Your Journey!"</a:t>
              </a:r>
              <a:endParaRPr lang="en-US" sz="1600" b="1" dirty="0">
                <a:solidFill>
                  <a:srgbClr val="444444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34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7" grpId="0" animBg="1"/>
      <p:bldP spid="39" grpId="0"/>
      <p:bldP spid="44" grpId="0"/>
      <p:bldP spid="48" grpId="0" animBg="1"/>
      <p:bldP spid="50" grpId="0" animBg="1"/>
      <p:bldP spid="54" grpId="0" animBg="1"/>
      <p:bldP spid="56" grpId="0" animBg="1"/>
      <p:bldP spid="66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8" grpId="0" animBg="1"/>
      <p:bldP spid="79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00B649-381B-1668-7F15-472A43E594AD}"/>
              </a:ext>
            </a:extLst>
          </p:cNvPr>
          <p:cNvGrpSpPr/>
          <p:nvPr/>
        </p:nvGrpSpPr>
        <p:grpSpPr>
          <a:xfrm>
            <a:off x="-290924" y="-51197"/>
            <a:ext cx="12482924" cy="6895307"/>
            <a:chOff x="-12129822" y="-37307"/>
            <a:chExt cx="12482924" cy="6895307"/>
          </a:xfrm>
          <a:solidFill>
            <a:schemeClr val="bg1">
              <a:lumMod val="95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9D6A67-7CD1-D5DA-12E9-D2BE7E72796C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>
                  <a:solidFill>
                    <a:schemeClr val="tx2">
                      <a:lumMod val="7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719B87-1521-7C0C-3C8D-30B983C0F7AE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08EB7B-36F8-6495-7B9D-B2AF547C460E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2FA7FBA-C57B-1C7A-E96D-745D85500522}"/>
              </a:ext>
            </a:extLst>
          </p:cNvPr>
          <p:cNvGrpSpPr/>
          <p:nvPr/>
        </p:nvGrpSpPr>
        <p:grpSpPr>
          <a:xfrm>
            <a:off x="-10456153" y="-43458"/>
            <a:ext cx="12482924" cy="6895307"/>
            <a:chOff x="-12129822" y="-37307"/>
            <a:chExt cx="12482924" cy="68953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B1BEC8-8EDF-7647-39EE-6C39C5E3B9F7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2A40C-E3EB-92A8-4762-873DA75C2B83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006832-81E0-C314-C6DC-F9F83E05CEA5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87FE98-FE83-EFE5-35EB-226C2097B187}"/>
              </a:ext>
            </a:extLst>
          </p:cNvPr>
          <p:cNvGrpSpPr/>
          <p:nvPr/>
        </p:nvGrpSpPr>
        <p:grpSpPr>
          <a:xfrm>
            <a:off x="-10962652" y="-24805"/>
            <a:ext cx="12482924" cy="6895307"/>
            <a:chOff x="-12129822" y="-37307"/>
            <a:chExt cx="12482924" cy="6895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46544-1455-0D6C-B84A-FB7B00F30215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CF2138-8068-1189-A7CA-C45D939BE045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5F5666-07AB-B761-513D-0E0C88F0D1A8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882E30-CC19-14D3-37ED-9E30507AA3D2}"/>
              </a:ext>
            </a:extLst>
          </p:cNvPr>
          <p:cNvGrpSpPr/>
          <p:nvPr/>
        </p:nvGrpSpPr>
        <p:grpSpPr>
          <a:xfrm>
            <a:off x="-11455310" y="6152"/>
            <a:ext cx="12482924" cy="6895307"/>
            <a:chOff x="-12129822" y="-37307"/>
            <a:chExt cx="12482924" cy="68953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54DDBC-945E-8DD6-B2FE-792A447EDAF2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3CD9B5-07CE-17B5-D295-4C19909C6C89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D4529F-0B88-1759-4264-F74C44474BC1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5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17BC17-D6E4-A029-1E1A-DD849682595A}"/>
              </a:ext>
            </a:extLst>
          </p:cNvPr>
          <p:cNvSpPr txBox="1"/>
          <p:nvPr/>
        </p:nvSpPr>
        <p:spPr>
          <a:xfrm>
            <a:off x="2139363" y="1139545"/>
            <a:ext cx="4909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1. Define route '/' for the home page.</a:t>
            </a:r>
          </a:p>
          <a:p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2. Fetch data from index_phara, socials, cIndex_name, cIndex_img_self, cIndex_img_big, and certdb tables.</a:t>
            </a:r>
          </a:p>
          <a:p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3. Render 'cIndex.html' template.</a:t>
            </a:r>
          </a:p>
          <a:p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   - Pass fetched data to the template for display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91ED8-8FC1-F506-0981-114CF701364D}"/>
              </a:ext>
            </a:extLst>
          </p:cNvPr>
          <p:cNvSpPr txBox="1"/>
          <p:nvPr/>
        </p:nvSpPr>
        <p:spPr>
          <a:xfrm>
            <a:off x="3322312" y="579017"/>
            <a:ext cx="192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Home  Page</a:t>
            </a:r>
            <a:endParaRPr lang="en-IN" sz="28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6F225B-BABF-F14C-1E2B-38165A5DFEC9}"/>
              </a:ext>
            </a:extLst>
          </p:cNvPr>
          <p:cNvSpPr/>
          <p:nvPr/>
        </p:nvSpPr>
        <p:spPr>
          <a:xfrm>
            <a:off x="2355115" y="616325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9309B-13E3-277F-958D-0FAD108BAC93}"/>
              </a:ext>
            </a:extLst>
          </p:cNvPr>
          <p:cNvSpPr txBox="1"/>
          <p:nvPr/>
        </p:nvSpPr>
        <p:spPr>
          <a:xfrm>
            <a:off x="7977895" y="616325"/>
            <a:ext cx="274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Base template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E12966-3552-70BA-2044-E964843A148C}"/>
              </a:ext>
            </a:extLst>
          </p:cNvPr>
          <p:cNvSpPr txBox="1"/>
          <p:nvPr/>
        </p:nvSpPr>
        <p:spPr>
          <a:xfrm>
            <a:off x="7277100" y="1219200"/>
            <a:ext cx="4457700" cy="1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3A8ED-0BBA-3F1D-4ED8-959661901E04}"/>
              </a:ext>
            </a:extLst>
          </p:cNvPr>
          <p:cNvSpPr txBox="1"/>
          <p:nvPr/>
        </p:nvSpPr>
        <p:spPr>
          <a:xfrm>
            <a:off x="7391398" y="1095812"/>
            <a:ext cx="445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w Cen MT" panose="020B0602020104020603" pitchFamily="34" charset="0"/>
              </a:rPr>
              <a:t>1. Define route '/base' for displaying a base page.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2. Fetch data from socials and cIndex_name tables.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3. Render 'base.html' template.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Pass fetched data to the template for display.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AD3906F-D45A-741B-CFA4-9C5E1568F9B9}"/>
              </a:ext>
            </a:extLst>
          </p:cNvPr>
          <p:cNvSpPr/>
          <p:nvPr/>
        </p:nvSpPr>
        <p:spPr>
          <a:xfrm>
            <a:off x="7193964" y="667306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EFD71C2-0795-C9F7-96AF-E25D918F3E2C}"/>
              </a:ext>
            </a:extLst>
          </p:cNvPr>
          <p:cNvSpPr/>
          <p:nvPr/>
        </p:nvSpPr>
        <p:spPr>
          <a:xfrm>
            <a:off x="2423652" y="3235687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43C11A-8404-29B1-7904-ED4083592BCB}"/>
              </a:ext>
            </a:extLst>
          </p:cNvPr>
          <p:cNvSpPr/>
          <p:nvPr/>
        </p:nvSpPr>
        <p:spPr>
          <a:xfrm>
            <a:off x="7102440" y="3260997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D9D4D6-8D03-9C55-A0BB-4147BCB793BE}"/>
              </a:ext>
            </a:extLst>
          </p:cNvPr>
          <p:cNvSpPr txBox="1"/>
          <p:nvPr/>
        </p:nvSpPr>
        <p:spPr>
          <a:xfrm>
            <a:off x="3156344" y="3204910"/>
            <a:ext cx="2599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Self profile	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B7A3F7-44E4-835B-90B2-E00671BB5C81}"/>
              </a:ext>
            </a:extLst>
          </p:cNvPr>
          <p:cNvSpPr txBox="1"/>
          <p:nvPr/>
        </p:nvSpPr>
        <p:spPr>
          <a:xfrm>
            <a:off x="7857891" y="3180071"/>
            <a:ext cx="326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Banner URL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F2368-A527-036F-8606-7FACB0DDC7FF}"/>
              </a:ext>
            </a:extLst>
          </p:cNvPr>
          <p:cNvSpPr txBox="1"/>
          <p:nvPr/>
        </p:nvSpPr>
        <p:spPr>
          <a:xfrm>
            <a:off x="2197365" y="3838527"/>
            <a:ext cx="4909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w Cen MT" panose="020B0602020104020603" pitchFamily="34" charset="0"/>
              </a:rPr>
              <a:t>1. Define route '/self' for handling image uploads.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2. If the method is POST: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Extract uploaded image and details from the form.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Store the image in the cIndex_img_self table in the database.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3. Fetch data from cIndex_img_self, socials, and cIndex_name tables.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4. Render 'self.html' template.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Pass fetched data to the template for display.</a:t>
            </a:r>
          </a:p>
          <a:p>
            <a:endParaRPr lang="en-IN" b="1" i="1" dirty="0">
              <a:latin typeface="Tw Cen MT" panose="020B06020201040206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41CB3-700F-C8CA-4EB3-7A2718399D67}"/>
              </a:ext>
            </a:extLst>
          </p:cNvPr>
          <p:cNvSpPr txBox="1"/>
          <p:nvPr/>
        </p:nvSpPr>
        <p:spPr>
          <a:xfrm>
            <a:off x="7391398" y="3838527"/>
            <a:ext cx="49091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Tw Cen MT" panose="020B0602020104020603" pitchFamily="34" charset="0"/>
              </a:rPr>
              <a:t>1. Define route '/big' for handling larger image uploads.</a:t>
            </a:r>
          </a:p>
          <a:p>
            <a:r>
              <a:rPr lang="en-US" sz="1600" b="1" i="1" dirty="0">
                <a:latin typeface="Tw Cen MT" panose="020B0602020104020603" pitchFamily="34" charset="0"/>
              </a:rPr>
              <a:t>2. If the method is POST:</a:t>
            </a:r>
          </a:p>
          <a:p>
            <a:r>
              <a:rPr lang="en-US" sz="1600" b="1" i="1" dirty="0">
                <a:latin typeface="Tw Cen MT" panose="020B0602020104020603" pitchFamily="34" charset="0"/>
              </a:rPr>
              <a:t>   - Extract uploaded larger image and details from the form.</a:t>
            </a:r>
          </a:p>
          <a:p>
            <a:r>
              <a:rPr lang="en-US" sz="1600" b="1" i="1" dirty="0">
                <a:latin typeface="Tw Cen MT" panose="020B0602020104020603" pitchFamily="34" charset="0"/>
              </a:rPr>
              <a:t>   - Store the image in the cIndex_img_big table in the database.</a:t>
            </a:r>
          </a:p>
          <a:p>
            <a:r>
              <a:rPr lang="en-US" sz="1600" b="1" i="1" dirty="0">
                <a:latin typeface="Tw Cen MT" panose="020B0602020104020603" pitchFamily="34" charset="0"/>
              </a:rPr>
              <a:t>3. Fetch data from cIndex_img_big, socials, and cIndex_name tables.</a:t>
            </a:r>
          </a:p>
          <a:p>
            <a:r>
              <a:rPr lang="en-US" sz="1600" b="1" i="1" dirty="0">
                <a:latin typeface="Tw Cen MT" panose="020B0602020104020603" pitchFamily="34" charset="0"/>
              </a:rPr>
              <a:t>4. Render 'big.html' template.</a:t>
            </a:r>
          </a:p>
          <a:p>
            <a:r>
              <a:rPr lang="en-US" sz="1600" b="1" i="1" dirty="0">
                <a:latin typeface="Tw Cen MT" panose="020B0602020104020603" pitchFamily="34" charset="0"/>
              </a:rPr>
              <a:t>   - Pass fetched data to the template for display.</a:t>
            </a:r>
          </a:p>
          <a:p>
            <a:endParaRPr lang="en-IN" sz="1600" b="1" i="1" dirty="0">
              <a:latin typeface="Tw Cen MT" panose="020B06020201040206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5973E8-BE94-84A2-04EC-251FD2218A5A}"/>
              </a:ext>
            </a:extLst>
          </p:cNvPr>
          <p:cNvSpPr txBox="1"/>
          <p:nvPr/>
        </p:nvSpPr>
        <p:spPr>
          <a:xfrm>
            <a:off x="5248706" y="38696"/>
            <a:ext cx="2706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uhaus 93" panose="04030905020B02020C02" pitchFamily="82" charset="0"/>
              </a:rPr>
              <a:t>Algorithms</a:t>
            </a:r>
            <a:endParaRPr lang="en-IN" sz="4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0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3" grpId="0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D387C-4477-6B6E-719C-6AD434DDA81E}"/>
              </a:ext>
            </a:extLst>
          </p:cNvPr>
          <p:cNvGrpSpPr/>
          <p:nvPr/>
        </p:nvGrpSpPr>
        <p:grpSpPr>
          <a:xfrm>
            <a:off x="247487" y="-18655"/>
            <a:ext cx="12482924" cy="6895307"/>
            <a:chOff x="-12129822" y="-37307"/>
            <a:chExt cx="12482924" cy="68953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1F92A3-2CB1-7357-0A4C-2290E85C2ED0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98C564-7DB1-C73D-C7DE-27F22109055D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56B674-D491-4843-3A25-159DF3B7A695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6BEDA5-EAE2-6962-05C8-6B072BE29DDC}"/>
              </a:ext>
            </a:extLst>
          </p:cNvPr>
          <p:cNvGrpSpPr/>
          <p:nvPr/>
        </p:nvGrpSpPr>
        <p:grpSpPr>
          <a:xfrm>
            <a:off x="-9552946" y="29259"/>
            <a:ext cx="12482924" cy="6895307"/>
            <a:chOff x="-12129822" y="-37307"/>
            <a:chExt cx="12482924" cy="68953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79CA5F-8AFA-CD1F-AC02-468B6BA93510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8239CB-3080-C93E-6C7B-00B66B1F2003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2936FE-E8CD-70C2-4D1C-06237A3E0E83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E9C518-2356-5695-A957-573C8445CB1C}"/>
              </a:ext>
            </a:extLst>
          </p:cNvPr>
          <p:cNvGrpSpPr/>
          <p:nvPr/>
        </p:nvGrpSpPr>
        <p:grpSpPr>
          <a:xfrm>
            <a:off x="-10076008" y="10606"/>
            <a:ext cx="12482924" cy="6895307"/>
            <a:chOff x="-12129822" y="-37307"/>
            <a:chExt cx="12482924" cy="6895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147F8E-4937-FC5F-353D-B7E6CF2CE230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AD7CA3-1E09-AF99-9B7D-42912E711E0F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18128B-1E95-38D2-B9AD-E3E1607CC725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90BCA-DB65-A215-78E3-7806C0969FF5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203D87-CFF4-36E1-E879-A2FEC1A8C4E1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0626C2-8DAA-C7FA-051F-B166EFCE2A37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45C663-3386-BC65-9BDD-CB604833EDB8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A9984-C976-2388-CF61-1DC3CF474139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B81000-B1E9-BDF3-DB1A-C7CC6D1D3263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240301-DB06-3196-3B07-885EECB6C158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524E8-A314-4585-C76C-82EE79B0DF11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915225-8FF4-9C71-0EE4-95086A389D6C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D2DE2B-24BB-71E0-DC42-F6B53EBCD70D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D3BC5F-C2B9-D97F-E805-E5842CF64006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9DCF57-4C88-1F25-0B6F-0FCC63D4F516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6B17B5-4429-DD9F-2697-E8B04A1434C1}"/>
              </a:ext>
            </a:extLst>
          </p:cNvPr>
          <p:cNvGrpSpPr/>
          <p:nvPr/>
        </p:nvGrpSpPr>
        <p:grpSpPr>
          <a:xfrm>
            <a:off x="-12283530" y="0"/>
            <a:ext cx="12482924" cy="6895307"/>
            <a:chOff x="-12129822" y="-37307"/>
            <a:chExt cx="12482924" cy="68953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DC4C2A-2B13-8668-5289-3B640602541D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90C7E4-39AE-E5E8-94E1-682E90B0E324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B5031A-D7B7-3EB0-C835-FEAD5BE10A3E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1F680D-55F2-3E07-CBCF-EA7A75FFD823}"/>
              </a:ext>
            </a:extLst>
          </p:cNvPr>
          <p:cNvSpPr txBox="1"/>
          <p:nvPr/>
        </p:nvSpPr>
        <p:spPr>
          <a:xfrm>
            <a:off x="2959630" y="1160353"/>
            <a:ext cx="4909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w Cen MT" panose="020B0602020104020603" pitchFamily="34" charset="0"/>
              </a:rPr>
              <a:t>1. Define route '/self/&lt;int:id&gt;' to fetch and display a specific image from cIndex_img_self by ID.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2. Retrieve the image data by ID from cIndex_img_self table in the database.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3. Return the image as a Response with appropriate mimetype.</a:t>
            </a:r>
          </a:p>
          <a:p>
            <a:endParaRPr lang="en-IN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DAAAF1A-9147-D8D9-61C6-7E3B7287BE13}"/>
              </a:ext>
            </a:extLst>
          </p:cNvPr>
          <p:cNvSpPr/>
          <p:nvPr/>
        </p:nvSpPr>
        <p:spPr>
          <a:xfrm>
            <a:off x="3174086" y="653633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61185-976B-26BE-F0F1-1D85A8C9F5E2}"/>
              </a:ext>
            </a:extLst>
          </p:cNvPr>
          <p:cNvSpPr txBox="1"/>
          <p:nvPr/>
        </p:nvSpPr>
        <p:spPr>
          <a:xfrm>
            <a:off x="8505286" y="602333"/>
            <a:ext cx="274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Deleting image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99B03B-304D-CC8B-F816-FBD9BA54F054}"/>
              </a:ext>
            </a:extLst>
          </p:cNvPr>
          <p:cNvSpPr txBox="1"/>
          <p:nvPr/>
        </p:nvSpPr>
        <p:spPr>
          <a:xfrm>
            <a:off x="7791614" y="1160354"/>
            <a:ext cx="445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w Cen MT" panose="020B0602020104020603" pitchFamily="34" charset="0"/>
              </a:rPr>
              <a:t>1. Define route '/selfDel/&lt;int:id&gt;' to delete a specific image from cIndex_img_self by ID.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2. Find the image entry by ID from cIndex_img_self table and delete it.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3. Redirect to '/self' route.</a:t>
            </a:r>
          </a:p>
          <a:p>
            <a:endParaRPr lang="en-US" b="1" i="1" dirty="0">
              <a:latin typeface="Tw Cen MT" panose="020B0602020104020603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D50155C-5497-4A7E-6C84-96A1E446D9C1}"/>
              </a:ext>
            </a:extLst>
          </p:cNvPr>
          <p:cNvSpPr/>
          <p:nvPr/>
        </p:nvSpPr>
        <p:spPr>
          <a:xfrm>
            <a:off x="7564917" y="682179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54C8FBF-2936-A7A3-6E93-BD8C822EC998}"/>
              </a:ext>
            </a:extLst>
          </p:cNvPr>
          <p:cNvSpPr/>
          <p:nvPr/>
        </p:nvSpPr>
        <p:spPr>
          <a:xfrm>
            <a:off x="3096549" y="3667452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1F600AB-4029-A4EE-3D2E-CA9F242AC1DA}"/>
              </a:ext>
            </a:extLst>
          </p:cNvPr>
          <p:cNvSpPr/>
          <p:nvPr/>
        </p:nvSpPr>
        <p:spPr>
          <a:xfrm>
            <a:off x="7743900" y="3716465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0B4DD6-BC50-DE25-3D0B-1A7370148F49}"/>
              </a:ext>
            </a:extLst>
          </p:cNvPr>
          <p:cNvSpPr txBox="1"/>
          <p:nvPr/>
        </p:nvSpPr>
        <p:spPr>
          <a:xfrm>
            <a:off x="3803061" y="3630646"/>
            <a:ext cx="2599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Edit / Update	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85E388-841E-FE68-3D76-231B24E6CBD2}"/>
              </a:ext>
            </a:extLst>
          </p:cNvPr>
          <p:cNvSpPr txBox="1"/>
          <p:nvPr/>
        </p:nvSpPr>
        <p:spPr>
          <a:xfrm>
            <a:off x="8630211" y="3701320"/>
            <a:ext cx="326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Project URL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41BC19-047A-6CB0-2602-5B5FFAEAA65A}"/>
              </a:ext>
            </a:extLst>
          </p:cNvPr>
          <p:cNvSpPr txBox="1"/>
          <p:nvPr/>
        </p:nvSpPr>
        <p:spPr>
          <a:xfrm>
            <a:off x="2959629" y="4252227"/>
            <a:ext cx="4909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w Cen MT" panose="020B0602020104020603" pitchFamily="34" charset="0"/>
              </a:rPr>
              <a:t>1. Define route '/editSelf' for updating the details of the self-image.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2. If the method is POST: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Extract updated details from the form for the self-image.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Update the details in the cIndex_img_self table in the database.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3. Redirect to '/self' route.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AD9B7A-9631-A58F-C7AD-196CA970F9F1}"/>
              </a:ext>
            </a:extLst>
          </p:cNvPr>
          <p:cNvSpPr txBox="1"/>
          <p:nvPr/>
        </p:nvSpPr>
        <p:spPr>
          <a:xfrm>
            <a:off x="7729316" y="4239685"/>
            <a:ext cx="49091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w Cen MT" panose="020B0602020104020603" pitchFamily="34" charset="0"/>
              </a:rPr>
              <a:t>1. Define route '/project' for handling projects' data.</a:t>
            </a:r>
          </a:p>
          <a:p>
            <a:r>
              <a:rPr lang="en-US" sz="2000" b="1" i="1" dirty="0">
                <a:latin typeface="Tw Cen MT" panose="020B0602020104020603" pitchFamily="34" charset="0"/>
              </a:rPr>
              <a:t>2. Fetch data from project dB table in the database.</a:t>
            </a:r>
          </a:p>
          <a:p>
            <a:r>
              <a:rPr lang="en-US" sz="2000" b="1" i="1" dirty="0">
                <a:latin typeface="Tw Cen MT" panose="020B0602020104020603" pitchFamily="34" charset="0"/>
              </a:rPr>
              <a:t>3. Render 'project.html' template.</a:t>
            </a:r>
          </a:p>
          <a:p>
            <a:r>
              <a:rPr lang="en-US" sz="2000" b="1" i="1" dirty="0">
                <a:latin typeface="Tw Cen MT" panose="020B0602020104020603" pitchFamily="34" charset="0"/>
              </a:rPr>
              <a:t>   - Pass fetched data to the template for display.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954F5-763C-781A-FF8E-0D4279B572AB}"/>
              </a:ext>
            </a:extLst>
          </p:cNvPr>
          <p:cNvSpPr txBox="1"/>
          <p:nvPr/>
        </p:nvSpPr>
        <p:spPr>
          <a:xfrm>
            <a:off x="4072710" y="614606"/>
            <a:ext cx="274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Get image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B768C3-F42E-D36E-7944-062AE2745A0E}"/>
              </a:ext>
            </a:extLst>
          </p:cNvPr>
          <p:cNvSpPr txBox="1"/>
          <p:nvPr/>
        </p:nvSpPr>
        <p:spPr>
          <a:xfrm>
            <a:off x="5774756" y="66238"/>
            <a:ext cx="2706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uhaus 93" panose="04030905020B02020C02" pitchFamily="82" charset="0"/>
              </a:rPr>
              <a:t>Algorithms</a:t>
            </a:r>
            <a:endParaRPr lang="en-IN" sz="4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86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3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EEAA9A-338F-9074-DA68-44E0374DCD88}"/>
              </a:ext>
            </a:extLst>
          </p:cNvPr>
          <p:cNvGrpSpPr/>
          <p:nvPr/>
        </p:nvGrpSpPr>
        <p:grpSpPr>
          <a:xfrm>
            <a:off x="-313689" y="13890"/>
            <a:ext cx="12482924" cy="6895307"/>
            <a:chOff x="-12129822" y="-37307"/>
            <a:chExt cx="12482924" cy="68953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ADF400-67C6-5774-0D40-23B7C90F0F01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1129CB-C615-9D09-B0A2-F6F566FFC356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C3E07F-C00D-00E5-2FAF-6292EA38CEFF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24F01A-0BB6-75DA-D224-1E1A3E33B501}"/>
              </a:ext>
            </a:extLst>
          </p:cNvPr>
          <p:cNvGrpSpPr/>
          <p:nvPr/>
        </p:nvGrpSpPr>
        <p:grpSpPr>
          <a:xfrm>
            <a:off x="-820771" y="0"/>
            <a:ext cx="12482924" cy="6895307"/>
            <a:chOff x="-12129822" y="-37307"/>
            <a:chExt cx="12482924" cy="68953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ACCEAC-F4C3-B6CB-0084-A4B9788878FF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B2C35C-71B7-8519-8B39-6E47CC30520D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E020C-148D-E5EC-4143-7DC3D31E72E1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D6104E-D807-7684-DA66-40CD7EA9DF9B}"/>
              </a:ext>
            </a:extLst>
          </p:cNvPr>
          <p:cNvGrpSpPr/>
          <p:nvPr/>
        </p:nvGrpSpPr>
        <p:grpSpPr>
          <a:xfrm>
            <a:off x="-10102760" y="-18654"/>
            <a:ext cx="12482924" cy="6895307"/>
            <a:chOff x="-12129822" y="-37307"/>
            <a:chExt cx="12482924" cy="6895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C1FE36-0C94-2939-A6E3-D864CFB5E6DC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2C600B-DD1C-4672-C995-6BD279F5F6BC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5F7C2F-28CE-98D7-7D39-F36A2CA49822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 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31D2A-6590-2EBB-C782-6A7DBAA9660C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A47100-6FF4-2901-E064-5C26A9AE775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E3C96A-8844-DEED-9083-43699133F22F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372089-0341-C478-D1C9-7502FF553DCB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60408B-FA11-640E-DB26-FED099D3A182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C2EA1-44AE-3B24-402F-0FC3C9BDAEE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697438-D413-4DE1-EA84-D70D52F85EFD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4306C1-AB1F-8623-3AC3-E8CB9F6D0CFD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5BC682-A149-35C2-1A85-979C03A1A83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FD1A40-A6A1-7B0C-B118-3789F5134705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D99726-E17B-B166-4E16-5D9FB8D5847E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8F67E0-9B9A-D54A-30E0-60AABF24FAE2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3E854F-528B-6B81-2F58-9835D662AC61}"/>
              </a:ext>
            </a:extLst>
          </p:cNvPr>
          <p:cNvGrpSpPr/>
          <p:nvPr/>
        </p:nvGrpSpPr>
        <p:grpSpPr>
          <a:xfrm>
            <a:off x="-12283530" y="0"/>
            <a:ext cx="12482924" cy="6895307"/>
            <a:chOff x="-12129822" y="-37307"/>
            <a:chExt cx="12482924" cy="68953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F6A1BF-9C70-C609-C9DA-46E48F4FDE91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28C37F-EEBD-84CD-7AE6-8FA6DB1791AD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300803-3E92-7AB8-3C8C-D419C828C2E8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89E8F37-D1C7-8FA7-71DE-08CA20DD562A}"/>
              </a:ext>
            </a:extLst>
          </p:cNvPr>
          <p:cNvSpPr txBox="1"/>
          <p:nvPr/>
        </p:nvSpPr>
        <p:spPr>
          <a:xfrm>
            <a:off x="2542431" y="1182875"/>
            <a:ext cx="490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w Cen MT" panose="020B0602020104020603" pitchFamily="34" charset="0"/>
              </a:rPr>
              <a:t>1. Define route '/cert' for handling certifications' data.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2. Fetch data from certdb table in the database.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3. Render 'cert.html' template.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Pass fetched data to the template for display.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AAA181E-B323-69B0-796E-EC68DCAC4750}"/>
              </a:ext>
            </a:extLst>
          </p:cNvPr>
          <p:cNvSpPr/>
          <p:nvPr/>
        </p:nvSpPr>
        <p:spPr>
          <a:xfrm>
            <a:off x="2730419" y="682179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383907-5B0F-10EB-9817-02A81C37F5DC}"/>
              </a:ext>
            </a:extLst>
          </p:cNvPr>
          <p:cNvSpPr txBox="1"/>
          <p:nvPr/>
        </p:nvSpPr>
        <p:spPr>
          <a:xfrm>
            <a:off x="8023685" y="641085"/>
            <a:ext cx="274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Editing base 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23863-72D5-CE75-04BE-974F1B680B91}"/>
              </a:ext>
            </a:extLst>
          </p:cNvPr>
          <p:cNvSpPr txBox="1"/>
          <p:nvPr/>
        </p:nvSpPr>
        <p:spPr>
          <a:xfrm>
            <a:off x="7359448" y="1122203"/>
            <a:ext cx="4457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w Cen MT" panose="020B0602020104020603" pitchFamily="34" charset="0"/>
              </a:rPr>
              <a:t>1. Define route '/editBase' for updating the details of the base page.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2. If the method is POST: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Extract updated details from the form for the base page.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Update the details in the cIndex_name and socials tables in the database.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3. Redirect to '/base' route.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F6FCC32-2A22-EB88-925C-90F6470721E5}"/>
              </a:ext>
            </a:extLst>
          </p:cNvPr>
          <p:cNvSpPr/>
          <p:nvPr/>
        </p:nvSpPr>
        <p:spPr>
          <a:xfrm>
            <a:off x="7268719" y="645765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860D984-8641-0040-1B52-D085620F93A7}"/>
              </a:ext>
            </a:extLst>
          </p:cNvPr>
          <p:cNvSpPr/>
          <p:nvPr/>
        </p:nvSpPr>
        <p:spPr>
          <a:xfrm>
            <a:off x="2646599" y="3344478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A11D5E9-76EC-CFA0-2BA8-AB5522A439DA}"/>
              </a:ext>
            </a:extLst>
          </p:cNvPr>
          <p:cNvSpPr/>
          <p:nvPr/>
        </p:nvSpPr>
        <p:spPr>
          <a:xfrm>
            <a:off x="7303206" y="3421862"/>
            <a:ext cx="690240" cy="523220"/>
          </a:xfrm>
          <a:prstGeom prst="rightArrow">
            <a:avLst/>
          </a:prstGeom>
          <a:solidFill>
            <a:srgbClr val="FF7D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D4318B-9BFF-1DD7-F199-AAFA00C44051}"/>
              </a:ext>
            </a:extLst>
          </p:cNvPr>
          <p:cNvSpPr txBox="1"/>
          <p:nvPr/>
        </p:nvSpPr>
        <p:spPr>
          <a:xfrm>
            <a:off x="3373879" y="3268660"/>
            <a:ext cx="2599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Edit banner	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5291DE-1873-B133-4F2B-82F03457FEA1}"/>
              </a:ext>
            </a:extLst>
          </p:cNvPr>
          <p:cNvSpPr txBox="1"/>
          <p:nvPr/>
        </p:nvSpPr>
        <p:spPr>
          <a:xfrm>
            <a:off x="8049688" y="3391085"/>
            <a:ext cx="326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Edit project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8A7480-68D4-13AB-6576-DBBE5B6746CC}"/>
              </a:ext>
            </a:extLst>
          </p:cNvPr>
          <p:cNvSpPr txBox="1"/>
          <p:nvPr/>
        </p:nvSpPr>
        <p:spPr>
          <a:xfrm>
            <a:off x="2556799" y="3993707"/>
            <a:ext cx="4909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w Cen MT" panose="020B0602020104020603" pitchFamily="34" charset="0"/>
              </a:rPr>
              <a:t>1. Define route '/editBig' for updating the details of the larger image.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2. If the method is POST: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Extract updated details from the form for the larger image.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Update the details in the cIndex_img_big table in the database.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3. Redirect to '/big' route.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AA74D4-2EC8-7246-79FE-498991DFB9A8}"/>
              </a:ext>
            </a:extLst>
          </p:cNvPr>
          <p:cNvSpPr txBox="1"/>
          <p:nvPr/>
        </p:nvSpPr>
        <p:spPr>
          <a:xfrm>
            <a:off x="7237390" y="4021853"/>
            <a:ext cx="4909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w Cen MT" panose="020B0602020104020603" pitchFamily="34" charset="0"/>
              </a:rPr>
              <a:t>1. Define route '/editProject' for updating project details.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2. If the method is POST: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Extract updated project details from the form.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   - Update the details in the projectdb table in the database.</a:t>
            </a:r>
          </a:p>
          <a:p>
            <a:r>
              <a:rPr lang="en-US" b="1" i="1" dirty="0">
                <a:latin typeface="Tw Cen MT" panose="020B0602020104020603" pitchFamily="34" charset="0"/>
              </a:rPr>
              <a:t>3. Redirect to '/project' route.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5D2BB9-EEA1-7056-6A39-7083FEB77065}"/>
              </a:ext>
            </a:extLst>
          </p:cNvPr>
          <p:cNvSpPr txBox="1"/>
          <p:nvPr/>
        </p:nvSpPr>
        <p:spPr>
          <a:xfrm>
            <a:off x="3589810" y="651401"/>
            <a:ext cx="274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Certifications</a:t>
            </a:r>
            <a:endParaRPr lang="en-IN" sz="3200" b="1" i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F8F34E-AFA1-7166-DD48-2895E78754C8}"/>
              </a:ext>
            </a:extLst>
          </p:cNvPr>
          <p:cNvSpPr txBox="1"/>
          <p:nvPr/>
        </p:nvSpPr>
        <p:spPr>
          <a:xfrm>
            <a:off x="5248706" y="38696"/>
            <a:ext cx="2706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uhaus 93" panose="04030905020B02020C02" pitchFamily="82" charset="0"/>
              </a:rPr>
              <a:t>Algorithms</a:t>
            </a:r>
            <a:endParaRPr lang="en-IN" sz="4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02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2043</Words>
  <Application>Microsoft Office PowerPoint</Application>
  <PresentationFormat>Widescreen</PresentationFormat>
  <Paragraphs>359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Bahnschrift Light</vt:lpstr>
      <vt:lpstr>Bauhaus 93</vt:lpstr>
      <vt:lpstr>Calibri</vt:lpstr>
      <vt:lpstr>Calibri Light</vt:lpstr>
      <vt:lpstr>Gill Sans</vt:lpstr>
      <vt:lpstr>Söhne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Tarun Nayaka</cp:lastModifiedBy>
  <cp:revision>13</cp:revision>
  <dcterms:created xsi:type="dcterms:W3CDTF">2020-09-29T10:58:38Z</dcterms:created>
  <dcterms:modified xsi:type="dcterms:W3CDTF">2023-12-18T08:43:12Z</dcterms:modified>
</cp:coreProperties>
</file>