
<file path=[Content_Types].xml><?xml version="1.0" encoding="utf-8"?>
<Types xmlns="http://schemas.openxmlformats.org/package/2006/content-types">
  <Default Extension="docx" ContentType="application/vnd.openxmlformats-officedocument.wordprocessingml.documen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3">
  <p:sldMasterIdLst>
    <p:sldMasterId id="2147483660" r:id="rId1"/>
  </p:sldMasterIdLst>
  <p:notesMasterIdLst>
    <p:notesMasterId r:id="rId6"/>
  </p:notesMasterIdLst>
  <p:sldIdLst>
    <p:sldId id="2386" r:id="rId2"/>
    <p:sldId id="2382" r:id="rId3"/>
    <p:sldId id="2383" r:id="rId4"/>
    <p:sldId id="2385" r:id="rId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55" autoAdjust="0"/>
    <p:restoredTop sz="94660"/>
  </p:normalViewPr>
  <p:slideViewPr>
    <p:cSldViewPr>
      <p:cViewPr varScale="1">
        <p:scale>
          <a:sx n="104" d="100"/>
          <a:sy n="104" d="100"/>
        </p:scale>
        <p:origin x="1410"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1" cy="464820"/>
          </a:xfrm>
          <a:prstGeom prst="rect">
            <a:avLst/>
          </a:prstGeom>
        </p:spPr>
        <p:txBody>
          <a:bodyPr vert="horz" lIns="93151" tIns="46576" rIns="93151" bIns="46576" rtlCol="0"/>
          <a:lstStyle>
            <a:lvl1pPr algn="l">
              <a:defRPr sz="1200"/>
            </a:lvl1pPr>
          </a:lstStyle>
          <a:p>
            <a:endParaRPr lang="en-US" dirty="0"/>
          </a:p>
        </p:txBody>
      </p:sp>
      <p:sp>
        <p:nvSpPr>
          <p:cNvPr id="3" name="Date Placeholder 2"/>
          <p:cNvSpPr>
            <a:spLocks noGrp="1"/>
          </p:cNvSpPr>
          <p:nvPr>
            <p:ph type="dt" idx="1"/>
          </p:nvPr>
        </p:nvSpPr>
        <p:spPr>
          <a:xfrm>
            <a:off x="3970938" y="0"/>
            <a:ext cx="3037841" cy="464820"/>
          </a:xfrm>
          <a:prstGeom prst="rect">
            <a:avLst/>
          </a:prstGeom>
        </p:spPr>
        <p:txBody>
          <a:bodyPr vert="horz" lIns="93151" tIns="46576" rIns="93151" bIns="46576" rtlCol="0"/>
          <a:lstStyle>
            <a:lvl1pPr algn="r">
              <a:defRPr sz="1200"/>
            </a:lvl1pPr>
          </a:lstStyle>
          <a:p>
            <a:fld id="{B02C9040-1FDD-415D-84BA-002F66C9D0A1}" type="datetimeFigureOut">
              <a:rPr lang="en-US" smtClean="0"/>
              <a:pPr/>
              <a:t>1/17/2024</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51" tIns="46576" rIns="93151" bIns="46576" rtlCol="0" anchor="ctr"/>
          <a:lstStyle/>
          <a:p>
            <a:endParaRPr lang="en-US" dirty="0"/>
          </a:p>
        </p:txBody>
      </p:sp>
      <p:sp>
        <p:nvSpPr>
          <p:cNvPr id="5" name="Notes Placeholder 4"/>
          <p:cNvSpPr>
            <a:spLocks noGrp="1"/>
          </p:cNvSpPr>
          <p:nvPr>
            <p:ph type="body" sz="quarter" idx="3"/>
          </p:nvPr>
        </p:nvSpPr>
        <p:spPr>
          <a:xfrm>
            <a:off x="701041" y="4415791"/>
            <a:ext cx="5608320" cy="4183380"/>
          </a:xfrm>
          <a:prstGeom prst="rect">
            <a:avLst/>
          </a:prstGeom>
        </p:spPr>
        <p:txBody>
          <a:bodyPr vert="horz" lIns="93151" tIns="46576" rIns="93151" bIns="4657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1" cy="464820"/>
          </a:xfrm>
          <a:prstGeom prst="rect">
            <a:avLst/>
          </a:prstGeom>
        </p:spPr>
        <p:txBody>
          <a:bodyPr vert="horz" lIns="93151" tIns="46576" rIns="93151" bIns="4657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1" cy="464820"/>
          </a:xfrm>
          <a:prstGeom prst="rect">
            <a:avLst/>
          </a:prstGeom>
        </p:spPr>
        <p:txBody>
          <a:bodyPr vert="horz" lIns="93151" tIns="46576" rIns="93151" bIns="46576" rtlCol="0" anchor="b"/>
          <a:lstStyle>
            <a:lvl1pPr algn="r">
              <a:defRPr sz="1200"/>
            </a:lvl1pPr>
          </a:lstStyle>
          <a:p>
            <a:fld id="{FD74E5DE-C261-4620-87D3-85F898A51DA2}" type="slidenum">
              <a:rPr lang="en-US" smtClean="0"/>
              <a:pPr/>
              <a:t>‹#›</a:t>
            </a:fld>
            <a:endParaRPr lang="en-US" dirty="0"/>
          </a:p>
        </p:txBody>
      </p:sp>
    </p:spTree>
    <p:extLst>
      <p:ext uri="{BB962C8B-B14F-4D97-AF65-F5344CB8AC3E}">
        <p14:creationId xmlns:p14="http://schemas.microsoft.com/office/powerpoint/2010/main" val="2544937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1</a:t>
            </a:fld>
            <a:endParaRPr lang="en-US" dirty="0"/>
          </a:p>
        </p:txBody>
      </p:sp>
    </p:spTree>
    <p:extLst>
      <p:ext uri="{BB962C8B-B14F-4D97-AF65-F5344CB8AC3E}">
        <p14:creationId xmlns:p14="http://schemas.microsoft.com/office/powerpoint/2010/main" val="164143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2</a:t>
            </a:fld>
            <a:endParaRPr lang="en-US" dirty="0"/>
          </a:p>
        </p:txBody>
      </p:sp>
    </p:spTree>
    <p:extLst>
      <p:ext uri="{BB962C8B-B14F-4D97-AF65-F5344CB8AC3E}">
        <p14:creationId xmlns:p14="http://schemas.microsoft.com/office/powerpoint/2010/main" val="3891742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74E5DE-C261-4620-87D3-85F898A51DA2}" type="slidenum">
              <a:rPr lang="en-US" smtClean="0"/>
              <a:pPr/>
              <a:t>3</a:t>
            </a:fld>
            <a:endParaRPr lang="en-US" dirty="0"/>
          </a:p>
        </p:txBody>
      </p:sp>
    </p:spTree>
    <p:extLst>
      <p:ext uri="{BB962C8B-B14F-4D97-AF65-F5344CB8AC3E}">
        <p14:creationId xmlns:p14="http://schemas.microsoft.com/office/powerpoint/2010/main" val="389174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DBB20-7081-4479-B93F-CD6908EAC6C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DC56FFE-62E8-4644-96CE-4A644FC2B26D}"/>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96DB2172-A6DA-435B-A572-59B2219160C7}"/>
              </a:ext>
            </a:extLst>
          </p:cNvPr>
          <p:cNvSpPr>
            <a:spLocks noGrp="1"/>
          </p:cNvSpPr>
          <p:nvPr>
            <p:ph type="dt" sz="half" idx="10"/>
          </p:nvPr>
        </p:nvSpPr>
        <p:spPr/>
        <p:txBody>
          <a:bodyPr/>
          <a:lstStyle/>
          <a:p>
            <a:fld id="{01366E3D-62CC-46E6-B72A-489030E2F869}" type="datetime1">
              <a:rPr lang="en-US" smtClean="0"/>
              <a:pPr/>
              <a:t>1/17/2024</a:t>
            </a:fld>
            <a:endParaRPr lang="en-US" dirty="0"/>
          </a:p>
        </p:txBody>
      </p:sp>
      <p:sp>
        <p:nvSpPr>
          <p:cNvPr id="5" name="Footer Placeholder 4">
            <a:extLst>
              <a:ext uri="{FF2B5EF4-FFF2-40B4-BE49-F238E27FC236}">
                <a16:creationId xmlns:a16="http://schemas.microsoft.com/office/drawing/2014/main" id="{A47BF779-E390-4C94-A3F7-EA4DCFBD169F}"/>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87BC579E-F430-4515-9CF4-3379D5A1C914}"/>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3293079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1B347-8C78-49AF-A916-8E8CD951300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1C712FD-EF57-4611-BCA3-EE3450F95EE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D099C787-250A-4375-B244-59D749FAF7C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37983A1-0BB4-4445-AB48-53D13578064B}"/>
              </a:ext>
            </a:extLst>
          </p:cNvPr>
          <p:cNvSpPr>
            <a:spLocks noGrp="1"/>
          </p:cNvSpPr>
          <p:nvPr>
            <p:ph type="dt" sz="half" idx="10"/>
          </p:nvPr>
        </p:nvSpPr>
        <p:spPr/>
        <p:txBody>
          <a:bodyPr/>
          <a:lstStyle/>
          <a:p>
            <a:fld id="{4F7B3F31-7EB6-49A1-87F3-67053CCD546C}" type="datetime1">
              <a:rPr lang="en-US" smtClean="0"/>
              <a:pPr/>
              <a:t>1/17/2024</a:t>
            </a:fld>
            <a:endParaRPr lang="en-US" dirty="0"/>
          </a:p>
        </p:txBody>
      </p:sp>
      <p:sp>
        <p:nvSpPr>
          <p:cNvPr id="6" name="Footer Placeholder 5">
            <a:extLst>
              <a:ext uri="{FF2B5EF4-FFF2-40B4-BE49-F238E27FC236}">
                <a16:creationId xmlns:a16="http://schemas.microsoft.com/office/drawing/2014/main" id="{82BB2C60-0858-471A-BF96-66531E0E04BD}"/>
              </a:ext>
            </a:extLst>
          </p:cNvPr>
          <p:cNvSpPr>
            <a:spLocks noGrp="1"/>
          </p:cNvSpPr>
          <p:nvPr>
            <p:ph type="ftr" sz="quarter" idx="11"/>
          </p:nvPr>
        </p:nvSpPr>
        <p:spPr/>
        <p:txBody>
          <a:bodyPr/>
          <a:lstStyle/>
          <a:p>
            <a:r>
              <a:rPr lang="en-US" dirty="0"/>
              <a:t>Company Confidential – Aldetec Proprietary</a:t>
            </a:r>
          </a:p>
        </p:txBody>
      </p:sp>
      <p:sp>
        <p:nvSpPr>
          <p:cNvPr id="7" name="Slide Number Placeholder 6">
            <a:extLst>
              <a:ext uri="{FF2B5EF4-FFF2-40B4-BE49-F238E27FC236}">
                <a16:creationId xmlns:a16="http://schemas.microsoft.com/office/drawing/2014/main" id="{52652F50-78C0-4032-ADE8-F92F1B6C1257}"/>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29633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32DF4-9C6D-4D49-B320-7205EF18E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72F6D5-25DA-40F0-802C-CA4868762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BAB98-E10B-40E7-8D3D-CAD21B2AEA3C}"/>
              </a:ext>
            </a:extLst>
          </p:cNvPr>
          <p:cNvSpPr>
            <a:spLocks noGrp="1"/>
          </p:cNvSpPr>
          <p:nvPr>
            <p:ph type="dt" sz="half" idx="10"/>
          </p:nvPr>
        </p:nvSpPr>
        <p:spPr/>
        <p:txBody>
          <a:bodyPr/>
          <a:lstStyle/>
          <a:p>
            <a:fld id="{0796D9C5-300E-437E-85BE-46900BC1A526}" type="datetime1">
              <a:rPr lang="en-US" smtClean="0"/>
              <a:pPr/>
              <a:t>1/17/2024</a:t>
            </a:fld>
            <a:endParaRPr lang="en-US" dirty="0"/>
          </a:p>
        </p:txBody>
      </p:sp>
      <p:sp>
        <p:nvSpPr>
          <p:cNvPr id="5" name="Footer Placeholder 4">
            <a:extLst>
              <a:ext uri="{FF2B5EF4-FFF2-40B4-BE49-F238E27FC236}">
                <a16:creationId xmlns:a16="http://schemas.microsoft.com/office/drawing/2014/main" id="{182866DA-4368-4EF1-9500-04A0B41A5EF3}"/>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699AC1D2-6349-4A53-8837-CEC99BB06102}"/>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26285145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E98C4B-2579-492C-8BBF-5687A785130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41109D7-EBF9-48CE-B4EB-923F085F3DEF}"/>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E28BD8-44E2-4D02-BB06-AC8D0BF3763B}"/>
              </a:ext>
            </a:extLst>
          </p:cNvPr>
          <p:cNvSpPr>
            <a:spLocks noGrp="1"/>
          </p:cNvSpPr>
          <p:nvPr>
            <p:ph type="dt" sz="half" idx="10"/>
          </p:nvPr>
        </p:nvSpPr>
        <p:spPr/>
        <p:txBody>
          <a:bodyPr/>
          <a:lstStyle/>
          <a:p>
            <a:fld id="{276679C5-FAAB-4851-9AB9-CB2F2306DE4D}" type="datetime1">
              <a:rPr lang="en-US" smtClean="0"/>
              <a:pPr/>
              <a:t>1/17/2024</a:t>
            </a:fld>
            <a:endParaRPr lang="en-US" dirty="0"/>
          </a:p>
        </p:txBody>
      </p:sp>
      <p:sp>
        <p:nvSpPr>
          <p:cNvPr id="5" name="Footer Placeholder 4">
            <a:extLst>
              <a:ext uri="{FF2B5EF4-FFF2-40B4-BE49-F238E27FC236}">
                <a16:creationId xmlns:a16="http://schemas.microsoft.com/office/drawing/2014/main" id="{2B802B8A-0D33-495A-ACB5-3FF7C79F8925}"/>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43B87EB5-328F-41B3-A4BB-0C4737B89ADB}"/>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311391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CC5FF-3AD0-4EA8-9EC0-AE73F6C141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F828F4-3848-450E-9143-76B1D2C78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98AA09-C65C-4862-A270-50DFF6769797}"/>
              </a:ext>
            </a:extLst>
          </p:cNvPr>
          <p:cNvSpPr>
            <a:spLocks noGrp="1"/>
          </p:cNvSpPr>
          <p:nvPr>
            <p:ph type="dt" sz="half" idx="10"/>
          </p:nvPr>
        </p:nvSpPr>
        <p:spPr/>
        <p:txBody>
          <a:bodyPr/>
          <a:lstStyle/>
          <a:p>
            <a:fld id="{18997E59-5D70-4C49-A64E-2ABFC73B606E}" type="datetime1">
              <a:rPr lang="en-US" smtClean="0"/>
              <a:pPr/>
              <a:t>1/17/2024</a:t>
            </a:fld>
            <a:endParaRPr lang="en-US" dirty="0"/>
          </a:p>
        </p:txBody>
      </p:sp>
      <p:sp>
        <p:nvSpPr>
          <p:cNvPr id="5" name="Footer Placeholder 4">
            <a:extLst>
              <a:ext uri="{FF2B5EF4-FFF2-40B4-BE49-F238E27FC236}">
                <a16:creationId xmlns:a16="http://schemas.microsoft.com/office/drawing/2014/main" id="{17C3CB91-BD07-4FB7-8881-C6DA50DCA236}"/>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CBD80168-A6A5-44FE-AB06-D2C4139DB361}"/>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12413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6021A-40C0-46B5-8FFC-50315896472B}"/>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0333A5B4-766C-4388-951F-A206952F95E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2B24D-EA62-4D95-82D8-E6DDD4C0EE76}"/>
              </a:ext>
            </a:extLst>
          </p:cNvPr>
          <p:cNvSpPr>
            <a:spLocks noGrp="1"/>
          </p:cNvSpPr>
          <p:nvPr>
            <p:ph type="dt" sz="half" idx="10"/>
          </p:nvPr>
        </p:nvSpPr>
        <p:spPr/>
        <p:txBody>
          <a:bodyPr/>
          <a:lstStyle/>
          <a:p>
            <a:fld id="{251693AA-67E1-4662-90CA-848B0C4E8260}" type="datetime1">
              <a:rPr lang="en-US" smtClean="0"/>
              <a:pPr/>
              <a:t>1/17/2024</a:t>
            </a:fld>
            <a:endParaRPr lang="en-US" dirty="0"/>
          </a:p>
        </p:txBody>
      </p:sp>
      <p:sp>
        <p:nvSpPr>
          <p:cNvPr id="5" name="Footer Placeholder 4">
            <a:extLst>
              <a:ext uri="{FF2B5EF4-FFF2-40B4-BE49-F238E27FC236}">
                <a16:creationId xmlns:a16="http://schemas.microsoft.com/office/drawing/2014/main" id="{FFA707AF-C9A3-44EC-A96E-E348B8FD9242}"/>
              </a:ext>
            </a:extLst>
          </p:cNvPr>
          <p:cNvSpPr>
            <a:spLocks noGrp="1"/>
          </p:cNvSpPr>
          <p:nvPr>
            <p:ph type="ftr" sz="quarter" idx="11"/>
          </p:nvPr>
        </p:nvSpPr>
        <p:spPr/>
        <p:txBody>
          <a:bodyPr/>
          <a:lstStyle/>
          <a:p>
            <a:r>
              <a:rPr lang="en-US" dirty="0"/>
              <a:t>Company Confidential – Aldetec Proprietary</a:t>
            </a:r>
          </a:p>
        </p:txBody>
      </p:sp>
      <p:sp>
        <p:nvSpPr>
          <p:cNvPr id="6" name="Slide Number Placeholder 5">
            <a:extLst>
              <a:ext uri="{FF2B5EF4-FFF2-40B4-BE49-F238E27FC236}">
                <a16:creationId xmlns:a16="http://schemas.microsoft.com/office/drawing/2014/main" id="{ED29BF02-7411-43C1-96FA-6E91EFEDA8CA}"/>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265774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0E56-1416-4F3D-A3F0-629FBFF813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9A681E-C81D-412E-8E4C-4F2C601CC33B}"/>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B97D51-8DE4-4F22-972B-51170B0A8C3F}"/>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FF3516-2313-4C3D-ABE5-6538BECD6A50}"/>
              </a:ext>
            </a:extLst>
          </p:cNvPr>
          <p:cNvSpPr>
            <a:spLocks noGrp="1"/>
          </p:cNvSpPr>
          <p:nvPr>
            <p:ph type="dt" sz="half" idx="10"/>
          </p:nvPr>
        </p:nvSpPr>
        <p:spPr/>
        <p:txBody>
          <a:bodyPr/>
          <a:lstStyle/>
          <a:p>
            <a:fld id="{6BBF389D-E356-461D-A1B2-C0177DC1A0FA}" type="datetime1">
              <a:rPr lang="en-US" smtClean="0"/>
              <a:pPr/>
              <a:t>1/17/2024</a:t>
            </a:fld>
            <a:endParaRPr lang="en-US" dirty="0"/>
          </a:p>
        </p:txBody>
      </p:sp>
      <p:sp>
        <p:nvSpPr>
          <p:cNvPr id="6" name="Footer Placeholder 5">
            <a:extLst>
              <a:ext uri="{FF2B5EF4-FFF2-40B4-BE49-F238E27FC236}">
                <a16:creationId xmlns:a16="http://schemas.microsoft.com/office/drawing/2014/main" id="{363326DF-3908-4244-976F-EBFD14099427}"/>
              </a:ext>
            </a:extLst>
          </p:cNvPr>
          <p:cNvSpPr>
            <a:spLocks noGrp="1"/>
          </p:cNvSpPr>
          <p:nvPr>
            <p:ph type="ftr" sz="quarter" idx="11"/>
          </p:nvPr>
        </p:nvSpPr>
        <p:spPr/>
        <p:txBody>
          <a:bodyPr/>
          <a:lstStyle/>
          <a:p>
            <a:r>
              <a:rPr lang="en-US" dirty="0"/>
              <a:t>Company Confidential – Aldetec Proprietary</a:t>
            </a:r>
          </a:p>
        </p:txBody>
      </p:sp>
      <p:sp>
        <p:nvSpPr>
          <p:cNvPr id="7" name="Slide Number Placeholder 6">
            <a:extLst>
              <a:ext uri="{FF2B5EF4-FFF2-40B4-BE49-F238E27FC236}">
                <a16:creationId xmlns:a16="http://schemas.microsoft.com/office/drawing/2014/main" id="{EE81E290-31BD-4913-B863-A15888093A8F}"/>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249400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545D-E150-490F-868B-565068033103}"/>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4473C1-C5BD-4FCA-AD9C-0A3BEC4E5539}"/>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5E548D9-980B-4F2F-A2CF-C44E7561C3F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AB4A36-2E3D-49A0-A9B9-B5CB190BDE87}"/>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0C9EC1E-B479-4AEA-8865-27E5401B3B7D}"/>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B10CBE-37EF-453B-9D04-A27DCB95C97B}"/>
              </a:ext>
            </a:extLst>
          </p:cNvPr>
          <p:cNvSpPr>
            <a:spLocks noGrp="1"/>
          </p:cNvSpPr>
          <p:nvPr>
            <p:ph type="dt" sz="half" idx="10"/>
          </p:nvPr>
        </p:nvSpPr>
        <p:spPr/>
        <p:txBody>
          <a:bodyPr/>
          <a:lstStyle/>
          <a:p>
            <a:fld id="{F9E232F0-EAC8-41B7-BF90-117463849309}" type="datetime1">
              <a:rPr lang="en-US" smtClean="0"/>
              <a:pPr/>
              <a:t>1/17/2024</a:t>
            </a:fld>
            <a:endParaRPr lang="en-US" dirty="0"/>
          </a:p>
        </p:txBody>
      </p:sp>
      <p:sp>
        <p:nvSpPr>
          <p:cNvPr id="8" name="Footer Placeholder 7">
            <a:extLst>
              <a:ext uri="{FF2B5EF4-FFF2-40B4-BE49-F238E27FC236}">
                <a16:creationId xmlns:a16="http://schemas.microsoft.com/office/drawing/2014/main" id="{17572503-6A7B-4860-9F09-81BD299527AF}"/>
              </a:ext>
            </a:extLst>
          </p:cNvPr>
          <p:cNvSpPr>
            <a:spLocks noGrp="1"/>
          </p:cNvSpPr>
          <p:nvPr>
            <p:ph type="ftr" sz="quarter" idx="11"/>
          </p:nvPr>
        </p:nvSpPr>
        <p:spPr/>
        <p:txBody>
          <a:bodyPr/>
          <a:lstStyle/>
          <a:p>
            <a:r>
              <a:rPr lang="en-US" dirty="0"/>
              <a:t>Company Confidential – Aldetec Proprietary</a:t>
            </a:r>
          </a:p>
        </p:txBody>
      </p:sp>
      <p:sp>
        <p:nvSpPr>
          <p:cNvPr id="9" name="Slide Number Placeholder 8">
            <a:extLst>
              <a:ext uri="{FF2B5EF4-FFF2-40B4-BE49-F238E27FC236}">
                <a16:creationId xmlns:a16="http://schemas.microsoft.com/office/drawing/2014/main" id="{60F87823-6043-46FA-A2C4-0EA97FA48098}"/>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957611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07C7-B68F-456B-9061-38B8B712E9D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DAB887-FCE0-48F9-8920-B674972A24C7}"/>
              </a:ext>
            </a:extLst>
          </p:cNvPr>
          <p:cNvSpPr>
            <a:spLocks noGrp="1"/>
          </p:cNvSpPr>
          <p:nvPr>
            <p:ph type="dt" sz="half" idx="10"/>
          </p:nvPr>
        </p:nvSpPr>
        <p:spPr/>
        <p:txBody>
          <a:bodyPr/>
          <a:lstStyle/>
          <a:p>
            <a:fld id="{F9AD34D4-9397-4D23-A49D-859A7A87EBF2}" type="datetime1">
              <a:rPr lang="en-US" smtClean="0"/>
              <a:pPr/>
              <a:t>1/17/2024</a:t>
            </a:fld>
            <a:endParaRPr lang="en-US" dirty="0"/>
          </a:p>
        </p:txBody>
      </p:sp>
      <p:sp>
        <p:nvSpPr>
          <p:cNvPr id="4" name="Footer Placeholder 3">
            <a:extLst>
              <a:ext uri="{FF2B5EF4-FFF2-40B4-BE49-F238E27FC236}">
                <a16:creationId xmlns:a16="http://schemas.microsoft.com/office/drawing/2014/main" id="{DA17872C-268A-4AB9-A15E-392E8C80E232}"/>
              </a:ext>
            </a:extLst>
          </p:cNvPr>
          <p:cNvSpPr>
            <a:spLocks noGrp="1"/>
          </p:cNvSpPr>
          <p:nvPr>
            <p:ph type="ftr" sz="quarter" idx="11"/>
          </p:nvPr>
        </p:nvSpPr>
        <p:spPr/>
        <p:txBody>
          <a:bodyPr/>
          <a:lstStyle/>
          <a:p>
            <a:r>
              <a:rPr lang="en-US" dirty="0"/>
              <a:t>Company Confidential – Aldetec Proprietary</a:t>
            </a:r>
          </a:p>
        </p:txBody>
      </p:sp>
      <p:sp>
        <p:nvSpPr>
          <p:cNvPr id="5" name="Slide Number Placeholder 4">
            <a:extLst>
              <a:ext uri="{FF2B5EF4-FFF2-40B4-BE49-F238E27FC236}">
                <a16:creationId xmlns:a16="http://schemas.microsoft.com/office/drawing/2014/main" id="{0B580188-400B-4A06-9795-611ECFA78162}"/>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3189103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E9426-7885-4A8C-A3E0-E67A9C2950A0}"/>
              </a:ext>
            </a:extLst>
          </p:cNvPr>
          <p:cNvSpPr>
            <a:spLocks noGrp="1"/>
          </p:cNvSpPr>
          <p:nvPr>
            <p:ph type="dt" sz="half" idx="10"/>
          </p:nvPr>
        </p:nvSpPr>
        <p:spPr/>
        <p:txBody>
          <a:bodyPr/>
          <a:lstStyle/>
          <a:p>
            <a:fld id="{31F6DDB7-4526-4B32-93DB-0FABB3DD558F}" type="datetime1">
              <a:rPr lang="en-US" smtClean="0"/>
              <a:pPr/>
              <a:t>1/17/2024</a:t>
            </a:fld>
            <a:endParaRPr lang="en-US" dirty="0"/>
          </a:p>
        </p:txBody>
      </p:sp>
      <p:sp>
        <p:nvSpPr>
          <p:cNvPr id="3" name="Footer Placeholder 2">
            <a:extLst>
              <a:ext uri="{FF2B5EF4-FFF2-40B4-BE49-F238E27FC236}">
                <a16:creationId xmlns:a16="http://schemas.microsoft.com/office/drawing/2014/main" id="{15D965A2-26BA-4B10-B70C-D57A1895B222}"/>
              </a:ext>
            </a:extLst>
          </p:cNvPr>
          <p:cNvSpPr>
            <a:spLocks noGrp="1"/>
          </p:cNvSpPr>
          <p:nvPr>
            <p:ph type="ftr" sz="quarter" idx="11"/>
          </p:nvPr>
        </p:nvSpPr>
        <p:spPr/>
        <p:txBody>
          <a:bodyPr/>
          <a:lstStyle/>
          <a:p>
            <a:r>
              <a:rPr lang="en-US" dirty="0"/>
              <a:t>Company Confidential – Aldetec Proprietary</a:t>
            </a:r>
          </a:p>
        </p:txBody>
      </p:sp>
      <p:sp>
        <p:nvSpPr>
          <p:cNvPr id="4" name="Slide Number Placeholder 3">
            <a:extLst>
              <a:ext uri="{FF2B5EF4-FFF2-40B4-BE49-F238E27FC236}">
                <a16:creationId xmlns:a16="http://schemas.microsoft.com/office/drawing/2014/main" id="{0239B84F-0C46-433F-8793-69D8D99969FF}"/>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212733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rporate">
    <p:spTree>
      <p:nvGrpSpPr>
        <p:cNvPr id="1" name=""/>
        <p:cNvGrpSpPr/>
        <p:nvPr/>
      </p:nvGrpSpPr>
      <p:grpSpPr>
        <a:xfrm>
          <a:off x="0" y="0"/>
          <a:ext cx="0" cy="0"/>
          <a:chOff x="0" y="0"/>
          <a:chExt cx="0" cy="0"/>
        </a:xfrm>
      </p:grpSpPr>
      <p:cxnSp>
        <p:nvCxnSpPr>
          <p:cNvPr id="12" name="Straight Connector 11"/>
          <p:cNvCxnSpPr/>
          <p:nvPr userDrawn="1"/>
        </p:nvCxnSpPr>
        <p:spPr>
          <a:xfrm>
            <a:off x="0" y="762000"/>
            <a:ext cx="9144000" cy="0"/>
          </a:xfrm>
          <a:prstGeom prst="line">
            <a:avLst/>
          </a:prstGeom>
          <a:ln w="539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12"/>
          </p:nvPr>
        </p:nvSpPr>
        <p:spPr/>
        <p:txBody>
          <a:bodyPr/>
          <a:lstStyle/>
          <a:p>
            <a:fld id="{CF1C8F53-FDBE-4B05-BBA9-E489D951660E}" type="slidenum">
              <a:rPr lang="en-US" smtClean="0">
                <a:solidFill>
                  <a:prstClr val="black">
                    <a:tint val="75000"/>
                  </a:prstClr>
                </a:solidFill>
              </a:rPr>
              <a:pPr/>
              <a:t>‹#›</a:t>
            </a:fld>
            <a:endParaRPr lang="en-US" dirty="0">
              <a:solidFill>
                <a:prstClr val="black">
                  <a:tint val="75000"/>
                </a:prstClr>
              </a:solidFill>
            </a:endParaRPr>
          </a:p>
        </p:txBody>
      </p:sp>
      <p:sp>
        <p:nvSpPr>
          <p:cNvPr id="7" name="Title Placeholder 1"/>
          <p:cNvSpPr>
            <a:spLocks noGrp="1"/>
          </p:cNvSpPr>
          <p:nvPr>
            <p:ph type="title" hasCustomPrompt="1"/>
          </p:nvPr>
        </p:nvSpPr>
        <p:spPr>
          <a:xfrm>
            <a:off x="228600" y="76200"/>
            <a:ext cx="8229600" cy="715962"/>
          </a:xfrm>
          <a:prstGeom prst="rect">
            <a:avLst/>
          </a:prstGeom>
        </p:spPr>
        <p:txBody>
          <a:bodyPr vert="horz" lIns="91440" tIns="45720" rIns="91440" bIns="45720" rtlCol="0" anchor="ctr">
            <a:normAutofit/>
          </a:bodyPr>
          <a:lstStyle/>
          <a:p>
            <a:r>
              <a:rPr lang="en-US" dirty="0"/>
              <a:t>CLICK TO EDIT TITLE STYLE</a:t>
            </a:r>
          </a:p>
        </p:txBody>
      </p:sp>
      <p:cxnSp>
        <p:nvCxnSpPr>
          <p:cNvPr id="9" name="Straight Connector 8"/>
          <p:cNvCxnSpPr/>
          <p:nvPr userDrawn="1"/>
        </p:nvCxnSpPr>
        <p:spPr>
          <a:xfrm>
            <a:off x="0" y="762000"/>
            <a:ext cx="9144000" cy="0"/>
          </a:xfrm>
          <a:prstGeom prst="line">
            <a:avLst/>
          </a:prstGeom>
          <a:ln w="53975">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73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EC4F7-1046-4BE8-9CE4-0826607343D8}"/>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BD82DC4F-2002-483D-9A8A-B3EBFC2535C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09DFE4D-BDB2-4A49-A814-FC56E660660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E4C9C5D-872B-43B8-987C-05B0BF3457BC}"/>
              </a:ext>
            </a:extLst>
          </p:cNvPr>
          <p:cNvSpPr>
            <a:spLocks noGrp="1"/>
          </p:cNvSpPr>
          <p:nvPr>
            <p:ph type="dt" sz="half" idx="10"/>
          </p:nvPr>
        </p:nvSpPr>
        <p:spPr/>
        <p:txBody>
          <a:bodyPr/>
          <a:lstStyle/>
          <a:p>
            <a:fld id="{0536C9B0-74F2-4D94-A8C4-21E546326693}" type="datetime1">
              <a:rPr lang="en-US" smtClean="0"/>
              <a:pPr/>
              <a:t>1/17/2024</a:t>
            </a:fld>
            <a:endParaRPr lang="en-US" dirty="0"/>
          </a:p>
        </p:txBody>
      </p:sp>
      <p:sp>
        <p:nvSpPr>
          <p:cNvPr id="6" name="Footer Placeholder 5">
            <a:extLst>
              <a:ext uri="{FF2B5EF4-FFF2-40B4-BE49-F238E27FC236}">
                <a16:creationId xmlns:a16="http://schemas.microsoft.com/office/drawing/2014/main" id="{CA663246-B79A-4A4A-95E3-F32F4A3EEFA2}"/>
              </a:ext>
            </a:extLst>
          </p:cNvPr>
          <p:cNvSpPr>
            <a:spLocks noGrp="1"/>
          </p:cNvSpPr>
          <p:nvPr>
            <p:ph type="ftr" sz="quarter" idx="11"/>
          </p:nvPr>
        </p:nvSpPr>
        <p:spPr/>
        <p:txBody>
          <a:bodyPr/>
          <a:lstStyle/>
          <a:p>
            <a:r>
              <a:rPr lang="en-US" dirty="0"/>
              <a:t>Company Confidential – Aldetec Proprietary</a:t>
            </a:r>
          </a:p>
        </p:txBody>
      </p:sp>
      <p:sp>
        <p:nvSpPr>
          <p:cNvPr id="7" name="Slide Number Placeholder 6">
            <a:extLst>
              <a:ext uri="{FF2B5EF4-FFF2-40B4-BE49-F238E27FC236}">
                <a16:creationId xmlns:a16="http://schemas.microsoft.com/office/drawing/2014/main" id="{689764F3-07F5-4D75-9DEF-2193FC604910}"/>
              </a:ext>
            </a:extLst>
          </p:cNvPr>
          <p:cNvSpPr>
            <a:spLocks noGrp="1"/>
          </p:cNvSpPr>
          <p:nvPr>
            <p:ph type="sldNum" sz="quarter" idx="12"/>
          </p:nvPr>
        </p:nvSpPr>
        <p:spPr/>
        <p:txBody>
          <a:bodyPr/>
          <a:lstStyle/>
          <a:p>
            <a:fld id="{8397E12E-3E2A-445B-9F9E-0B60E337090A}" type="slidenum">
              <a:rPr lang="en-US" smtClean="0"/>
              <a:pPr/>
              <a:t>‹#›</a:t>
            </a:fld>
            <a:endParaRPr lang="en-US" dirty="0"/>
          </a:p>
        </p:txBody>
      </p:sp>
    </p:spTree>
    <p:extLst>
      <p:ext uri="{BB962C8B-B14F-4D97-AF65-F5344CB8AC3E}">
        <p14:creationId xmlns:p14="http://schemas.microsoft.com/office/powerpoint/2010/main" val="178580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8CC2D-B048-45E5-B6BD-7C74D4EFFC8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2DCF06A-977A-4DA3-AE8D-0DA44BD7407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2A7791-B1DF-4877-ABAA-7A05A7375857}"/>
              </a:ext>
            </a:extLst>
          </p:cNvPr>
          <p:cNvSpPr>
            <a:spLocks noGrp="1"/>
          </p:cNvSpPr>
          <p:nvPr>
            <p:ph type="dt" sz="half" idx="2"/>
          </p:nvPr>
        </p:nvSpPr>
        <p:spPr>
          <a:xfrm>
            <a:off x="628650" y="6492875"/>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E20E7D8-FF24-4A7C-AC1D-F3BA3E7AF2C2}" type="datetime1">
              <a:rPr lang="en-US" smtClean="0"/>
              <a:pPr/>
              <a:t>1/17/2024</a:t>
            </a:fld>
            <a:endParaRPr lang="en-US" dirty="0"/>
          </a:p>
        </p:txBody>
      </p:sp>
      <p:sp>
        <p:nvSpPr>
          <p:cNvPr id="5" name="Footer Placeholder 4">
            <a:extLst>
              <a:ext uri="{FF2B5EF4-FFF2-40B4-BE49-F238E27FC236}">
                <a16:creationId xmlns:a16="http://schemas.microsoft.com/office/drawing/2014/main" id="{E48365C7-5238-41DA-A1B8-396A9B70D5CD}"/>
              </a:ext>
            </a:extLst>
          </p:cNvPr>
          <p:cNvSpPr>
            <a:spLocks noGrp="1"/>
          </p:cNvSpPr>
          <p:nvPr>
            <p:ph type="ftr" sz="quarter" idx="3"/>
          </p:nvPr>
        </p:nvSpPr>
        <p:spPr>
          <a:xfrm>
            <a:off x="3028950" y="6492875"/>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Company Confidential – Aldetec Proprietary</a:t>
            </a:r>
          </a:p>
        </p:txBody>
      </p:sp>
      <p:sp>
        <p:nvSpPr>
          <p:cNvPr id="6" name="Slide Number Placeholder 5">
            <a:extLst>
              <a:ext uri="{FF2B5EF4-FFF2-40B4-BE49-F238E27FC236}">
                <a16:creationId xmlns:a16="http://schemas.microsoft.com/office/drawing/2014/main" id="{5EDD8F18-AAFF-47A8-8773-46823BE108D6}"/>
              </a:ext>
            </a:extLst>
          </p:cNvPr>
          <p:cNvSpPr>
            <a:spLocks noGrp="1"/>
          </p:cNvSpPr>
          <p:nvPr>
            <p:ph type="sldNum" sz="quarter" idx="4"/>
          </p:nvPr>
        </p:nvSpPr>
        <p:spPr>
          <a:xfrm>
            <a:off x="8743951" y="6492875"/>
            <a:ext cx="40004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04A9299-D834-486C-954A-77E5247069CA}" type="slidenum">
              <a:rPr lang="en-US" smtClean="0"/>
              <a:pPr/>
              <a:t>‹#›</a:t>
            </a:fld>
            <a:endParaRPr lang="en-US" dirty="0"/>
          </a:p>
        </p:txBody>
      </p:sp>
      <p:pic>
        <p:nvPicPr>
          <p:cNvPr id="8" name="Picture 7">
            <a:extLst>
              <a:ext uri="{FF2B5EF4-FFF2-40B4-BE49-F238E27FC236}">
                <a16:creationId xmlns:a16="http://schemas.microsoft.com/office/drawing/2014/main" id="{7BED8E05-942C-C29D-F65E-9C6D52C0B7CA}"/>
              </a:ext>
            </a:extLst>
          </p:cNvPr>
          <p:cNvPicPr>
            <a:picLocks noChangeAspect="1"/>
          </p:cNvPicPr>
          <p:nvPr userDrawn="1"/>
        </p:nvPicPr>
        <p:blipFill>
          <a:blip r:embed="rId14"/>
          <a:stretch>
            <a:fillRect/>
          </a:stretch>
        </p:blipFill>
        <p:spPr>
          <a:xfrm>
            <a:off x="8512264" y="13697"/>
            <a:ext cx="631736" cy="351429"/>
          </a:xfrm>
          <a:prstGeom prst="rect">
            <a:avLst/>
          </a:prstGeom>
        </p:spPr>
      </p:pic>
    </p:spTree>
    <p:extLst>
      <p:ext uri="{BB962C8B-B14F-4D97-AF65-F5344CB8AC3E}">
        <p14:creationId xmlns:p14="http://schemas.microsoft.com/office/powerpoint/2010/main" val="26759846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72" r:id="rId8"/>
    <p:sldLayoutId id="2147483668" r:id="rId9"/>
    <p:sldLayoutId id="2147483669" r:id="rId10"/>
    <p:sldLayoutId id="2147483670" r:id="rId11"/>
    <p:sldLayoutId id="2147483671"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wm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1</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5" name="Rectangle 4">
            <a:extLst>
              <a:ext uri="{FF2B5EF4-FFF2-40B4-BE49-F238E27FC236}">
                <a16:creationId xmlns:a16="http://schemas.microsoft.com/office/drawing/2014/main" id="{14A3746A-0494-0DAD-9B35-B1A53CC673ED}"/>
              </a:ext>
            </a:extLst>
          </p:cNvPr>
          <p:cNvSpPr/>
          <p:nvPr/>
        </p:nvSpPr>
        <p:spPr>
          <a:xfrm>
            <a:off x="914400" y="91428"/>
            <a:ext cx="7315200" cy="461665"/>
          </a:xfrm>
          <a:prstGeom prst="rect">
            <a:avLst/>
          </a:prstGeom>
        </p:spPr>
        <p:txBody>
          <a:bodyPr wrap="square">
            <a:spAutoFit/>
          </a:bodyPr>
          <a:lstStyle/>
          <a:p>
            <a:pPr algn="ctr"/>
            <a:r>
              <a:rPr lang="en-US" sz="2400" u="sng" dirty="0"/>
              <a:t>Lynx TVAC and Temp Cycle Spec.</a:t>
            </a:r>
            <a:endParaRPr lang="en-US" sz="2400" dirty="0"/>
          </a:p>
        </p:txBody>
      </p:sp>
      <p:sp>
        <p:nvSpPr>
          <p:cNvPr id="6" name="TextBox 5">
            <a:extLst>
              <a:ext uri="{FF2B5EF4-FFF2-40B4-BE49-F238E27FC236}">
                <a16:creationId xmlns:a16="http://schemas.microsoft.com/office/drawing/2014/main" id="{EECF65CF-A83F-75C3-E7B7-8CEF0EE6602D}"/>
              </a:ext>
            </a:extLst>
          </p:cNvPr>
          <p:cNvSpPr txBox="1"/>
          <p:nvPr/>
        </p:nvSpPr>
        <p:spPr>
          <a:xfrm>
            <a:off x="381000" y="1066800"/>
            <a:ext cx="7924800" cy="2108269"/>
          </a:xfrm>
          <a:prstGeom prst="rect">
            <a:avLst/>
          </a:prstGeom>
          <a:noFill/>
        </p:spPr>
        <p:txBody>
          <a:bodyPr wrap="square">
            <a:spAutoFit/>
          </a:bodyPr>
          <a:lstStyle/>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[PA-907] The first and last cycles shall include a 6 hour soak at the cold and hot plateaus, ending with the hot cycle to prevent moisture contamination. Intermediate cycles shall be no less than one 1 hour at each plateau.</a:t>
            </a:r>
          </a:p>
          <a:p>
            <a:pPr marL="0" marR="0">
              <a:spcBef>
                <a:spcPts val="0"/>
              </a:spcBef>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[PA-909] The first cycle shall include a power-off cold and hot soak to the requirements of PA-797 for one hour.  Performance at ambient must be demonstrated after returning to the maximum performance temperature or ambient.</a:t>
            </a:r>
          </a:p>
        </p:txBody>
      </p:sp>
      <p:sp>
        <p:nvSpPr>
          <p:cNvPr id="8" name="Rectangle 2">
            <a:extLst>
              <a:ext uri="{FF2B5EF4-FFF2-40B4-BE49-F238E27FC236}">
                <a16:creationId xmlns:a16="http://schemas.microsoft.com/office/drawing/2014/main" id="{6E3F4D26-7529-9E8A-298E-F161B1A3E727}"/>
              </a:ext>
            </a:extLst>
          </p:cNvPr>
          <p:cNvSpPr>
            <a:spLocks noChangeArrowheads="1"/>
          </p:cNvSpPr>
          <p:nvPr/>
        </p:nvSpPr>
        <p:spPr bwMode="auto">
          <a:xfrm>
            <a:off x="304800" y="3499212"/>
            <a:ext cx="883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1" u="none" strike="noStrike" cap="none" normalizeH="0" baseline="0" bmk="_Toc131003212">
                <a:ln>
                  <a:noFill/>
                </a:ln>
                <a:solidFill>
                  <a:schemeClr val="tx1"/>
                </a:solidFill>
                <a:effectLst/>
                <a:latin typeface="Arial" panose="020B0604020202020204" pitchFamily="34" charset="0"/>
                <a:ea typeface="Times New Roman" panose="02020603050405020304" pitchFamily="18" charset="0"/>
                <a:cs typeface="Arial" panose="020B0604020202020204" pitchFamily="34" charset="0"/>
              </a:rPr>
              <a:t>Table 17:  Minimum Thermal/TVAC Testing Cycles</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Object 8">
            <a:extLst>
              <a:ext uri="{FF2B5EF4-FFF2-40B4-BE49-F238E27FC236}">
                <a16:creationId xmlns:a16="http://schemas.microsoft.com/office/drawing/2014/main" id="{A9ED18F8-561A-271C-16A1-2101A6C9E633}"/>
              </a:ext>
            </a:extLst>
          </p:cNvPr>
          <p:cNvGraphicFramePr>
            <a:graphicFrameLocks noChangeAspect="1"/>
          </p:cNvGraphicFramePr>
          <p:nvPr>
            <p:extLst>
              <p:ext uri="{D42A27DB-BD31-4B8C-83A1-F6EECF244321}">
                <p14:modId xmlns:p14="http://schemas.microsoft.com/office/powerpoint/2010/main" val="1865876805"/>
              </p:ext>
            </p:extLst>
          </p:nvPr>
        </p:nvGraphicFramePr>
        <p:xfrm>
          <a:off x="304800" y="3989422"/>
          <a:ext cx="6652918" cy="1268378"/>
        </p:xfrm>
        <a:graphic>
          <a:graphicData uri="http://schemas.openxmlformats.org/presentationml/2006/ole">
            <mc:AlternateContent xmlns:mc="http://schemas.openxmlformats.org/markup-compatibility/2006">
              <mc:Choice xmlns:v="urn:schemas-microsoft-com:vml" Requires="v">
                <p:oleObj name="Document" r:id="rId3" imgW="3378200" imgH="619760" progId="Word.Document.12">
                  <p:embed/>
                </p:oleObj>
              </mc:Choice>
              <mc:Fallback>
                <p:oleObj name="Document" r:id="rId3" imgW="3378200" imgH="619760" progId="Word.Document.12">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989422"/>
                        <a:ext cx="6652918" cy="1268378"/>
                      </a:xfrm>
                      <a:prstGeom prst="rect">
                        <a:avLst/>
                      </a:prstGeom>
                      <a:noFill/>
                    </p:spPr>
                  </p:pic>
                </p:oleObj>
              </mc:Fallback>
            </mc:AlternateContent>
          </a:graphicData>
        </a:graphic>
      </p:graphicFrame>
    </p:spTree>
    <p:extLst>
      <p:ext uri="{BB962C8B-B14F-4D97-AF65-F5344CB8AC3E}">
        <p14:creationId xmlns:p14="http://schemas.microsoft.com/office/powerpoint/2010/main" val="20366265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2</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5" name="Rectangle 4">
            <a:extLst>
              <a:ext uri="{FF2B5EF4-FFF2-40B4-BE49-F238E27FC236}">
                <a16:creationId xmlns:a16="http://schemas.microsoft.com/office/drawing/2014/main" id="{14A3746A-0494-0DAD-9B35-B1A53CC673ED}"/>
              </a:ext>
            </a:extLst>
          </p:cNvPr>
          <p:cNvSpPr/>
          <p:nvPr/>
        </p:nvSpPr>
        <p:spPr>
          <a:xfrm>
            <a:off x="914400" y="91428"/>
            <a:ext cx="7315200" cy="461665"/>
          </a:xfrm>
          <a:prstGeom prst="rect">
            <a:avLst/>
          </a:prstGeom>
        </p:spPr>
        <p:txBody>
          <a:bodyPr wrap="square">
            <a:spAutoFit/>
          </a:bodyPr>
          <a:lstStyle/>
          <a:p>
            <a:pPr algn="ctr"/>
            <a:r>
              <a:rPr lang="en-US" sz="2400" u="sng" dirty="0"/>
              <a:t>Lynx TVAC and Temp Cycle Set-up</a:t>
            </a:r>
            <a:endParaRPr lang="en-US" sz="2400" dirty="0"/>
          </a:p>
        </p:txBody>
      </p:sp>
      <p:sp>
        <p:nvSpPr>
          <p:cNvPr id="10" name="TextBox 9"/>
          <p:cNvSpPr txBox="1"/>
          <p:nvPr/>
        </p:nvSpPr>
        <p:spPr>
          <a:xfrm>
            <a:off x="609600" y="4191000"/>
            <a:ext cx="8382000" cy="2477601"/>
          </a:xfrm>
          <a:prstGeom prst="rect">
            <a:avLst/>
          </a:prstGeom>
          <a:noFill/>
        </p:spPr>
        <p:txBody>
          <a:bodyPr wrap="square" rtlCol="0">
            <a:spAutoFit/>
          </a:bodyPr>
          <a:lstStyle/>
          <a:p>
            <a:pPr marL="171450" indent="-171450">
              <a:buFont typeface="Arial" panose="020B0604020202020204" pitchFamily="34" charset="0"/>
              <a:buChar char="•"/>
            </a:pPr>
            <a:r>
              <a:rPr lang="en-US" sz="1100" dirty="0">
                <a:sym typeface="Wingdings" panose="05000000000000000000" pitchFamily="2" charset="2"/>
              </a:rPr>
              <a:t>Only the ALS06344 DUT will be in the chamber</a:t>
            </a:r>
          </a:p>
          <a:p>
            <a:pPr marL="171450" indent="-171450">
              <a:buFont typeface="Arial" panose="020B0604020202020204" pitchFamily="34" charset="0"/>
              <a:buChar char="•"/>
            </a:pPr>
            <a:r>
              <a:rPr lang="en-US" sz="1100" dirty="0">
                <a:sym typeface="Wingdings" panose="05000000000000000000" pitchFamily="2" charset="2"/>
              </a:rPr>
              <a:t>RF in/out cables and DC/Control wires will be routed thru the chamber feed-thru</a:t>
            </a:r>
          </a:p>
          <a:p>
            <a:pPr marL="171450" indent="-171450">
              <a:buFont typeface="Arial" panose="020B0604020202020204" pitchFamily="34" charset="0"/>
              <a:buChar char="•"/>
            </a:pPr>
            <a:r>
              <a:rPr lang="en-US" sz="1100" dirty="0">
                <a:sym typeface="Wingdings" panose="05000000000000000000" pitchFamily="2" charset="2"/>
              </a:rPr>
              <a:t>Calibrated input CW power of -10dBm into each of the modules will be implemented by using 2-way and 4-way splitters</a:t>
            </a:r>
          </a:p>
          <a:p>
            <a:pPr marL="171450" indent="-171450">
              <a:buFont typeface="Arial" panose="020B0604020202020204" pitchFamily="34" charset="0"/>
              <a:buChar char="•"/>
            </a:pPr>
            <a:r>
              <a:rPr lang="en-US" sz="1100" dirty="0">
                <a:sym typeface="Wingdings" panose="05000000000000000000" pitchFamily="2" charset="2"/>
              </a:rPr>
              <a:t>2 sets of 4-way splitters will be used to monitor the output power of each module; 1 splitter to measure the horizontal amplifier modules and 1 splitter for the vertical amplifier modules</a:t>
            </a:r>
          </a:p>
          <a:p>
            <a:pPr marL="171450" indent="-171450">
              <a:buFont typeface="Arial" panose="020B0604020202020204" pitchFamily="34" charset="0"/>
              <a:buChar char="•"/>
            </a:pPr>
            <a:r>
              <a:rPr lang="en-US" sz="1100" dirty="0"/>
              <a:t>ATE software will perform the following:</a:t>
            </a:r>
          </a:p>
          <a:p>
            <a:pPr marL="628650" lvl="1" indent="-171450">
              <a:buFont typeface="Arial" panose="020B0604020202020204" pitchFamily="34" charset="0"/>
              <a:buChar char="•"/>
            </a:pPr>
            <a:r>
              <a:rPr lang="en-US" sz="1100" dirty="0"/>
              <a:t>Thru the DUT control interface:  </a:t>
            </a:r>
          </a:p>
          <a:p>
            <a:pPr marL="1085850" lvl="2" indent="-171450">
              <a:buFont typeface="Arial" panose="020B0604020202020204" pitchFamily="34" charset="0"/>
              <a:buChar char="•"/>
            </a:pPr>
            <a:r>
              <a:rPr lang="en-US" sz="1100" dirty="0"/>
              <a:t>send band select and gain commands to the DUT and record </a:t>
            </a:r>
            <a:r>
              <a:rPr lang="en-US" sz="1100" dirty="0" err="1"/>
              <a:t>mtemp</a:t>
            </a:r>
            <a:r>
              <a:rPr lang="en-US" sz="1100" dirty="0"/>
              <a:t> telemetry </a:t>
            </a:r>
            <a:r>
              <a:rPr lang="en-US" sz="1100" i="1" u="sng" dirty="0"/>
              <a:t>and other telemetry</a:t>
            </a:r>
            <a:r>
              <a:rPr lang="en-US" sz="1100" dirty="0"/>
              <a:t>.</a:t>
            </a:r>
          </a:p>
          <a:p>
            <a:pPr marL="628650" lvl="1" indent="-171450">
              <a:buFont typeface="Arial" panose="020B0604020202020204" pitchFamily="34" charset="0"/>
              <a:buChar char="•"/>
            </a:pPr>
            <a:r>
              <a:rPr lang="en-US" sz="1100" dirty="0"/>
              <a:t>Thru the GPIB interface:</a:t>
            </a:r>
          </a:p>
          <a:p>
            <a:pPr marL="1085850" lvl="2" indent="-171450">
              <a:buFont typeface="Arial" panose="020B0604020202020204" pitchFamily="34" charset="0"/>
              <a:buChar char="•"/>
            </a:pPr>
            <a:r>
              <a:rPr lang="en-US" sz="1100" dirty="0"/>
              <a:t>Measure and store input / output offsets for each amplifier path</a:t>
            </a:r>
          </a:p>
          <a:p>
            <a:pPr marL="1085850" lvl="2" indent="-171450">
              <a:buFont typeface="Arial" panose="020B0604020202020204" pitchFamily="34" charset="0"/>
              <a:buChar char="•"/>
            </a:pPr>
            <a:r>
              <a:rPr lang="en-US" sz="1100" dirty="0"/>
              <a:t>Set input power</a:t>
            </a:r>
          </a:p>
          <a:p>
            <a:pPr marL="1085850" lvl="2" indent="-171450">
              <a:buFont typeface="Arial" panose="020B0604020202020204" pitchFamily="34" charset="0"/>
              <a:buChar char="•"/>
            </a:pPr>
            <a:r>
              <a:rPr lang="en-US" sz="1100" dirty="0"/>
              <a:t>Record input and output power for each amplifier path</a:t>
            </a:r>
          </a:p>
          <a:p>
            <a:pPr marL="1085850" lvl="2" indent="-171450">
              <a:buFont typeface="Arial" panose="020B0604020202020204" pitchFamily="34" charset="0"/>
              <a:buChar char="•"/>
            </a:pPr>
            <a:r>
              <a:rPr lang="en-US" sz="1100" dirty="0"/>
              <a:t>Record current draw  </a:t>
            </a:r>
          </a:p>
          <a:p>
            <a:endParaRPr lang="en-US" sz="1200" dirty="0"/>
          </a:p>
        </p:txBody>
      </p:sp>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2706" y="866955"/>
            <a:ext cx="7693030"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7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397E12E-3E2A-445B-9F9E-0B60E337090A}" type="slidenum">
              <a:rPr lang="en-US" smtClean="0"/>
              <a:pPr/>
              <a:t>3</a:t>
            </a:fld>
            <a:endParaRPr lang="en-US" dirty="0"/>
          </a:p>
        </p:txBody>
      </p:sp>
      <p:sp>
        <p:nvSpPr>
          <p:cNvPr id="7" name="Footer Placeholder 1">
            <a:extLst>
              <a:ext uri="{FF2B5EF4-FFF2-40B4-BE49-F238E27FC236}">
                <a16:creationId xmlns:a16="http://schemas.microsoft.com/office/drawing/2014/main" id="{078D5F3E-D777-4332-8AEA-866CA28E255D}"/>
              </a:ext>
            </a:extLst>
          </p:cNvPr>
          <p:cNvSpPr>
            <a:spLocks noGrp="1"/>
          </p:cNvSpPr>
          <p:nvPr>
            <p:ph type="ftr" sz="quarter" idx="4294967295"/>
          </p:nvPr>
        </p:nvSpPr>
        <p:spPr>
          <a:xfrm>
            <a:off x="0" y="6356350"/>
            <a:ext cx="3086100" cy="365125"/>
          </a:xfrm>
        </p:spPr>
        <p:txBody>
          <a:bodyPr/>
          <a:lstStyle/>
          <a:p>
            <a:r>
              <a:rPr lang="en-US" dirty="0"/>
              <a:t>Company Confidential – Aldetec Proprietary</a:t>
            </a:r>
          </a:p>
        </p:txBody>
      </p:sp>
      <p:sp>
        <p:nvSpPr>
          <p:cNvPr id="2" name="TextBox 1"/>
          <p:cNvSpPr txBox="1"/>
          <p:nvPr/>
        </p:nvSpPr>
        <p:spPr>
          <a:xfrm>
            <a:off x="228600" y="840028"/>
            <a:ext cx="8382000" cy="4124206"/>
          </a:xfrm>
          <a:prstGeom prst="rect">
            <a:avLst/>
          </a:prstGeom>
          <a:noFill/>
        </p:spPr>
        <p:txBody>
          <a:bodyPr wrap="square" rtlCol="0">
            <a:spAutoFit/>
          </a:bodyPr>
          <a:lstStyle/>
          <a:p>
            <a:pPr marL="285750" indent="-285750">
              <a:buFont typeface="Arial" panose="020B0604020202020204" pitchFamily="34" charset="0"/>
              <a:buChar char="•"/>
            </a:pPr>
            <a:endParaRPr lang="en-US" sz="1100" dirty="0">
              <a:sym typeface="Wingdings" panose="05000000000000000000" pitchFamily="2" charset="2"/>
            </a:endParaRPr>
          </a:p>
          <a:p>
            <a:pPr marL="285750" indent="-285750">
              <a:buFont typeface="Arial" panose="020B0604020202020204" pitchFamily="34" charset="0"/>
              <a:buChar char="•"/>
            </a:pPr>
            <a:r>
              <a:rPr lang="en-US" sz="1100" dirty="0">
                <a:sym typeface="Wingdings" panose="05000000000000000000" pitchFamily="2" charset="2"/>
              </a:rPr>
              <a:t>Measure input splitter offsets from coupled port to each of the 6 splitter outputs.  These are the input power meter offsets used to set input power of -10dBm for each of the 6 amplifier modules and save the input splitter offsets into the ATE.</a:t>
            </a:r>
          </a:p>
          <a:p>
            <a:pPr marL="285750" indent="-285750">
              <a:buFont typeface="Arial" panose="020B0604020202020204" pitchFamily="34" charset="0"/>
              <a:buChar char="•"/>
            </a:pPr>
            <a:r>
              <a:rPr lang="en-US" sz="1100" dirty="0">
                <a:sym typeface="Wingdings" panose="05000000000000000000" pitchFamily="2" charset="2"/>
              </a:rPr>
              <a:t>Measure output splitter offsets to each of the output splitter inputs.  These are the output power meter offsets used to measure output power of each amplifier module and save the output splitter offsets into the ATE.</a:t>
            </a:r>
          </a:p>
          <a:p>
            <a:endParaRPr lang="en-US" sz="1100" dirty="0"/>
          </a:p>
          <a:p>
            <a:pPr marL="285750" indent="-285750">
              <a:buFont typeface="Arial" panose="020B0604020202020204" pitchFamily="34" charset="0"/>
              <a:buChar char="•"/>
            </a:pPr>
            <a:r>
              <a:rPr lang="en-US" sz="1100" dirty="0"/>
              <a:t>Recall J3 input offset and J9 output offset to measure band 1 horizontal amplifier module</a:t>
            </a:r>
          </a:p>
          <a:p>
            <a:pPr marL="285750" indent="-285750">
              <a:buFont typeface="Arial" panose="020B0604020202020204" pitchFamily="34" charset="0"/>
              <a:buChar char="•"/>
            </a:pPr>
            <a:r>
              <a:rPr lang="en-US" sz="1100" dirty="0"/>
              <a:t>Set the DUT to enable band 1 and gain to max value</a:t>
            </a:r>
          </a:p>
          <a:p>
            <a:pPr marL="285750" indent="-285750">
              <a:buFont typeface="Arial" panose="020B0604020202020204" pitchFamily="34" charset="0"/>
              <a:buChar char="•"/>
            </a:pPr>
            <a:r>
              <a:rPr lang="en-US" sz="1100" dirty="0"/>
              <a:t>Set signal generator CW </a:t>
            </a:r>
            <a:r>
              <a:rPr lang="en-US" sz="1100" dirty="0" err="1"/>
              <a:t>freq</a:t>
            </a:r>
            <a:r>
              <a:rPr lang="en-US" sz="1100" dirty="0"/>
              <a:t> to 3 GHz and turn on RF power</a:t>
            </a:r>
          </a:p>
          <a:p>
            <a:pPr marL="285750" indent="-285750">
              <a:buFont typeface="Arial" panose="020B0604020202020204" pitchFamily="34" charset="0"/>
              <a:buChar char="•"/>
            </a:pPr>
            <a:r>
              <a:rPr lang="en-US" sz="1100" dirty="0"/>
              <a:t>Adjust signal generator power level to obtain input power level of -10dBm</a:t>
            </a:r>
          </a:p>
          <a:p>
            <a:pPr marL="285750" indent="-285750">
              <a:buFont typeface="Arial" panose="020B0604020202020204" pitchFamily="34" charset="0"/>
              <a:buChar char="•"/>
            </a:pPr>
            <a:r>
              <a:rPr lang="en-US" sz="1100" dirty="0"/>
              <a:t>Record input power reading from input power meter into ‘Band 1 Horizontal input power’ in the test data log.</a:t>
            </a:r>
          </a:p>
          <a:p>
            <a:pPr marL="285750" indent="-285750">
              <a:buFont typeface="Arial" panose="020B0604020202020204" pitchFamily="34" charset="0"/>
              <a:buChar char="•"/>
            </a:pPr>
            <a:r>
              <a:rPr lang="en-US" sz="1100" dirty="0"/>
              <a:t>Record output power reading from output power meter channel 1 into ‘Band 1 horizontal output power’ in the test data log.</a:t>
            </a:r>
          </a:p>
          <a:p>
            <a:pPr marL="285750" indent="-285750">
              <a:buFont typeface="Arial" panose="020B0604020202020204" pitchFamily="34" charset="0"/>
              <a:buChar char="•"/>
            </a:pPr>
            <a:r>
              <a:rPr lang="en-US" sz="1100" dirty="0"/>
              <a:t>Record current draw from the power supply and </a:t>
            </a:r>
            <a:r>
              <a:rPr lang="en-US" sz="1100" dirty="0" err="1"/>
              <a:t>mtemp</a:t>
            </a:r>
            <a:r>
              <a:rPr lang="en-US" sz="1100" dirty="0"/>
              <a:t> output of the DUT</a:t>
            </a:r>
          </a:p>
          <a:p>
            <a:pPr marL="285750" indent="-285750">
              <a:buFont typeface="Arial" panose="020B0604020202020204" pitchFamily="34" charset="0"/>
              <a:buChar char="•"/>
            </a:pPr>
            <a:r>
              <a:rPr lang="en-US" sz="1100" dirty="0"/>
              <a:t>Repeat above steps for the remaining input/output ports, bands and CW frequencies outlined in the table below</a:t>
            </a:r>
          </a:p>
          <a:p>
            <a:pPr marL="285750" indent="-285750">
              <a:buFont typeface="Arial" panose="020B0604020202020204" pitchFamily="34" charset="0"/>
              <a:buChar char="•"/>
            </a:pPr>
            <a:r>
              <a:rPr lang="en-US" sz="1100" dirty="0"/>
              <a:t>The ATE will continuously execute all the above steps through the entire duration of the temp / TVAC cycles </a:t>
            </a:r>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pPr marL="285750" indent="-285750">
              <a:buFont typeface="Arial" panose="020B0604020202020204" pitchFamily="34" charset="0"/>
              <a:buChar char="•"/>
            </a:pPr>
            <a:endParaRPr lang="en-US" sz="1200" dirty="0"/>
          </a:p>
          <a:p>
            <a:endParaRPr lang="en-US" sz="1200" dirty="0"/>
          </a:p>
        </p:txBody>
      </p:sp>
      <p:sp>
        <p:nvSpPr>
          <p:cNvPr id="5" name="Rectangle 4">
            <a:extLst>
              <a:ext uri="{FF2B5EF4-FFF2-40B4-BE49-F238E27FC236}">
                <a16:creationId xmlns:a16="http://schemas.microsoft.com/office/drawing/2014/main" id="{14A3746A-0494-0DAD-9B35-B1A53CC673ED}"/>
              </a:ext>
            </a:extLst>
          </p:cNvPr>
          <p:cNvSpPr/>
          <p:nvPr/>
        </p:nvSpPr>
        <p:spPr>
          <a:xfrm>
            <a:off x="1279234" y="136525"/>
            <a:ext cx="7315200" cy="461665"/>
          </a:xfrm>
          <a:prstGeom prst="rect">
            <a:avLst/>
          </a:prstGeom>
        </p:spPr>
        <p:txBody>
          <a:bodyPr wrap="square">
            <a:spAutoFit/>
          </a:bodyPr>
          <a:lstStyle/>
          <a:p>
            <a:pPr algn="ctr"/>
            <a:r>
              <a:rPr lang="en-US" sz="2400" u="sng" dirty="0"/>
              <a:t>Lynx TVAC and Temp Cycle Set-up</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147531124"/>
              </p:ext>
            </p:extLst>
          </p:nvPr>
        </p:nvGraphicFramePr>
        <p:xfrm>
          <a:off x="228602" y="3505200"/>
          <a:ext cx="8381996" cy="2590802"/>
        </p:xfrm>
        <a:graphic>
          <a:graphicData uri="http://schemas.openxmlformats.org/drawingml/2006/table">
            <a:tbl>
              <a:tblPr firstRow="1" bandRow="1">
                <a:tableStyleId>{5C22544A-7EE6-4342-B048-85BDC9FD1C3A}</a:tableStyleId>
              </a:tblPr>
              <a:tblGrid>
                <a:gridCol w="1197428">
                  <a:extLst>
                    <a:ext uri="{9D8B030D-6E8A-4147-A177-3AD203B41FA5}">
                      <a16:colId xmlns:a16="http://schemas.microsoft.com/office/drawing/2014/main" val="20000"/>
                    </a:ext>
                  </a:extLst>
                </a:gridCol>
                <a:gridCol w="1197428">
                  <a:extLst>
                    <a:ext uri="{9D8B030D-6E8A-4147-A177-3AD203B41FA5}">
                      <a16:colId xmlns:a16="http://schemas.microsoft.com/office/drawing/2014/main" val="20001"/>
                    </a:ext>
                  </a:extLst>
                </a:gridCol>
                <a:gridCol w="1197428">
                  <a:extLst>
                    <a:ext uri="{9D8B030D-6E8A-4147-A177-3AD203B41FA5}">
                      <a16:colId xmlns:a16="http://schemas.microsoft.com/office/drawing/2014/main" val="20002"/>
                    </a:ext>
                  </a:extLst>
                </a:gridCol>
                <a:gridCol w="1197428">
                  <a:extLst>
                    <a:ext uri="{9D8B030D-6E8A-4147-A177-3AD203B41FA5}">
                      <a16:colId xmlns:a16="http://schemas.microsoft.com/office/drawing/2014/main" val="20003"/>
                    </a:ext>
                  </a:extLst>
                </a:gridCol>
                <a:gridCol w="1197428">
                  <a:extLst>
                    <a:ext uri="{9D8B030D-6E8A-4147-A177-3AD203B41FA5}">
                      <a16:colId xmlns:a16="http://schemas.microsoft.com/office/drawing/2014/main" val="20004"/>
                    </a:ext>
                  </a:extLst>
                </a:gridCol>
                <a:gridCol w="1197428">
                  <a:extLst>
                    <a:ext uri="{9D8B030D-6E8A-4147-A177-3AD203B41FA5}">
                      <a16:colId xmlns:a16="http://schemas.microsoft.com/office/drawing/2014/main" val="20005"/>
                    </a:ext>
                  </a:extLst>
                </a:gridCol>
                <a:gridCol w="1197428">
                  <a:extLst>
                    <a:ext uri="{9D8B030D-6E8A-4147-A177-3AD203B41FA5}">
                      <a16:colId xmlns:a16="http://schemas.microsoft.com/office/drawing/2014/main" val="20006"/>
                    </a:ext>
                  </a:extLst>
                </a:gridCol>
              </a:tblGrid>
              <a:tr h="629638">
                <a:tc>
                  <a:txBody>
                    <a:bodyPr/>
                    <a:lstStyle/>
                    <a:p>
                      <a:pPr algn="ctr"/>
                      <a:r>
                        <a:rPr lang="en-US" sz="1000" dirty="0"/>
                        <a:t>Input port</a:t>
                      </a:r>
                    </a:p>
                  </a:txBody>
                  <a:tcPr/>
                </a:tc>
                <a:tc>
                  <a:txBody>
                    <a:bodyPr/>
                    <a:lstStyle/>
                    <a:p>
                      <a:pPr algn="ctr"/>
                      <a:r>
                        <a:rPr lang="en-US" sz="1000" dirty="0"/>
                        <a:t>Output Port </a:t>
                      </a:r>
                    </a:p>
                  </a:txBody>
                  <a:tcPr/>
                </a:tc>
                <a:tc>
                  <a:txBody>
                    <a:bodyPr/>
                    <a:lstStyle/>
                    <a:p>
                      <a:pPr algn="ctr"/>
                      <a:r>
                        <a:rPr lang="en-US" sz="1000" dirty="0"/>
                        <a:t>Band</a:t>
                      </a:r>
                    </a:p>
                  </a:txBody>
                  <a:tcPr/>
                </a:tc>
                <a:tc>
                  <a:txBody>
                    <a:bodyPr/>
                    <a:lstStyle/>
                    <a:p>
                      <a:pPr algn="ctr"/>
                      <a:r>
                        <a:rPr lang="en-US" sz="1000" dirty="0"/>
                        <a:t>CW </a:t>
                      </a:r>
                      <a:r>
                        <a:rPr lang="en-US" sz="1000" dirty="0" err="1"/>
                        <a:t>Freq</a:t>
                      </a:r>
                      <a:endParaRPr lang="en-US" sz="1000" dirty="0"/>
                    </a:p>
                  </a:txBody>
                  <a:tcPr/>
                </a:tc>
                <a:tc>
                  <a:txBody>
                    <a:bodyPr/>
                    <a:lstStyle/>
                    <a:p>
                      <a:pPr algn="ctr"/>
                      <a:r>
                        <a:rPr lang="en-US" sz="1000" dirty="0"/>
                        <a:t>Output power meter Channel #</a:t>
                      </a:r>
                    </a:p>
                  </a:txBody>
                  <a:tcPr/>
                </a:tc>
                <a:tc>
                  <a:txBody>
                    <a:bodyPr/>
                    <a:lstStyle/>
                    <a:p>
                      <a:pPr algn="ctr"/>
                      <a:r>
                        <a:rPr lang="en-US" sz="1000" dirty="0"/>
                        <a:t>Input</a:t>
                      </a:r>
                      <a:r>
                        <a:rPr lang="en-US" sz="1000" baseline="0" dirty="0"/>
                        <a:t> power data log (input power meter)</a:t>
                      </a:r>
                      <a:endParaRPr lang="en-US" sz="1000" dirty="0"/>
                    </a:p>
                  </a:txBody>
                  <a:tcPr/>
                </a:tc>
                <a:tc>
                  <a:txBody>
                    <a:bodyPr/>
                    <a:lstStyle/>
                    <a:p>
                      <a:pPr algn="ctr"/>
                      <a:r>
                        <a:rPr lang="en-US" sz="1000" dirty="0"/>
                        <a:t>Output power</a:t>
                      </a:r>
                      <a:r>
                        <a:rPr lang="en-US" sz="1000" baseline="0" dirty="0"/>
                        <a:t> data log (output power meter)</a:t>
                      </a:r>
                      <a:endParaRPr lang="en-US" sz="1000" dirty="0"/>
                    </a:p>
                  </a:txBody>
                  <a:tcPr/>
                </a:tc>
                <a:extLst>
                  <a:ext uri="{0D108BD9-81ED-4DB2-BD59-A6C34878D82A}">
                    <a16:rowId xmlns:a16="http://schemas.microsoft.com/office/drawing/2014/main" val="10000"/>
                  </a:ext>
                </a:extLst>
              </a:tr>
              <a:tr h="289014">
                <a:tc>
                  <a:txBody>
                    <a:bodyPr/>
                    <a:lstStyle/>
                    <a:p>
                      <a:pPr algn="ctr"/>
                      <a:r>
                        <a:rPr lang="en-US" sz="1000" dirty="0"/>
                        <a:t>J3</a:t>
                      </a:r>
                    </a:p>
                  </a:txBody>
                  <a:tcPr/>
                </a:tc>
                <a:tc>
                  <a:txBody>
                    <a:bodyPr/>
                    <a:lstStyle/>
                    <a:p>
                      <a:pPr algn="ctr"/>
                      <a:r>
                        <a:rPr lang="en-US" sz="1000" dirty="0"/>
                        <a:t>J9</a:t>
                      </a:r>
                    </a:p>
                  </a:txBody>
                  <a:tcPr/>
                </a:tc>
                <a:tc>
                  <a:txBody>
                    <a:bodyPr/>
                    <a:lstStyle/>
                    <a:p>
                      <a:pPr algn="ctr"/>
                      <a:r>
                        <a:rPr lang="en-US" sz="1000" dirty="0"/>
                        <a:t>1</a:t>
                      </a:r>
                    </a:p>
                  </a:txBody>
                  <a:tcPr/>
                </a:tc>
                <a:tc>
                  <a:txBody>
                    <a:bodyPr/>
                    <a:lstStyle/>
                    <a:p>
                      <a:pPr algn="ctr"/>
                      <a:r>
                        <a:rPr lang="en-US" sz="1000" dirty="0"/>
                        <a:t>3</a:t>
                      </a:r>
                      <a:r>
                        <a:rPr lang="en-US" sz="1000" baseline="0" dirty="0"/>
                        <a:t> GHz</a:t>
                      </a:r>
                      <a:endParaRPr lang="en-US" sz="1000" dirty="0"/>
                    </a:p>
                  </a:txBody>
                  <a:tcPr/>
                </a:tc>
                <a:tc>
                  <a:txBody>
                    <a:bodyPr/>
                    <a:lstStyle/>
                    <a:p>
                      <a:pPr algn="ctr"/>
                      <a:r>
                        <a:rPr lang="en-US" sz="1000" dirty="0"/>
                        <a:t>1</a:t>
                      </a:r>
                    </a:p>
                  </a:txBody>
                  <a:tcPr/>
                </a:tc>
                <a:tc>
                  <a:txBody>
                    <a:bodyPr/>
                    <a:lstStyle/>
                    <a:p>
                      <a:pPr algn="ctr"/>
                      <a:r>
                        <a:rPr lang="en-US" sz="1000" dirty="0"/>
                        <a:t>Band 1 horizontal</a:t>
                      </a:r>
                    </a:p>
                  </a:txBody>
                  <a:tcPr/>
                </a:tc>
                <a:tc>
                  <a:txBody>
                    <a:bodyPr/>
                    <a:lstStyle/>
                    <a:p>
                      <a:pPr algn="ctr"/>
                      <a:r>
                        <a:rPr lang="en-US" sz="1000" dirty="0"/>
                        <a:t>Band 1 horizontal</a:t>
                      </a:r>
                    </a:p>
                  </a:txBody>
                  <a:tcPr/>
                </a:tc>
                <a:extLst>
                  <a:ext uri="{0D108BD9-81ED-4DB2-BD59-A6C34878D82A}">
                    <a16:rowId xmlns:a16="http://schemas.microsoft.com/office/drawing/2014/main" val="10001"/>
                  </a:ext>
                </a:extLst>
              </a:tr>
              <a:tr h="289014">
                <a:tc>
                  <a:txBody>
                    <a:bodyPr/>
                    <a:lstStyle/>
                    <a:p>
                      <a:pPr algn="ctr"/>
                      <a:r>
                        <a:rPr lang="en-US" sz="1000" dirty="0"/>
                        <a:t>J5</a:t>
                      </a:r>
                    </a:p>
                  </a:txBody>
                  <a:tcPr/>
                </a:tc>
                <a:tc>
                  <a:txBody>
                    <a:bodyPr/>
                    <a:lstStyle/>
                    <a:p>
                      <a:pPr algn="ctr"/>
                      <a:r>
                        <a:rPr lang="en-US" sz="1000" dirty="0"/>
                        <a:t>J11</a:t>
                      </a:r>
                    </a:p>
                  </a:txBody>
                  <a:tcPr/>
                </a:tc>
                <a:tc>
                  <a:txBody>
                    <a:bodyPr/>
                    <a:lstStyle/>
                    <a:p>
                      <a:pPr algn="ctr"/>
                      <a:r>
                        <a:rPr lang="en-US" sz="1000" dirty="0"/>
                        <a:t>2</a:t>
                      </a:r>
                    </a:p>
                  </a:txBody>
                  <a:tcPr/>
                </a:tc>
                <a:tc>
                  <a:txBody>
                    <a:bodyPr/>
                    <a:lstStyle/>
                    <a:p>
                      <a:pPr algn="ctr"/>
                      <a:r>
                        <a:rPr lang="en-US" sz="1000" dirty="0"/>
                        <a:t>12.5</a:t>
                      </a:r>
                      <a:r>
                        <a:rPr lang="en-US" sz="1000" baseline="0" dirty="0"/>
                        <a:t> GHz</a:t>
                      </a:r>
                      <a:endParaRPr lang="en-US" sz="1000" dirty="0"/>
                    </a:p>
                  </a:txBody>
                  <a:tcPr/>
                </a:tc>
                <a:tc>
                  <a:txBody>
                    <a:bodyPr/>
                    <a:lstStyle/>
                    <a:p>
                      <a:pPr algn="ctr"/>
                      <a:r>
                        <a:rPr lang="en-US" sz="1000" dirty="0"/>
                        <a:t>1</a:t>
                      </a:r>
                    </a:p>
                  </a:txBody>
                  <a:tcPr/>
                </a:tc>
                <a:tc>
                  <a:txBody>
                    <a:bodyPr/>
                    <a:lstStyle/>
                    <a:p>
                      <a:pPr algn="ctr"/>
                      <a:r>
                        <a:rPr lang="en-US" sz="1000" dirty="0"/>
                        <a:t>Band 2 horizontal</a:t>
                      </a:r>
                    </a:p>
                  </a:txBody>
                  <a:tcPr/>
                </a:tc>
                <a:tc>
                  <a:txBody>
                    <a:bodyPr/>
                    <a:lstStyle/>
                    <a:p>
                      <a:pPr algn="ctr"/>
                      <a:r>
                        <a:rPr lang="en-US" sz="1000" dirty="0"/>
                        <a:t>Band 2 horizontal</a:t>
                      </a:r>
                    </a:p>
                  </a:txBody>
                  <a:tcPr/>
                </a:tc>
                <a:extLst>
                  <a:ext uri="{0D108BD9-81ED-4DB2-BD59-A6C34878D82A}">
                    <a16:rowId xmlns:a16="http://schemas.microsoft.com/office/drawing/2014/main" val="10002"/>
                  </a:ext>
                </a:extLst>
              </a:tr>
              <a:tr h="289014">
                <a:tc>
                  <a:txBody>
                    <a:bodyPr/>
                    <a:lstStyle/>
                    <a:p>
                      <a:pPr algn="ctr"/>
                      <a:r>
                        <a:rPr lang="en-US" sz="1000" dirty="0"/>
                        <a:t>J7</a:t>
                      </a:r>
                    </a:p>
                  </a:txBody>
                  <a:tcPr/>
                </a:tc>
                <a:tc>
                  <a:txBody>
                    <a:bodyPr/>
                    <a:lstStyle/>
                    <a:p>
                      <a:pPr algn="ctr"/>
                      <a:r>
                        <a:rPr lang="en-US" sz="1000" dirty="0"/>
                        <a:t>J13</a:t>
                      </a:r>
                    </a:p>
                  </a:txBody>
                  <a:tcPr/>
                </a:tc>
                <a:tc>
                  <a:txBody>
                    <a:bodyPr/>
                    <a:lstStyle/>
                    <a:p>
                      <a:pPr algn="ctr"/>
                      <a:r>
                        <a:rPr lang="en-US" sz="1000" dirty="0"/>
                        <a:t>3</a:t>
                      </a:r>
                    </a:p>
                  </a:txBody>
                  <a:tcPr/>
                </a:tc>
                <a:tc>
                  <a:txBody>
                    <a:bodyPr/>
                    <a:lstStyle/>
                    <a:p>
                      <a:pPr algn="ctr"/>
                      <a:r>
                        <a:rPr lang="en-US" sz="1000" dirty="0"/>
                        <a:t>28 GHz</a:t>
                      </a:r>
                    </a:p>
                  </a:txBody>
                  <a:tcPr/>
                </a:tc>
                <a:tc>
                  <a:txBody>
                    <a:bodyPr/>
                    <a:lstStyle/>
                    <a:p>
                      <a:pPr algn="ctr"/>
                      <a:r>
                        <a:rPr lang="en-US" sz="1000" dirty="0"/>
                        <a:t>1</a:t>
                      </a:r>
                    </a:p>
                  </a:txBody>
                  <a:tcPr/>
                </a:tc>
                <a:tc>
                  <a:txBody>
                    <a:bodyPr/>
                    <a:lstStyle/>
                    <a:p>
                      <a:pPr algn="ctr"/>
                      <a:r>
                        <a:rPr lang="en-US" sz="1000" dirty="0"/>
                        <a:t>Band 3 horizontal</a:t>
                      </a:r>
                    </a:p>
                  </a:txBody>
                  <a:tcPr/>
                </a:tc>
                <a:tc>
                  <a:txBody>
                    <a:bodyPr/>
                    <a:lstStyle/>
                    <a:p>
                      <a:pPr algn="ctr"/>
                      <a:r>
                        <a:rPr lang="en-US" sz="1000" dirty="0"/>
                        <a:t>Band 3 horizontal</a:t>
                      </a:r>
                    </a:p>
                  </a:txBody>
                  <a:tcPr/>
                </a:tc>
                <a:extLst>
                  <a:ext uri="{0D108BD9-81ED-4DB2-BD59-A6C34878D82A}">
                    <a16:rowId xmlns:a16="http://schemas.microsoft.com/office/drawing/2014/main" val="10003"/>
                  </a:ext>
                </a:extLst>
              </a:tr>
              <a:tr h="289014">
                <a:tc>
                  <a:txBody>
                    <a:bodyPr/>
                    <a:lstStyle/>
                    <a:p>
                      <a:pPr algn="ctr"/>
                      <a:r>
                        <a:rPr lang="en-US" sz="1000" dirty="0"/>
                        <a:t>J4</a:t>
                      </a:r>
                    </a:p>
                  </a:txBody>
                  <a:tcPr/>
                </a:tc>
                <a:tc>
                  <a:txBody>
                    <a:bodyPr/>
                    <a:lstStyle/>
                    <a:p>
                      <a:pPr algn="ctr"/>
                      <a:r>
                        <a:rPr lang="en-US" sz="1000" dirty="0"/>
                        <a:t>J10</a:t>
                      </a:r>
                    </a:p>
                  </a:txBody>
                  <a:tcPr/>
                </a:tc>
                <a:tc>
                  <a:txBody>
                    <a:bodyPr/>
                    <a:lstStyle/>
                    <a:p>
                      <a:pPr algn="ctr"/>
                      <a:r>
                        <a:rPr lang="en-US" sz="1000" dirty="0"/>
                        <a:t>1</a:t>
                      </a:r>
                    </a:p>
                  </a:txBody>
                  <a:tcPr/>
                </a:tc>
                <a:tc>
                  <a:txBody>
                    <a:bodyPr/>
                    <a:lstStyle/>
                    <a:p>
                      <a:pPr algn="ctr"/>
                      <a:r>
                        <a:rPr lang="en-US" sz="1000" dirty="0"/>
                        <a:t>3</a:t>
                      </a:r>
                      <a:r>
                        <a:rPr lang="en-US" sz="1000" baseline="0" dirty="0"/>
                        <a:t> GHz</a:t>
                      </a:r>
                      <a:endParaRPr lang="en-US" sz="1000" dirty="0"/>
                    </a:p>
                  </a:txBody>
                  <a:tcPr/>
                </a:tc>
                <a:tc>
                  <a:txBody>
                    <a:bodyPr/>
                    <a:lstStyle/>
                    <a:p>
                      <a:pPr algn="ctr"/>
                      <a:r>
                        <a:rPr lang="en-US" sz="1000" dirty="0"/>
                        <a:t>2</a:t>
                      </a:r>
                    </a:p>
                  </a:txBody>
                  <a:tcPr/>
                </a:tc>
                <a:tc>
                  <a:txBody>
                    <a:bodyPr/>
                    <a:lstStyle/>
                    <a:p>
                      <a:pPr algn="ctr"/>
                      <a:r>
                        <a:rPr lang="en-US" sz="1000" dirty="0"/>
                        <a:t>Band 1 vertical</a:t>
                      </a:r>
                    </a:p>
                  </a:txBody>
                  <a:tcPr/>
                </a:tc>
                <a:tc>
                  <a:txBody>
                    <a:bodyPr/>
                    <a:lstStyle/>
                    <a:p>
                      <a:pPr algn="ctr"/>
                      <a:r>
                        <a:rPr lang="en-US" sz="1000" dirty="0"/>
                        <a:t>Band 1 vertical</a:t>
                      </a:r>
                    </a:p>
                  </a:txBody>
                  <a:tcPr/>
                </a:tc>
                <a:extLst>
                  <a:ext uri="{0D108BD9-81ED-4DB2-BD59-A6C34878D82A}">
                    <a16:rowId xmlns:a16="http://schemas.microsoft.com/office/drawing/2014/main" val="10004"/>
                  </a:ext>
                </a:extLst>
              </a:tr>
              <a:tr h="402554">
                <a:tc>
                  <a:txBody>
                    <a:bodyPr/>
                    <a:lstStyle/>
                    <a:p>
                      <a:pPr algn="ctr"/>
                      <a:r>
                        <a:rPr lang="en-US" sz="1000" dirty="0"/>
                        <a:t>J6</a:t>
                      </a:r>
                    </a:p>
                  </a:txBody>
                  <a:tcPr/>
                </a:tc>
                <a:tc>
                  <a:txBody>
                    <a:bodyPr/>
                    <a:lstStyle/>
                    <a:p>
                      <a:pPr algn="ctr"/>
                      <a:r>
                        <a:rPr lang="en-US" sz="1000" dirty="0"/>
                        <a:t>J12</a:t>
                      </a:r>
                    </a:p>
                  </a:txBody>
                  <a:tcPr/>
                </a:tc>
                <a:tc>
                  <a:txBody>
                    <a:bodyPr/>
                    <a:lstStyle/>
                    <a:p>
                      <a:pPr algn="ctr"/>
                      <a:r>
                        <a:rPr lang="en-US" sz="1000" dirty="0"/>
                        <a:t>2</a:t>
                      </a:r>
                    </a:p>
                  </a:txBody>
                  <a:tcPr/>
                </a:tc>
                <a:tc>
                  <a:txBody>
                    <a:bodyPr/>
                    <a:lstStyle/>
                    <a:p>
                      <a:pPr algn="ctr"/>
                      <a:r>
                        <a:rPr lang="en-US" sz="1000" dirty="0"/>
                        <a:t>12.5</a:t>
                      </a:r>
                      <a:r>
                        <a:rPr lang="en-US" sz="1000" baseline="0" dirty="0"/>
                        <a:t> GHz</a:t>
                      </a:r>
                      <a:endParaRPr lang="en-US" sz="1000" dirty="0"/>
                    </a:p>
                  </a:txBody>
                  <a:tcPr/>
                </a:tc>
                <a:tc>
                  <a:txBody>
                    <a:bodyPr/>
                    <a:lstStyle/>
                    <a:p>
                      <a:pPr algn="ctr"/>
                      <a:r>
                        <a:rPr lang="en-US" sz="1000" dirty="0"/>
                        <a:t>2</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2 vertical</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2 vertical</a:t>
                      </a:r>
                    </a:p>
                    <a:p>
                      <a:pPr algn="ctr"/>
                      <a:endParaRPr lang="en-US" sz="1000" dirty="0"/>
                    </a:p>
                  </a:txBody>
                  <a:tcPr/>
                </a:tc>
                <a:extLst>
                  <a:ext uri="{0D108BD9-81ED-4DB2-BD59-A6C34878D82A}">
                    <a16:rowId xmlns:a16="http://schemas.microsoft.com/office/drawing/2014/main" val="10005"/>
                  </a:ext>
                </a:extLst>
              </a:tr>
              <a:tr h="402554">
                <a:tc>
                  <a:txBody>
                    <a:bodyPr/>
                    <a:lstStyle/>
                    <a:p>
                      <a:pPr algn="ctr"/>
                      <a:r>
                        <a:rPr lang="en-US" sz="1000" dirty="0"/>
                        <a:t>J8</a:t>
                      </a:r>
                    </a:p>
                  </a:txBody>
                  <a:tcPr/>
                </a:tc>
                <a:tc>
                  <a:txBody>
                    <a:bodyPr/>
                    <a:lstStyle/>
                    <a:p>
                      <a:pPr algn="ctr"/>
                      <a:r>
                        <a:rPr lang="en-US" sz="1000" dirty="0"/>
                        <a:t>J14</a:t>
                      </a:r>
                    </a:p>
                  </a:txBody>
                  <a:tcPr/>
                </a:tc>
                <a:tc>
                  <a:txBody>
                    <a:bodyPr/>
                    <a:lstStyle/>
                    <a:p>
                      <a:pPr algn="ctr"/>
                      <a:r>
                        <a:rPr lang="en-US" sz="1000" dirty="0"/>
                        <a:t>3</a:t>
                      </a:r>
                    </a:p>
                  </a:txBody>
                  <a:tcPr/>
                </a:tc>
                <a:tc>
                  <a:txBody>
                    <a:bodyPr/>
                    <a:lstStyle/>
                    <a:p>
                      <a:pPr algn="ctr"/>
                      <a:r>
                        <a:rPr lang="en-US" sz="1000" dirty="0"/>
                        <a:t>28 GHz</a:t>
                      </a:r>
                    </a:p>
                  </a:txBody>
                  <a:tcPr/>
                </a:tc>
                <a:tc>
                  <a:txBody>
                    <a:bodyPr/>
                    <a:lstStyle/>
                    <a:p>
                      <a:pPr algn="ctr"/>
                      <a:r>
                        <a:rPr lang="en-US" sz="1000" dirty="0"/>
                        <a:t>2</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3 vertical</a:t>
                      </a:r>
                    </a:p>
                  </a:txBody>
                  <a:tcPr/>
                </a:tc>
                <a:tc>
                  <a:txBody>
                    <a:bodyPr/>
                    <a:lstStyle/>
                    <a:p>
                      <a:pPr marL="0" marR="0" indent="0" algn="ctr" defTabSz="685800" rtl="0" eaLnBrk="1" fontAlgn="auto" latinLnBrk="0" hangingPunct="1">
                        <a:lnSpc>
                          <a:spcPct val="100000"/>
                        </a:lnSpc>
                        <a:spcBef>
                          <a:spcPts val="0"/>
                        </a:spcBef>
                        <a:spcAft>
                          <a:spcPts val="0"/>
                        </a:spcAft>
                        <a:buClrTx/>
                        <a:buSzTx/>
                        <a:buFontTx/>
                        <a:buNone/>
                        <a:tabLst/>
                        <a:defRPr/>
                      </a:pPr>
                      <a:r>
                        <a:rPr lang="en-US" sz="1000" dirty="0"/>
                        <a:t>Band 3 vertical</a:t>
                      </a:r>
                    </a:p>
                    <a:p>
                      <a:pPr algn="ctr"/>
                      <a:endParaRPr lang="en-US" sz="10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90577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D13BC6-C09A-45B3-30A0-A8CEED5A0705}"/>
              </a:ext>
            </a:extLst>
          </p:cNvPr>
          <p:cNvSpPr>
            <a:spLocks noGrp="1"/>
          </p:cNvSpPr>
          <p:nvPr>
            <p:ph type="sldNum" sz="quarter" idx="12"/>
          </p:nvPr>
        </p:nvSpPr>
        <p:spPr/>
        <p:txBody>
          <a:bodyPr/>
          <a:lstStyle/>
          <a:p>
            <a:fld id="{CF1C8F53-FDBE-4B05-BBA9-E489D951660E}" type="slidenum">
              <a:rPr lang="en-US" smtClean="0">
                <a:solidFill>
                  <a:prstClr val="black">
                    <a:tint val="75000"/>
                  </a:prstClr>
                </a:solidFill>
              </a:rPr>
              <a:pPr/>
              <a:t>4</a:t>
            </a:fld>
            <a:endParaRPr lang="en-US" dirty="0">
              <a:solidFill>
                <a:prstClr val="black">
                  <a:tint val="75000"/>
                </a:prstClr>
              </a:solidFill>
            </a:endParaRPr>
          </a:p>
        </p:txBody>
      </p:sp>
      <p:sp>
        <p:nvSpPr>
          <p:cNvPr id="3" name="Title 2">
            <a:extLst>
              <a:ext uri="{FF2B5EF4-FFF2-40B4-BE49-F238E27FC236}">
                <a16:creationId xmlns:a16="http://schemas.microsoft.com/office/drawing/2014/main" id="{58C2F252-1C10-6F53-82A1-BC061B206CF2}"/>
              </a:ext>
            </a:extLst>
          </p:cNvPr>
          <p:cNvSpPr>
            <a:spLocks noGrp="1"/>
          </p:cNvSpPr>
          <p:nvPr>
            <p:ph type="title"/>
          </p:nvPr>
        </p:nvSpPr>
        <p:spPr/>
        <p:txBody>
          <a:bodyPr/>
          <a:lstStyle/>
          <a:p>
            <a:r>
              <a:rPr lang="en-US" dirty="0"/>
              <a:t>Additional Steps/Comments</a:t>
            </a:r>
          </a:p>
        </p:txBody>
      </p:sp>
      <p:sp>
        <p:nvSpPr>
          <p:cNvPr id="4" name="TextBox 3">
            <a:extLst>
              <a:ext uri="{FF2B5EF4-FFF2-40B4-BE49-F238E27FC236}">
                <a16:creationId xmlns:a16="http://schemas.microsoft.com/office/drawing/2014/main" id="{AF0B8B97-C08A-713C-F413-E75F0FF86B15}"/>
              </a:ext>
            </a:extLst>
          </p:cNvPr>
          <p:cNvSpPr txBox="1"/>
          <p:nvPr/>
        </p:nvSpPr>
        <p:spPr>
          <a:xfrm>
            <a:off x="228600" y="1066800"/>
            <a:ext cx="8305800"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Updated process steps defined in excel file.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6Hr soak step, the unit will be in a specific Band for a min. of 1Hr.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normal monitoring, the unit will switch band at a min. of every 10 minutes.</a:t>
            </a:r>
          </a:p>
        </p:txBody>
      </p:sp>
    </p:spTree>
    <p:extLst>
      <p:ext uri="{BB962C8B-B14F-4D97-AF65-F5344CB8AC3E}">
        <p14:creationId xmlns:p14="http://schemas.microsoft.com/office/powerpoint/2010/main" val="2026016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64598</TotalTime>
  <Words>663</Words>
  <Application>Microsoft Office PowerPoint</Application>
  <PresentationFormat>On-screen Show (4:3)</PresentationFormat>
  <Paragraphs>102</Paragraphs>
  <Slides>4</Slides>
  <Notes>3</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4</vt:i4>
      </vt:variant>
    </vt:vector>
  </HeadingPairs>
  <TitlesOfParts>
    <vt:vector size="9" baseType="lpstr">
      <vt:lpstr>Arial</vt:lpstr>
      <vt:lpstr>Calibri</vt:lpstr>
      <vt:lpstr>Calibri Light</vt:lpstr>
      <vt:lpstr>Office Theme</vt:lpstr>
      <vt:lpstr>Microsoft Word Document</vt:lpstr>
      <vt:lpstr>PowerPoint Presentation</vt:lpstr>
      <vt:lpstr>PowerPoint Presentation</vt:lpstr>
      <vt:lpstr>PowerPoint Presentation</vt:lpstr>
      <vt:lpstr>Additional Steps/Comments</vt:lpstr>
    </vt:vector>
  </TitlesOfParts>
  <Company>Aldetec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Company Overview</dc:title>
  <dc:creator>Suresh Nair</dc:creator>
  <cp:lastModifiedBy>Suresh Nair</cp:lastModifiedBy>
  <cp:revision>1109</cp:revision>
  <cp:lastPrinted>2023-02-06T21:20:06Z</cp:lastPrinted>
  <dcterms:created xsi:type="dcterms:W3CDTF">2010-09-07T21:10:08Z</dcterms:created>
  <dcterms:modified xsi:type="dcterms:W3CDTF">2024-01-18T01:00:18Z</dcterms:modified>
</cp:coreProperties>
</file>