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17"/>
  </p:notesMasterIdLst>
  <p:sldIdLst>
    <p:sldId id="2398" r:id="rId2"/>
    <p:sldId id="2399" r:id="rId3"/>
    <p:sldId id="2400" r:id="rId4"/>
    <p:sldId id="2382" r:id="rId5"/>
    <p:sldId id="2383" r:id="rId6"/>
    <p:sldId id="2390" r:id="rId7"/>
    <p:sldId id="2391" r:id="rId8"/>
    <p:sldId id="2392" r:id="rId9"/>
    <p:sldId id="2388" r:id="rId10"/>
    <p:sldId id="2393" r:id="rId11"/>
    <p:sldId id="2394" r:id="rId12"/>
    <p:sldId id="2395" r:id="rId13"/>
    <p:sldId id="2389" r:id="rId14"/>
    <p:sldId id="2396" r:id="rId15"/>
    <p:sldId id="2397"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660"/>
  </p:normalViewPr>
  <p:slideViewPr>
    <p:cSldViewPr>
      <p:cViewPr varScale="1">
        <p:scale>
          <a:sx n="108" d="100"/>
          <a:sy n="108" d="100"/>
        </p:scale>
        <p:origin x="117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1" cy="464820"/>
          </a:xfrm>
          <a:prstGeom prst="rect">
            <a:avLst/>
          </a:prstGeom>
        </p:spPr>
        <p:txBody>
          <a:bodyPr vert="horz" lIns="93151" tIns="46576" rIns="93151" bIns="46576" rtlCol="0"/>
          <a:lstStyle>
            <a:lvl1pPr algn="l">
              <a:defRPr sz="1200"/>
            </a:lvl1pPr>
          </a:lstStyle>
          <a:p>
            <a:endParaRPr lang="en-US" dirty="0"/>
          </a:p>
        </p:txBody>
      </p:sp>
      <p:sp>
        <p:nvSpPr>
          <p:cNvPr id="3" name="Date Placeholder 2"/>
          <p:cNvSpPr>
            <a:spLocks noGrp="1"/>
          </p:cNvSpPr>
          <p:nvPr>
            <p:ph type="dt" idx="1"/>
          </p:nvPr>
        </p:nvSpPr>
        <p:spPr>
          <a:xfrm>
            <a:off x="3970938" y="0"/>
            <a:ext cx="3037841" cy="464820"/>
          </a:xfrm>
          <a:prstGeom prst="rect">
            <a:avLst/>
          </a:prstGeom>
        </p:spPr>
        <p:txBody>
          <a:bodyPr vert="horz" lIns="93151" tIns="46576" rIns="93151" bIns="46576" rtlCol="0"/>
          <a:lstStyle>
            <a:lvl1pPr algn="r">
              <a:defRPr sz="1200"/>
            </a:lvl1pPr>
          </a:lstStyle>
          <a:p>
            <a:fld id="{B02C9040-1FDD-415D-84BA-002F66C9D0A1}" type="datetimeFigureOut">
              <a:rPr lang="en-US" smtClean="0"/>
              <a:pPr/>
              <a:t>2/14/2024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1" tIns="46576" rIns="93151" bIns="46576" rtlCol="0" anchor="ctr"/>
          <a:lstStyle/>
          <a:p>
            <a:endParaRPr lang="en-US" dirty="0"/>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51" tIns="46576" rIns="93151" bIns="465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1" cy="464820"/>
          </a:xfrm>
          <a:prstGeom prst="rect">
            <a:avLst/>
          </a:prstGeom>
        </p:spPr>
        <p:txBody>
          <a:bodyPr vert="horz" lIns="93151" tIns="46576" rIns="93151" bIns="4657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1" cy="464820"/>
          </a:xfrm>
          <a:prstGeom prst="rect">
            <a:avLst/>
          </a:prstGeom>
        </p:spPr>
        <p:txBody>
          <a:bodyPr vert="horz" lIns="93151" tIns="46576" rIns="93151" bIns="46576" rtlCol="0" anchor="b"/>
          <a:lstStyle>
            <a:lvl1pPr algn="r">
              <a:defRPr sz="1200"/>
            </a:lvl1pPr>
          </a:lstStyle>
          <a:p>
            <a:fld id="{FD74E5DE-C261-4620-87D3-85F898A51DA2}" type="slidenum">
              <a:rPr lang="en-US" smtClean="0"/>
              <a:pPr/>
              <a:t>‹#›</a:t>
            </a:fld>
            <a:endParaRPr lang="en-US" dirty="0"/>
          </a:p>
        </p:txBody>
      </p:sp>
    </p:spTree>
    <p:extLst>
      <p:ext uri="{BB962C8B-B14F-4D97-AF65-F5344CB8AC3E}">
        <p14:creationId xmlns:p14="http://schemas.microsoft.com/office/powerpoint/2010/main" val="2544937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4E5DE-C261-4620-87D3-85F898A51DA2}" type="slidenum">
              <a:rPr lang="en-US" smtClean="0"/>
              <a:pPr/>
              <a:t>1</a:t>
            </a:fld>
            <a:endParaRPr lang="en-US" dirty="0"/>
          </a:p>
        </p:txBody>
      </p:sp>
    </p:spTree>
    <p:extLst>
      <p:ext uri="{BB962C8B-B14F-4D97-AF65-F5344CB8AC3E}">
        <p14:creationId xmlns:p14="http://schemas.microsoft.com/office/powerpoint/2010/main" val="16414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4E5DE-C261-4620-87D3-85F898A51DA2}" type="slidenum">
              <a:rPr lang="en-US" smtClean="0"/>
              <a:pPr/>
              <a:t>2</a:t>
            </a:fld>
            <a:endParaRPr lang="en-US" dirty="0"/>
          </a:p>
        </p:txBody>
      </p:sp>
    </p:spTree>
    <p:extLst>
      <p:ext uri="{BB962C8B-B14F-4D97-AF65-F5344CB8AC3E}">
        <p14:creationId xmlns:p14="http://schemas.microsoft.com/office/powerpoint/2010/main" val="16414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4E5DE-C261-4620-87D3-85F898A51DA2}" type="slidenum">
              <a:rPr lang="en-US" smtClean="0"/>
              <a:pPr/>
              <a:t>3</a:t>
            </a:fld>
            <a:endParaRPr lang="en-US" dirty="0"/>
          </a:p>
        </p:txBody>
      </p:sp>
    </p:spTree>
    <p:extLst>
      <p:ext uri="{BB962C8B-B14F-4D97-AF65-F5344CB8AC3E}">
        <p14:creationId xmlns:p14="http://schemas.microsoft.com/office/powerpoint/2010/main" val="164143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4E5DE-C261-4620-87D3-85F898A51DA2}" type="slidenum">
              <a:rPr lang="en-US" smtClean="0"/>
              <a:pPr/>
              <a:t>4</a:t>
            </a:fld>
            <a:endParaRPr lang="en-US" dirty="0"/>
          </a:p>
        </p:txBody>
      </p:sp>
    </p:spTree>
    <p:extLst>
      <p:ext uri="{BB962C8B-B14F-4D97-AF65-F5344CB8AC3E}">
        <p14:creationId xmlns:p14="http://schemas.microsoft.com/office/powerpoint/2010/main" val="389174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4E5DE-C261-4620-87D3-85F898A51DA2}" type="slidenum">
              <a:rPr lang="en-US" smtClean="0"/>
              <a:pPr/>
              <a:t>5</a:t>
            </a:fld>
            <a:endParaRPr lang="en-US" dirty="0"/>
          </a:p>
        </p:txBody>
      </p:sp>
    </p:spTree>
    <p:extLst>
      <p:ext uri="{BB962C8B-B14F-4D97-AF65-F5344CB8AC3E}">
        <p14:creationId xmlns:p14="http://schemas.microsoft.com/office/powerpoint/2010/main" val="389174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BB20-7081-4479-B93F-CD6908EAC6C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DC56FFE-62E8-4644-96CE-4A644FC2B26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6DB2172-A6DA-435B-A572-59B2219160C7}"/>
              </a:ext>
            </a:extLst>
          </p:cNvPr>
          <p:cNvSpPr>
            <a:spLocks noGrp="1"/>
          </p:cNvSpPr>
          <p:nvPr>
            <p:ph type="dt" sz="half" idx="10"/>
          </p:nvPr>
        </p:nvSpPr>
        <p:spPr/>
        <p:txBody>
          <a:bodyPr/>
          <a:lstStyle/>
          <a:p>
            <a:fld id="{01366E3D-62CC-46E6-B72A-489030E2F869}" type="datetime1">
              <a:rPr lang="en-US" smtClean="0"/>
              <a:pPr/>
              <a:t>2/14/2024</a:t>
            </a:fld>
            <a:endParaRPr lang="en-US" dirty="0"/>
          </a:p>
        </p:txBody>
      </p:sp>
      <p:sp>
        <p:nvSpPr>
          <p:cNvPr id="5" name="Footer Placeholder 4">
            <a:extLst>
              <a:ext uri="{FF2B5EF4-FFF2-40B4-BE49-F238E27FC236}">
                <a16:creationId xmlns:a16="http://schemas.microsoft.com/office/drawing/2014/main" id="{A47BF779-E390-4C94-A3F7-EA4DCFBD169F}"/>
              </a:ext>
            </a:extLst>
          </p:cNvPr>
          <p:cNvSpPr>
            <a:spLocks noGrp="1"/>
          </p:cNvSpPr>
          <p:nvPr>
            <p:ph type="ftr" sz="quarter" idx="11"/>
          </p:nvPr>
        </p:nvSpPr>
        <p:spPr/>
        <p:txBody>
          <a:bodyPr/>
          <a:lstStyle/>
          <a:p>
            <a:r>
              <a:rPr lang="en-US" dirty="0"/>
              <a:t>Company Confidential – Aldetec Proprietary</a:t>
            </a:r>
          </a:p>
        </p:txBody>
      </p:sp>
      <p:sp>
        <p:nvSpPr>
          <p:cNvPr id="6" name="Slide Number Placeholder 5">
            <a:extLst>
              <a:ext uri="{FF2B5EF4-FFF2-40B4-BE49-F238E27FC236}">
                <a16:creationId xmlns:a16="http://schemas.microsoft.com/office/drawing/2014/main" id="{87BC579E-F430-4515-9CF4-3379D5A1C914}"/>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32930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B347-8C78-49AF-A916-8E8CD951300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1C712FD-EF57-4611-BCA3-EE3450F95EE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099C787-250A-4375-B244-59D749FAF7C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7983A1-0BB4-4445-AB48-53D13578064B}"/>
              </a:ext>
            </a:extLst>
          </p:cNvPr>
          <p:cNvSpPr>
            <a:spLocks noGrp="1"/>
          </p:cNvSpPr>
          <p:nvPr>
            <p:ph type="dt" sz="half" idx="10"/>
          </p:nvPr>
        </p:nvSpPr>
        <p:spPr/>
        <p:txBody>
          <a:bodyPr/>
          <a:lstStyle/>
          <a:p>
            <a:fld id="{4F7B3F31-7EB6-49A1-87F3-67053CCD546C}" type="datetime1">
              <a:rPr lang="en-US" smtClean="0"/>
              <a:pPr/>
              <a:t>2/14/2024</a:t>
            </a:fld>
            <a:endParaRPr lang="en-US" dirty="0"/>
          </a:p>
        </p:txBody>
      </p:sp>
      <p:sp>
        <p:nvSpPr>
          <p:cNvPr id="6" name="Footer Placeholder 5">
            <a:extLst>
              <a:ext uri="{FF2B5EF4-FFF2-40B4-BE49-F238E27FC236}">
                <a16:creationId xmlns:a16="http://schemas.microsoft.com/office/drawing/2014/main" id="{82BB2C60-0858-471A-BF96-66531E0E04BD}"/>
              </a:ext>
            </a:extLst>
          </p:cNvPr>
          <p:cNvSpPr>
            <a:spLocks noGrp="1"/>
          </p:cNvSpPr>
          <p:nvPr>
            <p:ph type="ftr" sz="quarter" idx="11"/>
          </p:nvPr>
        </p:nvSpPr>
        <p:spPr/>
        <p:txBody>
          <a:bodyPr/>
          <a:lstStyle/>
          <a:p>
            <a:r>
              <a:rPr lang="en-US" dirty="0"/>
              <a:t>Company Confidential – Aldetec Proprietary</a:t>
            </a:r>
          </a:p>
        </p:txBody>
      </p:sp>
      <p:sp>
        <p:nvSpPr>
          <p:cNvPr id="7" name="Slide Number Placeholder 6">
            <a:extLst>
              <a:ext uri="{FF2B5EF4-FFF2-40B4-BE49-F238E27FC236}">
                <a16:creationId xmlns:a16="http://schemas.microsoft.com/office/drawing/2014/main" id="{52652F50-78C0-4032-ADE8-F92F1B6C1257}"/>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29633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2DF4-9C6D-4D49-B320-7205EF18E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2F6D5-25DA-40F0-802C-CA4868762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BAB98-E10B-40E7-8D3D-CAD21B2AEA3C}"/>
              </a:ext>
            </a:extLst>
          </p:cNvPr>
          <p:cNvSpPr>
            <a:spLocks noGrp="1"/>
          </p:cNvSpPr>
          <p:nvPr>
            <p:ph type="dt" sz="half" idx="10"/>
          </p:nvPr>
        </p:nvSpPr>
        <p:spPr/>
        <p:txBody>
          <a:bodyPr/>
          <a:lstStyle/>
          <a:p>
            <a:fld id="{0796D9C5-300E-437E-85BE-46900BC1A526}" type="datetime1">
              <a:rPr lang="en-US" smtClean="0"/>
              <a:pPr/>
              <a:t>2/14/2024</a:t>
            </a:fld>
            <a:endParaRPr lang="en-US" dirty="0"/>
          </a:p>
        </p:txBody>
      </p:sp>
      <p:sp>
        <p:nvSpPr>
          <p:cNvPr id="5" name="Footer Placeholder 4">
            <a:extLst>
              <a:ext uri="{FF2B5EF4-FFF2-40B4-BE49-F238E27FC236}">
                <a16:creationId xmlns:a16="http://schemas.microsoft.com/office/drawing/2014/main" id="{182866DA-4368-4EF1-9500-04A0B41A5EF3}"/>
              </a:ext>
            </a:extLst>
          </p:cNvPr>
          <p:cNvSpPr>
            <a:spLocks noGrp="1"/>
          </p:cNvSpPr>
          <p:nvPr>
            <p:ph type="ftr" sz="quarter" idx="11"/>
          </p:nvPr>
        </p:nvSpPr>
        <p:spPr/>
        <p:txBody>
          <a:bodyPr/>
          <a:lstStyle/>
          <a:p>
            <a:r>
              <a:rPr lang="en-US" dirty="0"/>
              <a:t>Company Confidential – Aldetec Proprietary</a:t>
            </a:r>
          </a:p>
        </p:txBody>
      </p:sp>
      <p:sp>
        <p:nvSpPr>
          <p:cNvPr id="6" name="Slide Number Placeholder 5">
            <a:extLst>
              <a:ext uri="{FF2B5EF4-FFF2-40B4-BE49-F238E27FC236}">
                <a16:creationId xmlns:a16="http://schemas.microsoft.com/office/drawing/2014/main" id="{699AC1D2-6349-4A53-8837-CEC99BB06102}"/>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2628514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98C4B-2579-492C-8BBF-5687A785130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109D7-EBF9-48CE-B4EB-923F085F3DE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28BD8-44E2-4D02-BB06-AC8D0BF3763B}"/>
              </a:ext>
            </a:extLst>
          </p:cNvPr>
          <p:cNvSpPr>
            <a:spLocks noGrp="1"/>
          </p:cNvSpPr>
          <p:nvPr>
            <p:ph type="dt" sz="half" idx="10"/>
          </p:nvPr>
        </p:nvSpPr>
        <p:spPr/>
        <p:txBody>
          <a:bodyPr/>
          <a:lstStyle/>
          <a:p>
            <a:fld id="{276679C5-FAAB-4851-9AB9-CB2F2306DE4D}" type="datetime1">
              <a:rPr lang="en-US" smtClean="0"/>
              <a:pPr/>
              <a:t>2/14/2024</a:t>
            </a:fld>
            <a:endParaRPr lang="en-US" dirty="0"/>
          </a:p>
        </p:txBody>
      </p:sp>
      <p:sp>
        <p:nvSpPr>
          <p:cNvPr id="5" name="Footer Placeholder 4">
            <a:extLst>
              <a:ext uri="{FF2B5EF4-FFF2-40B4-BE49-F238E27FC236}">
                <a16:creationId xmlns:a16="http://schemas.microsoft.com/office/drawing/2014/main" id="{2B802B8A-0D33-495A-ACB5-3FF7C79F8925}"/>
              </a:ext>
            </a:extLst>
          </p:cNvPr>
          <p:cNvSpPr>
            <a:spLocks noGrp="1"/>
          </p:cNvSpPr>
          <p:nvPr>
            <p:ph type="ftr" sz="quarter" idx="11"/>
          </p:nvPr>
        </p:nvSpPr>
        <p:spPr/>
        <p:txBody>
          <a:bodyPr/>
          <a:lstStyle/>
          <a:p>
            <a:r>
              <a:rPr lang="en-US" dirty="0"/>
              <a:t>Company Confidential – Aldetec Proprietary</a:t>
            </a:r>
          </a:p>
        </p:txBody>
      </p:sp>
      <p:sp>
        <p:nvSpPr>
          <p:cNvPr id="6" name="Slide Number Placeholder 5">
            <a:extLst>
              <a:ext uri="{FF2B5EF4-FFF2-40B4-BE49-F238E27FC236}">
                <a16:creationId xmlns:a16="http://schemas.microsoft.com/office/drawing/2014/main" id="{43B87EB5-328F-41B3-A4BB-0C4737B89ADB}"/>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31139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C5FF-3AD0-4EA8-9EC0-AE73F6C141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828F4-3848-450E-9143-76B1D2C78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8AA09-C65C-4862-A270-50DFF6769797}"/>
              </a:ext>
            </a:extLst>
          </p:cNvPr>
          <p:cNvSpPr>
            <a:spLocks noGrp="1"/>
          </p:cNvSpPr>
          <p:nvPr>
            <p:ph type="dt" sz="half" idx="10"/>
          </p:nvPr>
        </p:nvSpPr>
        <p:spPr/>
        <p:txBody>
          <a:bodyPr/>
          <a:lstStyle/>
          <a:p>
            <a:fld id="{18997E59-5D70-4C49-A64E-2ABFC73B606E}" type="datetime1">
              <a:rPr lang="en-US" smtClean="0"/>
              <a:pPr/>
              <a:t>2/14/2024</a:t>
            </a:fld>
            <a:endParaRPr lang="en-US" dirty="0"/>
          </a:p>
        </p:txBody>
      </p:sp>
      <p:sp>
        <p:nvSpPr>
          <p:cNvPr id="5" name="Footer Placeholder 4">
            <a:extLst>
              <a:ext uri="{FF2B5EF4-FFF2-40B4-BE49-F238E27FC236}">
                <a16:creationId xmlns:a16="http://schemas.microsoft.com/office/drawing/2014/main" id="{17C3CB91-BD07-4FB7-8881-C6DA50DCA236}"/>
              </a:ext>
            </a:extLst>
          </p:cNvPr>
          <p:cNvSpPr>
            <a:spLocks noGrp="1"/>
          </p:cNvSpPr>
          <p:nvPr>
            <p:ph type="ftr" sz="quarter" idx="11"/>
          </p:nvPr>
        </p:nvSpPr>
        <p:spPr/>
        <p:txBody>
          <a:bodyPr/>
          <a:lstStyle/>
          <a:p>
            <a:r>
              <a:rPr lang="en-US" dirty="0"/>
              <a:t>Company Confidential – Aldetec Proprietary</a:t>
            </a:r>
          </a:p>
        </p:txBody>
      </p:sp>
      <p:sp>
        <p:nvSpPr>
          <p:cNvPr id="6" name="Slide Number Placeholder 5">
            <a:extLst>
              <a:ext uri="{FF2B5EF4-FFF2-40B4-BE49-F238E27FC236}">
                <a16:creationId xmlns:a16="http://schemas.microsoft.com/office/drawing/2014/main" id="{CBD80168-A6A5-44FE-AB06-D2C4139DB361}"/>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1241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021A-40C0-46B5-8FFC-50315896472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333A5B4-766C-4388-951F-A206952F95E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2B24D-EA62-4D95-82D8-E6DDD4C0EE76}"/>
              </a:ext>
            </a:extLst>
          </p:cNvPr>
          <p:cNvSpPr>
            <a:spLocks noGrp="1"/>
          </p:cNvSpPr>
          <p:nvPr>
            <p:ph type="dt" sz="half" idx="10"/>
          </p:nvPr>
        </p:nvSpPr>
        <p:spPr/>
        <p:txBody>
          <a:bodyPr/>
          <a:lstStyle/>
          <a:p>
            <a:fld id="{251693AA-67E1-4662-90CA-848B0C4E8260}" type="datetime1">
              <a:rPr lang="en-US" smtClean="0"/>
              <a:pPr/>
              <a:t>2/14/2024</a:t>
            </a:fld>
            <a:endParaRPr lang="en-US" dirty="0"/>
          </a:p>
        </p:txBody>
      </p:sp>
      <p:sp>
        <p:nvSpPr>
          <p:cNvPr id="5" name="Footer Placeholder 4">
            <a:extLst>
              <a:ext uri="{FF2B5EF4-FFF2-40B4-BE49-F238E27FC236}">
                <a16:creationId xmlns:a16="http://schemas.microsoft.com/office/drawing/2014/main" id="{FFA707AF-C9A3-44EC-A96E-E348B8FD9242}"/>
              </a:ext>
            </a:extLst>
          </p:cNvPr>
          <p:cNvSpPr>
            <a:spLocks noGrp="1"/>
          </p:cNvSpPr>
          <p:nvPr>
            <p:ph type="ftr" sz="quarter" idx="11"/>
          </p:nvPr>
        </p:nvSpPr>
        <p:spPr/>
        <p:txBody>
          <a:bodyPr/>
          <a:lstStyle/>
          <a:p>
            <a:r>
              <a:rPr lang="en-US" dirty="0"/>
              <a:t>Company Confidential – Aldetec Proprietary</a:t>
            </a:r>
          </a:p>
        </p:txBody>
      </p:sp>
      <p:sp>
        <p:nvSpPr>
          <p:cNvPr id="6" name="Slide Number Placeholder 5">
            <a:extLst>
              <a:ext uri="{FF2B5EF4-FFF2-40B4-BE49-F238E27FC236}">
                <a16:creationId xmlns:a16="http://schemas.microsoft.com/office/drawing/2014/main" id="{ED29BF02-7411-43C1-96FA-6E91EFEDA8CA}"/>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26577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0E56-1416-4F3D-A3F0-629FBFF813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9A681E-C81D-412E-8E4C-4F2C601CC33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B97D51-8DE4-4F22-972B-51170B0A8C3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FF3516-2313-4C3D-ABE5-6538BECD6A50}"/>
              </a:ext>
            </a:extLst>
          </p:cNvPr>
          <p:cNvSpPr>
            <a:spLocks noGrp="1"/>
          </p:cNvSpPr>
          <p:nvPr>
            <p:ph type="dt" sz="half" idx="10"/>
          </p:nvPr>
        </p:nvSpPr>
        <p:spPr/>
        <p:txBody>
          <a:bodyPr/>
          <a:lstStyle/>
          <a:p>
            <a:fld id="{6BBF389D-E356-461D-A1B2-C0177DC1A0FA}" type="datetime1">
              <a:rPr lang="en-US" smtClean="0"/>
              <a:pPr/>
              <a:t>2/14/2024</a:t>
            </a:fld>
            <a:endParaRPr lang="en-US" dirty="0"/>
          </a:p>
        </p:txBody>
      </p:sp>
      <p:sp>
        <p:nvSpPr>
          <p:cNvPr id="6" name="Footer Placeholder 5">
            <a:extLst>
              <a:ext uri="{FF2B5EF4-FFF2-40B4-BE49-F238E27FC236}">
                <a16:creationId xmlns:a16="http://schemas.microsoft.com/office/drawing/2014/main" id="{363326DF-3908-4244-976F-EBFD14099427}"/>
              </a:ext>
            </a:extLst>
          </p:cNvPr>
          <p:cNvSpPr>
            <a:spLocks noGrp="1"/>
          </p:cNvSpPr>
          <p:nvPr>
            <p:ph type="ftr" sz="quarter" idx="11"/>
          </p:nvPr>
        </p:nvSpPr>
        <p:spPr/>
        <p:txBody>
          <a:bodyPr/>
          <a:lstStyle/>
          <a:p>
            <a:r>
              <a:rPr lang="en-US" dirty="0"/>
              <a:t>Company Confidential – Aldetec Proprietary</a:t>
            </a:r>
          </a:p>
        </p:txBody>
      </p:sp>
      <p:sp>
        <p:nvSpPr>
          <p:cNvPr id="7" name="Slide Number Placeholder 6">
            <a:extLst>
              <a:ext uri="{FF2B5EF4-FFF2-40B4-BE49-F238E27FC236}">
                <a16:creationId xmlns:a16="http://schemas.microsoft.com/office/drawing/2014/main" id="{EE81E290-31BD-4913-B863-A15888093A8F}"/>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249400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545D-E150-490F-868B-56506803310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473C1-C5BD-4FCA-AD9C-0A3BEC4E553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E548D9-980B-4F2F-A2CF-C44E7561C3F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B4A36-2E3D-49A0-A9B9-B5CB190BDE8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9EC1E-B479-4AEA-8865-27E5401B3B7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B10CBE-37EF-453B-9D04-A27DCB95C97B}"/>
              </a:ext>
            </a:extLst>
          </p:cNvPr>
          <p:cNvSpPr>
            <a:spLocks noGrp="1"/>
          </p:cNvSpPr>
          <p:nvPr>
            <p:ph type="dt" sz="half" idx="10"/>
          </p:nvPr>
        </p:nvSpPr>
        <p:spPr/>
        <p:txBody>
          <a:bodyPr/>
          <a:lstStyle/>
          <a:p>
            <a:fld id="{F9E232F0-EAC8-41B7-BF90-117463849309}" type="datetime1">
              <a:rPr lang="en-US" smtClean="0"/>
              <a:pPr/>
              <a:t>2/14/2024</a:t>
            </a:fld>
            <a:endParaRPr lang="en-US" dirty="0"/>
          </a:p>
        </p:txBody>
      </p:sp>
      <p:sp>
        <p:nvSpPr>
          <p:cNvPr id="8" name="Footer Placeholder 7">
            <a:extLst>
              <a:ext uri="{FF2B5EF4-FFF2-40B4-BE49-F238E27FC236}">
                <a16:creationId xmlns:a16="http://schemas.microsoft.com/office/drawing/2014/main" id="{17572503-6A7B-4860-9F09-81BD299527AF}"/>
              </a:ext>
            </a:extLst>
          </p:cNvPr>
          <p:cNvSpPr>
            <a:spLocks noGrp="1"/>
          </p:cNvSpPr>
          <p:nvPr>
            <p:ph type="ftr" sz="quarter" idx="11"/>
          </p:nvPr>
        </p:nvSpPr>
        <p:spPr/>
        <p:txBody>
          <a:bodyPr/>
          <a:lstStyle/>
          <a:p>
            <a:r>
              <a:rPr lang="en-US" dirty="0"/>
              <a:t>Company Confidential – Aldetec Proprietary</a:t>
            </a:r>
          </a:p>
        </p:txBody>
      </p:sp>
      <p:sp>
        <p:nvSpPr>
          <p:cNvPr id="9" name="Slide Number Placeholder 8">
            <a:extLst>
              <a:ext uri="{FF2B5EF4-FFF2-40B4-BE49-F238E27FC236}">
                <a16:creationId xmlns:a16="http://schemas.microsoft.com/office/drawing/2014/main" id="{60F87823-6043-46FA-A2C4-0EA97FA48098}"/>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9576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07C7-B68F-456B-9061-38B8B712E9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AB887-FCE0-48F9-8920-B674972A24C7}"/>
              </a:ext>
            </a:extLst>
          </p:cNvPr>
          <p:cNvSpPr>
            <a:spLocks noGrp="1"/>
          </p:cNvSpPr>
          <p:nvPr>
            <p:ph type="dt" sz="half" idx="10"/>
          </p:nvPr>
        </p:nvSpPr>
        <p:spPr/>
        <p:txBody>
          <a:bodyPr/>
          <a:lstStyle/>
          <a:p>
            <a:fld id="{F9AD34D4-9397-4D23-A49D-859A7A87EBF2}" type="datetime1">
              <a:rPr lang="en-US" smtClean="0"/>
              <a:pPr/>
              <a:t>2/14/2024</a:t>
            </a:fld>
            <a:endParaRPr lang="en-US" dirty="0"/>
          </a:p>
        </p:txBody>
      </p:sp>
      <p:sp>
        <p:nvSpPr>
          <p:cNvPr id="4" name="Footer Placeholder 3">
            <a:extLst>
              <a:ext uri="{FF2B5EF4-FFF2-40B4-BE49-F238E27FC236}">
                <a16:creationId xmlns:a16="http://schemas.microsoft.com/office/drawing/2014/main" id="{DA17872C-268A-4AB9-A15E-392E8C80E232}"/>
              </a:ext>
            </a:extLst>
          </p:cNvPr>
          <p:cNvSpPr>
            <a:spLocks noGrp="1"/>
          </p:cNvSpPr>
          <p:nvPr>
            <p:ph type="ftr" sz="quarter" idx="11"/>
          </p:nvPr>
        </p:nvSpPr>
        <p:spPr/>
        <p:txBody>
          <a:bodyPr/>
          <a:lstStyle/>
          <a:p>
            <a:r>
              <a:rPr lang="en-US" dirty="0"/>
              <a:t>Company Confidential – Aldetec Proprietary</a:t>
            </a:r>
          </a:p>
        </p:txBody>
      </p:sp>
      <p:sp>
        <p:nvSpPr>
          <p:cNvPr id="5" name="Slide Number Placeholder 4">
            <a:extLst>
              <a:ext uri="{FF2B5EF4-FFF2-40B4-BE49-F238E27FC236}">
                <a16:creationId xmlns:a16="http://schemas.microsoft.com/office/drawing/2014/main" id="{0B580188-400B-4A06-9795-611ECFA78162}"/>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318910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2E9426-7885-4A8C-A3E0-E67A9C2950A0}"/>
              </a:ext>
            </a:extLst>
          </p:cNvPr>
          <p:cNvSpPr>
            <a:spLocks noGrp="1"/>
          </p:cNvSpPr>
          <p:nvPr>
            <p:ph type="dt" sz="half" idx="10"/>
          </p:nvPr>
        </p:nvSpPr>
        <p:spPr/>
        <p:txBody>
          <a:bodyPr/>
          <a:lstStyle/>
          <a:p>
            <a:fld id="{31F6DDB7-4526-4B32-93DB-0FABB3DD558F}" type="datetime1">
              <a:rPr lang="en-US" smtClean="0"/>
              <a:pPr/>
              <a:t>2/14/2024</a:t>
            </a:fld>
            <a:endParaRPr lang="en-US" dirty="0"/>
          </a:p>
        </p:txBody>
      </p:sp>
      <p:sp>
        <p:nvSpPr>
          <p:cNvPr id="3" name="Footer Placeholder 2">
            <a:extLst>
              <a:ext uri="{FF2B5EF4-FFF2-40B4-BE49-F238E27FC236}">
                <a16:creationId xmlns:a16="http://schemas.microsoft.com/office/drawing/2014/main" id="{15D965A2-26BA-4B10-B70C-D57A1895B222}"/>
              </a:ext>
            </a:extLst>
          </p:cNvPr>
          <p:cNvSpPr>
            <a:spLocks noGrp="1"/>
          </p:cNvSpPr>
          <p:nvPr>
            <p:ph type="ftr" sz="quarter" idx="11"/>
          </p:nvPr>
        </p:nvSpPr>
        <p:spPr/>
        <p:txBody>
          <a:bodyPr/>
          <a:lstStyle/>
          <a:p>
            <a:r>
              <a:rPr lang="en-US" dirty="0"/>
              <a:t>Company Confidential – Aldetec Proprietary</a:t>
            </a:r>
          </a:p>
        </p:txBody>
      </p:sp>
      <p:sp>
        <p:nvSpPr>
          <p:cNvPr id="4" name="Slide Number Placeholder 3">
            <a:extLst>
              <a:ext uri="{FF2B5EF4-FFF2-40B4-BE49-F238E27FC236}">
                <a16:creationId xmlns:a16="http://schemas.microsoft.com/office/drawing/2014/main" id="{0239B84F-0C46-433F-8793-69D8D99969FF}"/>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212733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rporate">
    <p:spTree>
      <p:nvGrpSpPr>
        <p:cNvPr id="1" name=""/>
        <p:cNvGrpSpPr/>
        <p:nvPr/>
      </p:nvGrpSpPr>
      <p:grpSpPr>
        <a:xfrm>
          <a:off x="0" y="0"/>
          <a:ext cx="0" cy="0"/>
          <a:chOff x="0" y="0"/>
          <a:chExt cx="0" cy="0"/>
        </a:xfrm>
      </p:grpSpPr>
      <p:cxnSp>
        <p:nvCxnSpPr>
          <p:cNvPr id="12" name="Straight Connector 11"/>
          <p:cNvCxnSpPr/>
          <p:nvPr userDrawn="1"/>
        </p:nvCxnSpPr>
        <p:spPr>
          <a:xfrm>
            <a:off x="0" y="762000"/>
            <a:ext cx="9144000" cy="0"/>
          </a:xfrm>
          <a:prstGeom prst="line">
            <a:avLst/>
          </a:prstGeom>
          <a:ln w="539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CF1C8F53-FDBE-4B05-BBA9-E489D951660E}" type="slidenum">
              <a:rPr lang="en-US" smtClean="0">
                <a:solidFill>
                  <a:prstClr val="black">
                    <a:tint val="75000"/>
                  </a:prstClr>
                </a:solidFill>
              </a:rPr>
              <a:pPr/>
              <a:t>‹#›</a:t>
            </a:fld>
            <a:endParaRPr lang="en-US" dirty="0">
              <a:solidFill>
                <a:prstClr val="black">
                  <a:tint val="75000"/>
                </a:prstClr>
              </a:solidFill>
            </a:endParaRPr>
          </a:p>
        </p:txBody>
      </p:sp>
      <p:sp>
        <p:nvSpPr>
          <p:cNvPr id="7" name="Title Placeholder 1"/>
          <p:cNvSpPr>
            <a:spLocks noGrp="1"/>
          </p:cNvSpPr>
          <p:nvPr>
            <p:ph type="title" hasCustomPrompt="1"/>
          </p:nvPr>
        </p:nvSpPr>
        <p:spPr>
          <a:xfrm>
            <a:off x="228600" y="76200"/>
            <a:ext cx="8229600" cy="715962"/>
          </a:xfrm>
          <a:prstGeom prst="rect">
            <a:avLst/>
          </a:prstGeom>
        </p:spPr>
        <p:txBody>
          <a:bodyPr vert="horz" lIns="91440" tIns="45720" rIns="91440" bIns="45720" rtlCol="0" anchor="ctr">
            <a:normAutofit/>
          </a:bodyPr>
          <a:lstStyle/>
          <a:p>
            <a:r>
              <a:rPr lang="en-US" dirty="0"/>
              <a:t>CLICK TO EDIT TITLE STYLE</a:t>
            </a:r>
          </a:p>
        </p:txBody>
      </p:sp>
      <p:cxnSp>
        <p:nvCxnSpPr>
          <p:cNvPr id="9" name="Straight Connector 8"/>
          <p:cNvCxnSpPr/>
          <p:nvPr userDrawn="1"/>
        </p:nvCxnSpPr>
        <p:spPr>
          <a:xfrm>
            <a:off x="0" y="762000"/>
            <a:ext cx="9144000" cy="0"/>
          </a:xfrm>
          <a:prstGeom prst="line">
            <a:avLst/>
          </a:prstGeom>
          <a:ln w="539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7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C4F7-1046-4BE8-9CE4-0826607343D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D82DC4F-2002-483D-9A8A-B3EBFC2535C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9DFE4D-BDB2-4A49-A814-FC56E66066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E4C9C5D-872B-43B8-987C-05B0BF3457BC}"/>
              </a:ext>
            </a:extLst>
          </p:cNvPr>
          <p:cNvSpPr>
            <a:spLocks noGrp="1"/>
          </p:cNvSpPr>
          <p:nvPr>
            <p:ph type="dt" sz="half" idx="10"/>
          </p:nvPr>
        </p:nvSpPr>
        <p:spPr/>
        <p:txBody>
          <a:bodyPr/>
          <a:lstStyle/>
          <a:p>
            <a:fld id="{0536C9B0-74F2-4D94-A8C4-21E546326693}" type="datetime1">
              <a:rPr lang="en-US" smtClean="0"/>
              <a:pPr/>
              <a:t>2/14/2024</a:t>
            </a:fld>
            <a:endParaRPr lang="en-US" dirty="0"/>
          </a:p>
        </p:txBody>
      </p:sp>
      <p:sp>
        <p:nvSpPr>
          <p:cNvPr id="6" name="Footer Placeholder 5">
            <a:extLst>
              <a:ext uri="{FF2B5EF4-FFF2-40B4-BE49-F238E27FC236}">
                <a16:creationId xmlns:a16="http://schemas.microsoft.com/office/drawing/2014/main" id="{CA663246-B79A-4A4A-95E3-F32F4A3EEFA2}"/>
              </a:ext>
            </a:extLst>
          </p:cNvPr>
          <p:cNvSpPr>
            <a:spLocks noGrp="1"/>
          </p:cNvSpPr>
          <p:nvPr>
            <p:ph type="ftr" sz="quarter" idx="11"/>
          </p:nvPr>
        </p:nvSpPr>
        <p:spPr/>
        <p:txBody>
          <a:bodyPr/>
          <a:lstStyle/>
          <a:p>
            <a:r>
              <a:rPr lang="en-US" dirty="0"/>
              <a:t>Company Confidential – Aldetec Proprietary</a:t>
            </a:r>
          </a:p>
        </p:txBody>
      </p:sp>
      <p:sp>
        <p:nvSpPr>
          <p:cNvPr id="7" name="Slide Number Placeholder 6">
            <a:extLst>
              <a:ext uri="{FF2B5EF4-FFF2-40B4-BE49-F238E27FC236}">
                <a16:creationId xmlns:a16="http://schemas.microsoft.com/office/drawing/2014/main" id="{689764F3-07F5-4D75-9DEF-2193FC604910}"/>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78580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8CC2D-B048-45E5-B6BD-7C74D4EFFC8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DCF06A-977A-4DA3-AE8D-0DA44BD7407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A7791-B1DF-4877-ABAA-7A05A7375857}"/>
              </a:ext>
            </a:extLst>
          </p:cNvPr>
          <p:cNvSpPr>
            <a:spLocks noGrp="1"/>
          </p:cNvSpPr>
          <p:nvPr>
            <p:ph type="dt" sz="half" idx="2"/>
          </p:nvPr>
        </p:nvSpPr>
        <p:spPr>
          <a:xfrm>
            <a:off x="628650" y="649287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E20E7D8-FF24-4A7C-AC1D-F3BA3E7AF2C2}" type="datetime1">
              <a:rPr lang="en-US" smtClean="0"/>
              <a:pPr/>
              <a:t>2/14/2024</a:t>
            </a:fld>
            <a:endParaRPr lang="en-US" dirty="0"/>
          </a:p>
        </p:txBody>
      </p:sp>
      <p:sp>
        <p:nvSpPr>
          <p:cNvPr id="5" name="Footer Placeholder 4">
            <a:extLst>
              <a:ext uri="{FF2B5EF4-FFF2-40B4-BE49-F238E27FC236}">
                <a16:creationId xmlns:a16="http://schemas.microsoft.com/office/drawing/2014/main" id="{E48365C7-5238-41DA-A1B8-396A9B70D5CD}"/>
              </a:ext>
            </a:extLst>
          </p:cNvPr>
          <p:cNvSpPr>
            <a:spLocks noGrp="1"/>
          </p:cNvSpPr>
          <p:nvPr>
            <p:ph type="ftr" sz="quarter" idx="3"/>
          </p:nvPr>
        </p:nvSpPr>
        <p:spPr>
          <a:xfrm>
            <a:off x="3028950" y="649287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Company Confidential – Aldetec Proprietary</a:t>
            </a:r>
          </a:p>
        </p:txBody>
      </p:sp>
      <p:sp>
        <p:nvSpPr>
          <p:cNvPr id="6" name="Slide Number Placeholder 5">
            <a:extLst>
              <a:ext uri="{FF2B5EF4-FFF2-40B4-BE49-F238E27FC236}">
                <a16:creationId xmlns:a16="http://schemas.microsoft.com/office/drawing/2014/main" id="{5EDD8F18-AAFF-47A8-8773-46823BE108D6}"/>
              </a:ext>
            </a:extLst>
          </p:cNvPr>
          <p:cNvSpPr>
            <a:spLocks noGrp="1"/>
          </p:cNvSpPr>
          <p:nvPr>
            <p:ph type="sldNum" sz="quarter" idx="4"/>
          </p:nvPr>
        </p:nvSpPr>
        <p:spPr>
          <a:xfrm>
            <a:off x="8743951" y="6492875"/>
            <a:ext cx="40004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4A9299-D834-486C-954A-77E5247069CA}" type="slidenum">
              <a:rPr lang="en-US" smtClean="0"/>
              <a:pPr/>
              <a:t>‹#›</a:t>
            </a:fld>
            <a:endParaRPr lang="en-US" dirty="0"/>
          </a:p>
        </p:txBody>
      </p:sp>
      <p:pic>
        <p:nvPicPr>
          <p:cNvPr id="8" name="Picture 7">
            <a:extLst>
              <a:ext uri="{FF2B5EF4-FFF2-40B4-BE49-F238E27FC236}">
                <a16:creationId xmlns:a16="http://schemas.microsoft.com/office/drawing/2014/main" id="{7BED8E05-942C-C29D-F65E-9C6D52C0B7CA}"/>
              </a:ext>
            </a:extLst>
          </p:cNvPr>
          <p:cNvPicPr>
            <a:picLocks noChangeAspect="1"/>
          </p:cNvPicPr>
          <p:nvPr userDrawn="1"/>
        </p:nvPicPr>
        <p:blipFill>
          <a:blip r:embed="rId14"/>
          <a:stretch>
            <a:fillRect/>
          </a:stretch>
        </p:blipFill>
        <p:spPr>
          <a:xfrm>
            <a:off x="8512264" y="13697"/>
            <a:ext cx="631736" cy="351429"/>
          </a:xfrm>
          <a:prstGeom prst="rect">
            <a:avLst/>
          </a:prstGeom>
        </p:spPr>
      </p:pic>
    </p:spTree>
    <p:extLst>
      <p:ext uri="{BB962C8B-B14F-4D97-AF65-F5344CB8AC3E}">
        <p14:creationId xmlns:p14="http://schemas.microsoft.com/office/powerpoint/2010/main" val="2675984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97E12E-3E2A-445B-9F9E-0B60E337090A}" type="slidenum">
              <a:rPr lang="en-US" smtClean="0"/>
              <a:pPr/>
              <a:t>1</a:t>
            </a:fld>
            <a:endParaRPr lang="en-US" dirty="0"/>
          </a:p>
        </p:txBody>
      </p:sp>
      <p:sp>
        <p:nvSpPr>
          <p:cNvPr id="7" name="Footer Placeholder 1">
            <a:extLst>
              <a:ext uri="{FF2B5EF4-FFF2-40B4-BE49-F238E27FC236}">
                <a16:creationId xmlns:a16="http://schemas.microsoft.com/office/drawing/2014/main" id="{078D5F3E-D777-4332-8AEA-866CA28E255D}"/>
              </a:ext>
            </a:extLst>
          </p:cNvPr>
          <p:cNvSpPr>
            <a:spLocks noGrp="1"/>
          </p:cNvSpPr>
          <p:nvPr>
            <p:ph type="ftr" sz="quarter" idx="4294967295"/>
          </p:nvPr>
        </p:nvSpPr>
        <p:spPr>
          <a:xfrm>
            <a:off x="0" y="6356350"/>
            <a:ext cx="3086100" cy="365125"/>
          </a:xfrm>
        </p:spPr>
        <p:txBody>
          <a:bodyPr/>
          <a:lstStyle/>
          <a:p>
            <a:r>
              <a:rPr lang="en-US" dirty="0"/>
              <a:t>Company Confidential – Aldetec Proprietary</a:t>
            </a:r>
          </a:p>
        </p:txBody>
      </p:sp>
      <p:sp>
        <p:nvSpPr>
          <p:cNvPr id="5" name="Rectangle 4">
            <a:extLst>
              <a:ext uri="{FF2B5EF4-FFF2-40B4-BE49-F238E27FC236}">
                <a16:creationId xmlns:a16="http://schemas.microsoft.com/office/drawing/2014/main" id="{14A3746A-0494-0DAD-9B35-B1A53CC673ED}"/>
              </a:ext>
            </a:extLst>
          </p:cNvPr>
          <p:cNvSpPr/>
          <p:nvPr/>
        </p:nvSpPr>
        <p:spPr>
          <a:xfrm>
            <a:off x="914400" y="91428"/>
            <a:ext cx="7315200" cy="461665"/>
          </a:xfrm>
          <a:prstGeom prst="rect">
            <a:avLst/>
          </a:prstGeom>
        </p:spPr>
        <p:txBody>
          <a:bodyPr wrap="square">
            <a:spAutoFit/>
          </a:bodyPr>
          <a:lstStyle/>
          <a:p>
            <a:pPr algn="ctr"/>
            <a:r>
              <a:rPr lang="en-US" sz="2400" u="sng" dirty="0"/>
              <a:t>Lynx TVAC and Temp Cycle Spec.</a:t>
            </a:r>
            <a:endParaRPr lang="en-US"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90" y="990601"/>
            <a:ext cx="6929772"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66204"/>
            <a:ext cx="6641569" cy="4373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887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943" y="801758"/>
            <a:ext cx="4959294" cy="2985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10</a:t>
            </a:fld>
            <a:endParaRPr lang="en-US" dirty="0">
              <a:solidFill>
                <a:prstClr val="black">
                  <a:tint val="75000"/>
                </a:prstClr>
              </a:solidFill>
            </a:endParaRPr>
          </a:p>
        </p:txBody>
      </p:sp>
      <p:sp>
        <p:nvSpPr>
          <p:cNvPr id="4" name="TextBox 3">
            <a:extLst>
              <a:ext uri="{FF2B5EF4-FFF2-40B4-BE49-F238E27FC236}">
                <a16:creationId xmlns:a16="http://schemas.microsoft.com/office/drawing/2014/main" id="{AF0B8B97-C08A-713C-F413-E75F0FF86B15}"/>
              </a:ext>
            </a:extLst>
          </p:cNvPr>
          <p:cNvSpPr txBox="1"/>
          <p:nvPr/>
        </p:nvSpPr>
        <p:spPr>
          <a:xfrm>
            <a:off x="685800" y="3886200"/>
            <a:ext cx="8305800" cy="2169825"/>
          </a:xfrm>
          <a:prstGeom prst="rect">
            <a:avLst/>
          </a:prstGeom>
          <a:noFill/>
        </p:spPr>
        <p:txBody>
          <a:bodyPr wrap="square" rtlCol="0">
            <a:spAutoFit/>
          </a:bodyPr>
          <a:lstStyle/>
          <a:p>
            <a:pPr marL="285750" indent="-285750">
              <a:buFont typeface="Arial" panose="020B0604020202020204" pitchFamily="34" charset="0"/>
              <a:buChar char="•"/>
            </a:pPr>
            <a:r>
              <a:rPr lang="en-US" sz="1100" b="1" dirty="0"/>
              <a:t>Temperature profile for cycle 23</a:t>
            </a:r>
          </a:p>
          <a:p>
            <a:pPr marL="285750" indent="-285750">
              <a:buFont typeface="Arial" panose="020B0604020202020204" pitchFamily="34" charset="0"/>
              <a:buChar char="•"/>
            </a:pPr>
            <a:r>
              <a:rPr lang="en-US" sz="1100" b="1" dirty="0"/>
              <a:t>Step 1</a:t>
            </a:r>
          </a:p>
          <a:p>
            <a:pPr marL="742950" lvl="1" indent="-285750">
              <a:buFont typeface="Arial" panose="020B0604020202020204" pitchFamily="34" charset="0"/>
              <a:buChar char="•"/>
            </a:pPr>
            <a:r>
              <a:rPr lang="en-US" sz="1100" dirty="0"/>
              <a:t>Functional tests and characterization data at 71°C plateau (28V)</a:t>
            </a:r>
          </a:p>
          <a:p>
            <a:pPr marL="1200150" lvl="2" indent="-285750">
              <a:buFont typeface="Arial" panose="020B0604020202020204" pitchFamily="34" charset="0"/>
              <a:buChar char="•"/>
            </a:pPr>
            <a:r>
              <a:rPr lang="en-US" sz="1100" dirty="0"/>
              <a:t>1-hr hot survival unpowered</a:t>
            </a:r>
          </a:p>
          <a:p>
            <a:pPr marL="1200150" lvl="2" indent="-285750">
              <a:buFont typeface="Arial" panose="020B0604020202020204" pitchFamily="34" charset="0"/>
              <a:buChar char="•"/>
            </a:pPr>
            <a:r>
              <a:rPr lang="en-US" sz="1100" dirty="0"/>
              <a:t>Hot start test</a:t>
            </a:r>
          </a:p>
          <a:p>
            <a:pPr marL="1200150" lvl="2" indent="-285750">
              <a:buFont typeface="Arial" panose="020B0604020202020204" pitchFamily="34" charset="0"/>
              <a:buChar char="•"/>
            </a:pPr>
            <a:r>
              <a:rPr lang="en-US" sz="1100" dirty="0"/>
              <a:t>Functional tests</a:t>
            </a:r>
          </a:p>
          <a:p>
            <a:pPr marL="1543050" lvl="3" indent="-171450">
              <a:buFont typeface="Arial" panose="020B0604020202020204" pitchFamily="34" charset="0"/>
              <a:buChar char="•"/>
            </a:pPr>
            <a:r>
              <a:rPr lang="en-US" sz="1100" dirty="0"/>
              <a:t>RF output with -10 </a:t>
            </a:r>
            <a:r>
              <a:rPr lang="en-US" sz="1100" dirty="0" err="1"/>
              <a:t>dBm</a:t>
            </a:r>
            <a:r>
              <a:rPr lang="en-US" sz="1100" dirty="0"/>
              <a:t> input (CW input) in High Gain state (each band)</a:t>
            </a:r>
          </a:p>
          <a:p>
            <a:pPr marL="1543050" lvl="3" indent="-171450">
              <a:buFont typeface="Arial" panose="020B0604020202020204" pitchFamily="34" charset="0"/>
              <a:buChar char="•"/>
            </a:pPr>
            <a:r>
              <a:rPr lang="en-US" sz="1100" dirty="0"/>
              <a:t>Command &amp; response, operating modes, RF output stabilization</a:t>
            </a:r>
          </a:p>
          <a:p>
            <a:pPr marL="1543050" lvl="3" indent="-171450">
              <a:buFont typeface="Arial" panose="020B0604020202020204" pitchFamily="34" charset="0"/>
              <a:buChar char="•"/>
            </a:pPr>
            <a:r>
              <a:rPr lang="en-US" sz="1100" dirty="0"/>
              <a:t>Power consumption (each band)</a:t>
            </a:r>
          </a:p>
          <a:p>
            <a:pPr marL="1543050" lvl="3" indent="-171450">
              <a:buFont typeface="Arial" panose="020B0604020202020204" pitchFamily="34" charset="0"/>
              <a:buChar char="•"/>
            </a:pPr>
            <a:r>
              <a:rPr lang="en-US" sz="1100" dirty="0"/>
              <a:t>Voltage and temperature telemetry with timestamps</a:t>
            </a:r>
          </a:p>
          <a:p>
            <a:pPr marL="1200150" lvl="2" indent="-285750">
              <a:buFont typeface="Arial" panose="020B0604020202020204" pitchFamily="34" charset="0"/>
              <a:buChar char="•"/>
            </a:pPr>
            <a:r>
              <a:rPr lang="en-US" sz="1100" dirty="0"/>
              <a:t>6-hr soak powered-on</a:t>
            </a:r>
          </a:p>
          <a:p>
            <a:pPr marL="742950" lvl="1" indent="-285750">
              <a:buFont typeface="Arial" panose="020B0604020202020204" pitchFamily="34" charset="0"/>
              <a:buChar char="•"/>
            </a:pPr>
            <a:endParaRPr lang="en-US" sz="1400" dirty="0"/>
          </a:p>
        </p:txBody>
      </p:sp>
      <p:sp>
        <p:nvSpPr>
          <p:cNvPr id="6" name="Rectangle 5">
            <a:extLst>
              <a:ext uri="{FF2B5EF4-FFF2-40B4-BE49-F238E27FC236}">
                <a16:creationId xmlns:a16="http://schemas.microsoft.com/office/drawing/2014/main" id="{14A3746A-0494-0DAD-9B35-B1A53CC673ED}"/>
              </a:ext>
            </a:extLst>
          </p:cNvPr>
          <p:cNvSpPr/>
          <p:nvPr/>
        </p:nvSpPr>
        <p:spPr>
          <a:xfrm>
            <a:off x="1279234" y="136525"/>
            <a:ext cx="7315200" cy="461665"/>
          </a:xfrm>
          <a:prstGeom prst="rect">
            <a:avLst/>
          </a:prstGeom>
        </p:spPr>
        <p:txBody>
          <a:bodyPr wrap="square">
            <a:spAutoFit/>
          </a:bodyPr>
          <a:lstStyle/>
          <a:p>
            <a:pPr algn="ctr"/>
            <a:r>
              <a:rPr lang="en-US" sz="2400" u="sng" dirty="0" err="1"/>
              <a:t>Aldetec</a:t>
            </a:r>
            <a:r>
              <a:rPr lang="en-US" sz="2400" u="sng" dirty="0"/>
              <a:t> Temp Cycling (Cycle 23, </a:t>
            </a:r>
            <a:r>
              <a:rPr lang="en-US" sz="2400" u="sng" dirty="0" err="1"/>
              <a:t>Qual</a:t>
            </a:r>
            <a:r>
              <a:rPr lang="en-US" sz="2400" u="sng" dirty="0"/>
              <a:t>)</a:t>
            </a:r>
            <a:endParaRPr lang="en-US" sz="2400" dirty="0"/>
          </a:p>
        </p:txBody>
      </p:sp>
      <p:sp>
        <p:nvSpPr>
          <p:cNvPr id="20" name="Flowchart: Connector 19"/>
          <p:cNvSpPr/>
          <p:nvPr/>
        </p:nvSpPr>
        <p:spPr>
          <a:xfrm>
            <a:off x="3181935" y="1439665"/>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1</a:t>
            </a:r>
          </a:p>
        </p:txBody>
      </p:sp>
      <p:sp>
        <p:nvSpPr>
          <p:cNvPr id="21" name="Flowchart: Connector 20"/>
          <p:cNvSpPr/>
          <p:nvPr/>
        </p:nvSpPr>
        <p:spPr>
          <a:xfrm>
            <a:off x="3721894" y="1676400"/>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2</a:t>
            </a:r>
          </a:p>
        </p:txBody>
      </p:sp>
      <p:sp>
        <p:nvSpPr>
          <p:cNvPr id="22" name="Flowchart: Connector 21"/>
          <p:cNvSpPr/>
          <p:nvPr/>
        </p:nvSpPr>
        <p:spPr>
          <a:xfrm>
            <a:off x="4343400" y="2835572"/>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3</a:t>
            </a:r>
          </a:p>
        </p:txBody>
      </p:sp>
      <p:sp>
        <p:nvSpPr>
          <p:cNvPr id="23" name="Flowchart: Connector 22"/>
          <p:cNvSpPr/>
          <p:nvPr/>
        </p:nvSpPr>
        <p:spPr>
          <a:xfrm>
            <a:off x="5007081" y="2602302"/>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4</a:t>
            </a:r>
          </a:p>
        </p:txBody>
      </p:sp>
      <p:sp>
        <p:nvSpPr>
          <p:cNvPr id="24" name="Flowchart: Connector 23"/>
          <p:cNvSpPr/>
          <p:nvPr/>
        </p:nvSpPr>
        <p:spPr>
          <a:xfrm>
            <a:off x="5560407" y="2057400"/>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5</a:t>
            </a:r>
          </a:p>
        </p:txBody>
      </p:sp>
      <p:sp>
        <p:nvSpPr>
          <p:cNvPr id="25" name="Flowchart: Connector 24"/>
          <p:cNvSpPr/>
          <p:nvPr/>
        </p:nvSpPr>
        <p:spPr>
          <a:xfrm>
            <a:off x="5944836" y="1497666"/>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6</a:t>
            </a:r>
          </a:p>
        </p:txBody>
      </p:sp>
      <p:sp>
        <p:nvSpPr>
          <p:cNvPr id="26" name="Flowchart: Connector 25"/>
          <p:cNvSpPr/>
          <p:nvPr/>
        </p:nvSpPr>
        <p:spPr>
          <a:xfrm>
            <a:off x="6015083" y="2057400"/>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7</a:t>
            </a:r>
          </a:p>
        </p:txBody>
      </p:sp>
    </p:spTree>
    <p:extLst>
      <p:ext uri="{BB962C8B-B14F-4D97-AF65-F5344CB8AC3E}">
        <p14:creationId xmlns:p14="http://schemas.microsoft.com/office/powerpoint/2010/main" val="245300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11</a:t>
            </a:fld>
            <a:endParaRPr lang="en-US" dirty="0">
              <a:solidFill>
                <a:prstClr val="black">
                  <a:tint val="75000"/>
                </a:prstClr>
              </a:solidFill>
            </a:endParaRPr>
          </a:p>
        </p:txBody>
      </p:sp>
      <p:sp>
        <p:nvSpPr>
          <p:cNvPr id="4" name="TextBox 3">
            <a:extLst>
              <a:ext uri="{FF2B5EF4-FFF2-40B4-BE49-F238E27FC236}">
                <a16:creationId xmlns:a16="http://schemas.microsoft.com/office/drawing/2014/main" id="{AF0B8B97-C08A-713C-F413-E75F0FF86B15}"/>
              </a:ext>
            </a:extLst>
          </p:cNvPr>
          <p:cNvSpPr txBox="1"/>
          <p:nvPr/>
        </p:nvSpPr>
        <p:spPr>
          <a:xfrm>
            <a:off x="685800" y="838200"/>
            <a:ext cx="8305800" cy="5047536"/>
          </a:xfrm>
          <a:prstGeom prst="rect">
            <a:avLst/>
          </a:prstGeom>
          <a:noFill/>
        </p:spPr>
        <p:txBody>
          <a:bodyPr wrap="square" rtlCol="0">
            <a:spAutoFit/>
          </a:bodyPr>
          <a:lstStyle/>
          <a:p>
            <a:pPr marL="285750" indent="-285750">
              <a:buFont typeface="Arial" panose="020B0604020202020204" pitchFamily="34" charset="0"/>
              <a:buChar char="•"/>
            </a:pPr>
            <a:r>
              <a:rPr lang="en-US" sz="1100" b="1" dirty="0"/>
              <a:t>Step 2</a:t>
            </a:r>
          </a:p>
          <a:p>
            <a:pPr marL="742950" lvl="1" indent="-285750">
              <a:buFont typeface="Arial" panose="020B0604020202020204" pitchFamily="34" charset="0"/>
              <a:buChar char="•"/>
            </a:pPr>
            <a:r>
              <a:rPr lang="en-US" sz="1100" dirty="0"/>
              <a:t>Performance tests and characterization data at 55°C plateau (28V)</a:t>
            </a:r>
          </a:p>
          <a:p>
            <a:pPr marL="1200150" lvl="2" indent="-285750">
              <a:buFont typeface="Arial" panose="020B0604020202020204" pitchFamily="34" charset="0"/>
              <a:buChar char="•"/>
            </a:pPr>
            <a:r>
              <a:rPr lang="en-US" sz="1100" dirty="0"/>
              <a:t>RF output with -10 </a:t>
            </a:r>
            <a:r>
              <a:rPr lang="en-US" sz="1100" dirty="0" err="1"/>
              <a:t>dBm</a:t>
            </a:r>
            <a:r>
              <a:rPr lang="en-US" sz="1100" dirty="0"/>
              <a:t> input (OQPSK waveform) in High Gain state (each band)</a:t>
            </a:r>
          </a:p>
          <a:p>
            <a:pPr marL="1200150" lvl="2" indent="-285750">
              <a:buFont typeface="Arial" panose="020B0604020202020204" pitchFamily="34" charset="0"/>
              <a:buChar char="•"/>
            </a:pPr>
            <a:r>
              <a:rPr lang="en-US" sz="1100" dirty="0"/>
              <a:t>Maximum gain in Low Gain state (each band)</a:t>
            </a:r>
          </a:p>
          <a:p>
            <a:pPr marL="1200150" lvl="2" indent="-285750">
              <a:buFont typeface="Arial" panose="020B0604020202020204" pitchFamily="34" charset="0"/>
              <a:buChar char="•"/>
            </a:pPr>
            <a:r>
              <a:rPr lang="en-US" sz="1100" dirty="0"/>
              <a:t>Spectral Emissions (each band)</a:t>
            </a:r>
          </a:p>
          <a:p>
            <a:pPr marL="1200150" lvl="2" indent="-285750">
              <a:buFont typeface="Arial" panose="020B0604020202020204" pitchFamily="34" charset="0"/>
              <a:buChar char="•"/>
            </a:pPr>
            <a:r>
              <a:rPr lang="en-US" sz="1100" dirty="0"/>
              <a:t>Gain and phase characterization data for each attenuator setting (each band)</a:t>
            </a:r>
          </a:p>
          <a:p>
            <a:pPr marL="1200150" lvl="2" indent="-285750">
              <a:buFont typeface="Arial" panose="020B0604020202020204" pitchFamily="34" charset="0"/>
              <a:buChar char="•"/>
            </a:pPr>
            <a:r>
              <a:rPr lang="en-US" sz="1100" dirty="0"/>
              <a:t>Command &amp; response, operating modes, RF output stabilization</a:t>
            </a:r>
          </a:p>
          <a:p>
            <a:pPr marL="1200150" lvl="2" indent="-285750">
              <a:buFont typeface="Arial" panose="020B0604020202020204" pitchFamily="34" charset="0"/>
              <a:buChar char="•"/>
            </a:pPr>
            <a:r>
              <a:rPr lang="en-US" sz="1100" dirty="0"/>
              <a:t>Power consumption (each band)</a:t>
            </a:r>
          </a:p>
          <a:p>
            <a:pPr marL="1200150" lvl="2" indent="-285750">
              <a:buFont typeface="Arial" panose="020B0604020202020204" pitchFamily="34" charset="0"/>
              <a:buChar char="•"/>
            </a:pPr>
            <a:r>
              <a:rPr lang="en-US" sz="1100" dirty="0"/>
              <a:t>Voltage and temperature telemetry with timestamps</a:t>
            </a:r>
          </a:p>
          <a:p>
            <a:pPr marL="285750" indent="-285750">
              <a:buFont typeface="Arial" panose="020B0604020202020204" pitchFamily="34" charset="0"/>
              <a:buChar char="•"/>
            </a:pPr>
            <a:r>
              <a:rPr lang="en-US" sz="1100" b="1" dirty="0"/>
              <a:t>Step 3</a:t>
            </a:r>
          </a:p>
          <a:p>
            <a:pPr marL="742950" lvl="1" indent="-285750">
              <a:buFont typeface="Arial" panose="020B0604020202020204" pitchFamily="34" charset="0"/>
              <a:buChar char="•"/>
            </a:pPr>
            <a:r>
              <a:rPr lang="en-US" sz="1100" dirty="0"/>
              <a:t>Functional tests and characterization data at -34°C plateau (28V)</a:t>
            </a:r>
          </a:p>
          <a:p>
            <a:pPr marL="1200150" lvl="2" indent="-285750">
              <a:buFont typeface="Arial" panose="020B0604020202020204" pitchFamily="34" charset="0"/>
              <a:buChar char="•"/>
            </a:pPr>
            <a:r>
              <a:rPr lang="en-US" sz="1100" dirty="0"/>
              <a:t>1-hr dwell unpowered</a:t>
            </a:r>
          </a:p>
          <a:p>
            <a:pPr marL="1200150" lvl="2" indent="-285750">
              <a:buFont typeface="Arial" panose="020B0604020202020204" pitchFamily="34" charset="0"/>
              <a:buChar char="•"/>
            </a:pPr>
            <a:r>
              <a:rPr lang="en-US" sz="1100" dirty="0"/>
              <a:t>Cold start test</a:t>
            </a:r>
          </a:p>
          <a:p>
            <a:pPr marL="1200150" lvl="2" indent="-285750">
              <a:buFont typeface="Arial" panose="020B0604020202020204" pitchFamily="34" charset="0"/>
              <a:buChar char="•"/>
            </a:pPr>
            <a:r>
              <a:rPr lang="en-US" sz="1100" dirty="0"/>
              <a:t>Functional tests</a:t>
            </a:r>
          </a:p>
          <a:p>
            <a:pPr marL="1543050" lvl="3" indent="-171450">
              <a:buFont typeface="Arial" panose="020B0604020202020204" pitchFamily="34" charset="0"/>
              <a:buChar char="•"/>
            </a:pPr>
            <a:r>
              <a:rPr lang="en-US" sz="1100" dirty="0"/>
              <a:t>RF output with -10 </a:t>
            </a:r>
            <a:r>
              <a:rPr lang="en-US" sz="1100" dirty="0" err="1"/>
              <a:t>dBm</a:t>
            </a:r>
            <a:r>
              <a:rPr lang="en-US" sz="1100" dirty="0"/>
              <a:t> input (CW input) in High Gain state (each band)</a:t>
            </a:r>
          </a:p>
          <a:p>
            <a:pPr marL="1543050" lvl="3" indent="-171450">
              <a:buFont typeface="Arial" panose="020B0604020202020204" pitchFamily="34" charset="0"/>
              <a:buChar char="•"/>
            </a:pPr>
            <a:r>
              <a:rPr lang="en-US" sz="1100" dirty="0"/>
              <a:t>Command &amp; response, operating modes, RF output stabilization</a:t>
            </a:r>
          </a:p>
          <a:p>
            <a:pPr marL="1543050" lvl="3" indent="-171450">
              <a:buFont typeface="Arial" panose="020B0604020202020204" pitchFamily="34" charset="0"/>
              <a:buChar char="•"/>
            </a:pPr>
            <a:r>
              <a:rPr lang="en-US" sz="1100" dirty="0"/>
              <a:t>Power consumption (each band)</a:t>
            </a:r>
          </a:p>
          <a:p>
            <a:pPr marL="1543050" lvl="3" indent="-171450">
              <a:buFont typeface="Arial" panose="020B0604020202020204" pitchFamily="34" charset="0"/>
              <a:buChar char="•"/>
            </a:pPr>
            <a:r>
              <a:rPr lang="en-US" sz="1100" dirty="0"/>
              <a:t>Voltage and temperature telemetry with timestamps</a:t>
            </a:r>
          </a:p>
          <a:p>
            <a:pPr marL="1200150" lvl="2" indent="-285750">
              <a:buFont typeface="Arial" panose="020B0604020202020204" pitchFamily="34" charset="0"/>
              <a:buChar char="•"/>
            </a:pPr>
            <a:r>
              <a:rPr lang="en-US" sz="1100" dirty="0"/>
              <a:t>6-hr soak powered-on</a:t>
            </a:r>
          </a:p>
          <a:p>
            <a:pPr marL="285750" lvl="0" indent="-285750">
              <a:buFont typeface="Arial" panose="020B0604020202020204" pitchFamily="34" charset="0"/>
              <a:buChar char="•"/>
            </a:pPr>
            <a:r>
              <a:rPr lang="en-US" sz="1100" b="1" dirty="0">
                <a:solidFill>
                  <a:prstClr val="black"/>
                </a:solidFill>
              </a:rPr>
              <a:t>Step 4</a:t>
            </a:r>
          </a:p>
          <a:p>
            <a:pPr marL="742950" lvl="1" indent="-285750">
              <a:buFont typeface="Arial" panose="020B0604020202020204" pitchFamily="34" charset="0"/>
              <a:buChar char="•"/>
            </a:pPr>
            <a:r>
              <a:rPr lang="en-US" sz="1100" dirty="0"/>
              <a:t>Performance tests and characterization data at -13°C plateau (28V)</a:t>
            </a:r>
          </a:p>
          <a:p>
            <a:pPr marL="1200150" lvl="2" indent="-285750">
              <a:buFont typeface="Arial" panose="020B0604020202020204" pitchFamily="34" charset="0"/>
              <a:buChar char="•"/>
            </a:pPr>
            <a:r>
              <a:rPr lang="en-US" sz="1100" dirty="0"/>
              <a:t>RF output with -10 </a:t>
            </a:r>
            <a:r>
              <a:rPr lang="en-US" sz="1100" dirty="0" err="1"/>
              <a:t>dBm</a:t>
            </a:r>
            <a:r>
              <a:rPr lang="en-US" sz="1100" dirty="0"/>
              <a:t> input (OQPSK waveform) in High Gain state (each band)</a:t>
            </a:r>
          </a:p>
          <a:p>
            <a:pPr marL="1200150" lvl="2" indent="-285750">
              <a:buFont typeface="Arial" panose="020B0604020202020204" pitchFamily="34" charset="0"/>
              <a:buChar char="•"/>
            </a:pPr>
            <a:r>
              <a:rPr lang="en-US" sz="1100" dirty="0"/>
              <a:t>Maximum gain in Low Gain state (each band)</a:t>
            </a:r>
          </a:p>
          <a:p>
            <a:pPr marL="1200150" lvl="2" indent="-285750">
              <a:buFont typeface="Arial" panose="020B0604020202020204" pitchFamily="34" charset="0"/>
              <a:buChar char="•"/>
            </a:pPr>
            <a:r>
              <a:rPr lang="en-US" sz="1100" dirty="0"/>
              <a:t>Spectral Emissions (each band)</a:t>
            </a:r>
          </a:p>
          <a:p>
            <a:pPr marL="1200150" lvl="2" indent="-285750">
              <a:buFont typeface="Arial" panose="020B0604020202020204" pitchFamily="34" charset="0"/>
              <a:buChar char="•"/>
            </a:pPr>
            <a:r>
              <a:rPr lang="en-US" sz="1100" dirty="0"/>
              <a:t>Gain and phase characterization data for each attenuator setting (each band)</a:t>
            </a:r>
          </a:p>
          <a:p>
            <a:pPr marL="1200150" lvl="2" indent="-285750">
              <a:buFont typeface="Arial" panose="020B0604020202020204" pitchFamily="34" charset="0"/>
              <a:buChar char="•"/>
            </a:pPr>
            <a:r>
              <a:rPr lang="en-US" sz="1100" dirty="0"/>
              <a:t>Command &amp; response, operating modes, RF output stabilization</a:t>
            </a:r>
          </a:p>
          <a:p>
            <a:pPr marL="1200150" lvl="2" indent="-285750">
              <a:buFont typeface="Arial" panose="020B0604020202020204" pitchFamily="34" charset="0"/>
              <a:buChar char="•"/>
            </a:pPr>
            <a:r>
              <a:rPr lang="en-US" sz="1100" dirty="0"/>
              <a:t>Power consumption (each band)</a:t>
            </a:r>
          </a:p>
          <a:p>
            <a:pPr marL="1200150" lvl="2" indent="-285750">
              <a:buFont typeface="Arial" panose="020B0604020202020204" pitchFamily="34" charset="0"/>
              <a:buChar char="•"/>
            </a:pPr>
            <a:r>
              <a:rPr lang="en-US" sz="1100" dirty="0"/>
              <a:t>Voltage and temperature telemetry with timestamps </a:t>
            </a:r>
            <a:r>
              <a:rPr lang="en-US" sz="1100" b="1" dirty="0">
                <a:solidFill>
                  <a:prstClr val="black"/>
                </a:solidFill>
              </a:rPr>
              <a:t>Step 5</a:t>
            </a:r>
          </a:p>
          <a:p>
            <a:pPr marL="742950" lvl="1" indent="-285750">
              <a:buFont typeface="Arial" panose="020B0604020202020204" pitchFamily="34" charset="0"/>
              <a:buChar char="•"/>
            </a:pPr>
            <a:endParaRPr lang="en-US" sz="1400" dirty="0"/>
          </a:p>
        </p:txBody>
      </p:sp>
      <p:sp>
        <p:nvSpPr>
          <p:cNvPr id="5" name="Rectangle 4">
            <a:extLst>
              <a:ext uri="{FF2B5EF4-FFF2-40B4-BE49-F238E27FC236}">
                <a16:creationId xmlns:a16="http://schemas.microsoft.com/office/drawing/2014/main" id="{14A3746A-0494-0DAD-9B35-B1A53CC673ED}"/>
              </a:ext>
            </a:extLst>
          </p:cNvPr>
          <p:cNvSpPr/>
          <p:nvPr/>
        </p:nvSpPr>
        <p:spPr>
          <a:xfrm>
            <a:off x="1279234" y="136525"/>
            <a:ext cx="7315200" cy="461665"/>
          </a:xfrm>
          <a:prstGeom prst="rect">
            <a:avLst/>
          </a:prstGeom>
        </p:spPr>
        <p:txBody>
          <a:bodyPr wrap="square">
            <a:spAutoFit/>
          </a:bodyPr>
          <a:lstStyle/>
          <a:p>
            <a:pPr algn="ctr"/>
            <a:r>
              <a:rPr lang="en-US" sz="2400" u="sng" dirty="0" err="1"/>
              <a:t>Aldetec</a:t>
            </a:r>
            <a:r>
              <a:rPr lang="en-US" sz="2400" u="sng" dirty="0"/>
              <a:t> Temp Cycling (Cycle 23, </a:t>
            </a:r>
            <a:r>
              <a:rPr lang="en-US" sz="2400" u="sng" dirty="0" err="1"/>
              <a:t>Qual</a:t>
            </a:r>
            <a:r>
              <a:rPr lang="en-US" sz="2400" u="sng" dirty="0"/>
              <a:t>)</a:t>
            </a:r>
            <a:endParaRPr lang="en-US" sz="2400" dirty="0"/>
          </a:p>
        </p:txBody>
      </p:sp>
    </p:spTree>
    <p:extLst>
      <p:ext uri="{BB962C8B-B14F-4D97-AF65-F5344CB8AC3E}">
        <p14:creationId xmlns:p14="http://schemas.microsoft.com/office/powerpoint/2010/main" val="39561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12</a:t>
            </a:fld>
            <a:endParaRPr lang="en-US" dirty="0">
              <a:solidFill>
                <a:prstClr val="black">
                  <a:tint val="75000"/>
                </a:prstClr>
              </a:solidFill>
            </a:endParaRPr>
          </a:p>
        </p:txBody>
      </p:sp>
      <p:sp>
        <p:nvSpPr>
          <p:cNvPr id="4" name="TextBox 3">
            <a:extLst>
              <a:ext uri="{FF2B5EF4-FFF2-40B4-BE49-F238E27FC236}">
                <a16:creationId xmlns:a16="http://schemas.microsoft.com/office/drawing/2014/main" id="{AF0B8B97-C08A-713C-F413-E75F0FF86B15}"/>
              </a:ext>
            </a:extLst>
          </p:cNvPr>
          <p:cNvSpPr txBox="1"/>
          <p:nvPr/>
        </p:nvSpPr>
        <p:spPr>
          <a:xfrm>
            <a:off x="685800" y="838200"/>
            <a:ext cx="8305800" cy="2292935"/>
          </a:xfrm>
          <a:prstGeom prst="rect">
            <a:avLst/>
          </a:prstGeom>
          <a:noFill/>
        </p:spPr>
        <p:txBody>
          <a:bodyPr wrap="square" rtlCol="0">
            <a:spAutoFit/>
          </a:bodyPr>
          <a:lstStyle/>
          <a:p>
            <a:pPr marL="285750" indent="-285750">
              <a:buFont typeface="Arial" panose="020B0604020202020204" pitchFamily="34" charset="0"/>
              <a:buChar char="•"/>
            </a:pPr>
            <a:r>
              <a:rPr lang="en-US" sz="1100" b="1" dirty="0"/>
              <a:t>Step 5</a:t>
            </a:r>
          </a:p>
          <a:p>
            <a:pPr marL="742950" lvl="1" indent="-285750">
              <a:buFont typeface="Arial" panose="020B0604020202020204" pitchFamily="34" charset="0"/>
              <a:buChar char="•"/>
            </a:pPr>
            <a:r>
              <a:rPr lang="en-US" sz="1100" dirty="0"/>
              <a:t>Performance tests and characterization data at 23°C plateau (28V) </a:t>
            </a:r>
          </a:p>
          <a:p>
            <a:pPr marL="1200150" lvl="2" indent="-285750">
              <a:buFont typeface="Arial" panose="020B0604020202020204" pitchFamily="34" charset="0"/>
              <a:buChar char="•"/>
            </a:pPr>
            <a:r>
              <a:rPr lang="en-US" sz="1100" dirty="0"/>
              <a:t>RF output with -10 </a:t>
            </a:r>
            <a:r>
              <a:rPr lang="en-US" sz="1100" dirty="0" err="1"/>
              <a:t>dBm</a:t>
            </a:r>
            <a:r>
              <a:rPr lang="en-US" sz="1100" dirty="0"/>
              <a:t> input (OQPSK waveform) in High Gain state (each band)</a:t>
            </a:r>
          </a:p>
          <a:p>
            <a:pPr marL="1200150" lvl="2" indent="-285750">
              <a:buFont typeface="Arial" panose="020B0604020202020204" pitchFamily="34" charset="0"/>
              <a:buChar char="•"/>
            </a:pPr>
            <a:r>
              <a:rPr lang="en-US" sz="1100" dirty="0"/>
              <a:t>Maximum gain in Low Gain state (each band)</a:t>
            </a:r>
          </a:p>
          <a:p>
            <a:pPr marL="1200150" lvl="2" indent="-285750">
              <a:buFont typeface="Arial" panose="020B0604020202020204" pitchFamily="34" charset="0"/>
              <a:buChar char="•"/>
            </a:pPr>
            <a:r>
              <a:rPr lang="en-US" sz="1100" dirty="0"/>
              <a:t>Spectral Emissions (each band)</a:t>
            </a:r>
          </a:p>
          <a:p>
            <a:pPr marL="1200150" lvl="2" indent="-285750">
              <a:buFont typeface="Arial" panose="020B0604020202020204" pitchFamily="34" charset="0"/>
              <a:buChar char="•"/>
            </a:pPr>
            <a:r>
              <a:rPr lang="en-US" sz="1100" dirty="0"/>
              <a:t>Gain and phase characterization data for each attenuator setting (each band)</a:t>
            </a:r>
          </a:p>
          <a:p>
            <a:pPr marL="1200150" lvl="2" indent="-285750">
              <a:buFont typeface="Arial" panose="020B0604020202020204" pitchFamily="34" charset="0"/>
              <a:buChar char="•"/>
            </a:pPr>
            <a:r>
              <a:rPr lang="en-US" sz="1100" dirty="0"/>
              <a:t>Command &amp; response, operating modes, RF output stabilization</a:t>
            </a:r>
          </a:p>
          <a:p>
            <a:pPr marL="1200150" lvl="2" indent="-285750">
              <a:buFont typeface="Arial" panose="020B0604020202020204" pitchFamily="34" charset="0"/>
              <a:buChar char="•"/>
            </a:pPr>
            <a:r>
              <a:rPr lang="en-US" sz="1100" dirty="0"/>
              <a:t>Power consumption (each band)</a:t>
            </a:r>
          </a:p>
          <a:p>
            <a:pPr marL="1200150" lvl="2" indent="-285750">
              <a:buFont typeface="Arial" panose="020B0604020202020204" pitchFamily="34" charset="0"/>
              <a:buChar char="•"/>
            </a:pPr>
            <a:r>
              <a:rPr lang="en-US" sz="1100" dirty="0"/>
              <a:t>Voltage and temperature telemetry with timestamps</a:t>
            </a:r>
          </a:p>
          <a:p>
            <a:pPr marL="285750" indent="-285750">
              <a:buFont typeface="Arial" panose="020B0604020202020204" pitchFamily="34" charset="0"/>
              <a:buChar char="•"/>
            </a:pPr>
            <a:r>
              <a:rPr lang="en-US" sz="1100" b="1" dirty="0"/>
              <a:t>Step 6</a:t>
            </a:r>
          </a:p>
          <a:p>
            <a:pPr marL="742950" lvl="1" indent="-285750">
              <a:buFont typeface="Arial" panose="020B0604020202020204" pitchFamily="34" charset="0"/>
              <a:buChar char="•"/>
            </a:pPr>
            <a:r>
              <a:rPr lang="en-US" sz="1100" dirty="0"/>
              <a:t>Ramp up to 50°C and soak for 30 min (bake-out) </a:t>
            </a:r>
          </a:p>
          <a:p>
            <a:pPr marL="285750" indent="-285750">
              <a:buFont typeface="Arial" panose="020B0604020202020204" pitchFamily="34" charset="0"/>
              <a:buChar char="•"/>
            </a:pPr>
            <a:r>
              <a:rPr lang="en-US" sz="1100" b="1" dirty="0"/>
              <a:t>Step 7</a:t>
            </a:r>
          </a:p>
          <a:p>
            <a:pPr marL="742950" lvl="1" indent="-285750">
              <a:buFont typeface="Arial" panose="020B0604020202020204" pitchFamily="34" charset="0"/>
              <a:buChar char="•"/>
            </a:pPr>
            <a:r>
              <a:rPr lang="en-US" sz="1100" dirty="0"/>
              <a:t>Ramp down to 23°C</a:t>
            </a:r>
          </a:p>
        </p:txBody>
      </p:sp>
      <p:sp>
        <p:nvSpPr>
          <p:cNvPr id="5" name="Rectangle 4">
            <a:extLst>
              <a:ext uri="{FF2B5EF4-FFF2-40B4-BE49-F238E27FC236}">
                <a16:creationId xmlns:a16="http://schemas.microsoft.com/office/drawing/2014/main" id="{14A3746A-0494-0DAD-9B35-B1A53CC673ED}"/>
              </a:ext>
            </a:extLst>
          </p:cNvPr>
          <p:cNvSpPr/>
          <p:nvPr/>
        </p:nvSpPr>
        <p:spPr>
          <a:xfrm>
            <a:off x="1279234" y="136525"/>
            <a:ext cx="7315200" cy="461665"/>
          </a:xfrm>
          <a:prstGeom prst="rect">
            <a:avLst/>
          </a:prstGeom>
        </p:spPr>
        <p:txBody>
          <a:bodyPr wrap="square">
            <a:spAutoFit/>
          </a:bodyPr>
          <a:lstStyle/>
          <a:p>
            <a:pPr algn="ctr"/>
            <a:r>
              <a:rPr lang="en-US" sz="2400" u="sng" dirty="0" err="1"/>
              <a:t>Aldetec</a:t>
            </a:r>
            <a:r>
              <a:rPr lang="en-US" sz="2400" u="sng" dirty="0"/>
              <a:t> Temp Cycling (Cycle 23, </a:t>
            </a:r>
            <a:r>
              <a:rPr lang="en-US" sz="2400" u="sng" dirty="0" err="1"/>
              <a:t>Qual</a:t>
            </a:r>
            <a:r>
              <a:rPr lang="en-US" sz="2400" u="sng" dirty="0"/>
              <a:t>)</a:t>
            </a:r>
            <a:endParaRPr lang="en-US" sz="2400" dirty="0"/>
          </a:p>
        </p:txBody>
      </p:sp>
    </p:spTree>
    <p:extLst>
      <p:ext uri="{BB962C8B-B14F-4D97-AF65-F5344CB8AC3E}">
        <p14:creationId xmlns:p14="http://schemas.microsoft.com/office/powerpoint/2010/main" val="291179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086" y="899227"/>
            <a:ext cx="4122857" cy="247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13</a:t>
            </a:fld>
            <a:endParaRPr lang="en-US" dirty="0">
              <a:solidFill>
                <a:prstClr val="black">
                  <a:tint val="75000"/>
                </a:prstClr>
              </a:solidFill>
            </a:endParaRPr>
          </a:p>
        </p:txBody>
      </p:sp>
      <p:sp>
        <p:nvSpPr>
          <p:cNvPr id="22" name="Flowchart: Connector 21"/>
          <p:cNvSpPr/>
          <p:nvPr/>
        </p:nvSpPr>
        <p:spPr>
          <a:xfrm>
            <a:off x="2590800" y="1524000"/>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1</a:t>
            </a:r>
          </a:p>
        </p:txBody>
      </p:sp>
      <p:sp>
        <p:nvSpPr>
          <p:cNvPr id="23" name="Flowchart: Connector 22"/>
          <p:cNvSpPr/>
          <p:nvPr/>
        </p:nvSpPr>
        <p:spPr>
          <a:xfrm>
            <a:off x="2895600" y="3095088"/>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2</a:t>
            </a:r>
          </a:p>
        </p:txBody>
      </p:sp>
      <p:sp>
        <p:nvSpPr>
          <p:cNvPr id="24" name="Flowchart: Connector 23"/>
          <p:cNvSpPr/>
          <p:nvPr/>
        </p:nvSpPr>
        <p:spPr>
          <a:xfrm>
            <a:off x="3200400" y="3089337"/>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3</a:t>
            </a:r>
          </a:p>
        </p:txBody>
      </p:sp>
      <p:sp>
        <p:nvSpPr>
          <p:cNvPr id="25" name="Flowchart: Connector 24"/>
          <p:cNvSpPr/>
          <p:nvPr/>
        </p:nvSpPr>
        <p:spPr>
          <a:xfrm>
            <a:off x="3886200" y="3083229"/>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4</a:t>
            </a:r>
          </a:p>
        </p:txBody>
      </p:sp>
      <p:sp>
        <p:nvSpPr>
          <p:cNvPr id="26" name="Flowchart: Connector 25"/>
          <p:cNvSpPr/>
          <p:nvPr/>
        </p:nvSpPr>
        <p:spPr>
          <a:xfrm>
            <a:off x="4768453" y="1524000"/>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5</a:t>
            </a:r>
          </a:p>
        </p:txBody>
      </p:sp>
      <p:sp>
        <p:nvSpPr>
          <p:cNvPr id="27" name="Flowchart: Connector 26"/>
          <p:cNvSpPr/>
          <p:nvPr/>
        </p:nvSpPr>
        <p:spPr>
          <a:xfrm>
            <a:off x="5181600" y="3046831"/>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6</a:t>
            </a:r>
          </a:p>
        </p:txBody>
      </p:sp>
      <p:sp>
        <p:nvSpPr>
          <p:cNvPr id="28" name="Flowchart: Connector 27"/>
          <p:cNvSpPr/>
          <p:nvPr/>
        </p:nvSpPr>
        <p:spPr>
          <a:xfrm>
            <a:off x="5486400" y="1600200"/>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7</a:t>
            </a:r>
          </a:p>
        </p:txBody>
      </p:sp>
      <p:sp>
        <p:nvSpPr>
          <p:cNvPr id="29" name="Flowchart: Connector 28"/>
          <p:cNvSpPr/>
          <p:nvPr/>
        </p:nvSpPr>
        <p:spPr>
          <a:xfrm>
            <a:off x="5778890" y="2057400"/>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8</a:t>
            </a:r>
          </a:p>
        </p:txBody>
      </p:sp>
      <p:sp>
        <p:nvSpPr>
          <p:cNvPr id="30" name="TextBox 29">
            <a:extLst>
              <a:ext uri="{FF2B5EF4-FFF2-40B4-BE49-F238E27FC236}">
                <a16:creationId xmlns:a16="http://schemas.microsoft.com/office/drawing/2014/main" id="{AF0B8B97-C08A-713C-F413-E75F0FF86B15}"/>
              </a:ext>
            </a:extLst>
          </p:cNvPr>
          <p:cNvSpPr txBox="1"/>
          <p:nvPr/>
        </p:nvSpPr>
        <p:spPr>
          <a:xfrm>
            <a:off x="615553" y="3657600"/>
            <a:ext cx="8305800" cy="2677656"/>
          </a:xfrm>
          <a:prstGeom prst="rect">
            <a:avLst/>
          </a:prstGeom>
          <a:noFill/>
        </p:spPr>
        <p:txBody>
          <a:bodyPr wrap="square" rtlCol="0">
            <a:spAutoFit/>
          </a:bodyPr>
          <a:lstStyle/>
          <a:p>
            <a:pPr marL="285750" indent="-285750">
              <a:buFont typeface="Arial" panose="020B0604020202020204" pitchFamily="34" charset="0"/>
              <a:buChar char="•"/>
            </a:pPr>
            <a:r>
              <a:rPr lang="en-US" sz="1100" b="1" dirty="0"/>
              <a:t>TVAC Temperature profile </a:t>
            </a:r>
          </a:p>
          <a:p>
            <a:pPr marL="285750" indent="-285750">
              <a:buFont typeface="Arial" panose="020B0604020202020204" pitchFamily="34" charset="0"/>
              <a:buChar char="•"/>
            </a:pPr>
            <a:r>
              <a:rPr lang="en-US" sz="1100" b="1" dirty="0"/>
              <a:t>Step 1</a:t>
            </a:r>
          </a:p>
          <a:p>
            <a:pPr marL="742950" lvl="1" indent="-285750">
              <a:buFont typeface="Arial" panose="020B0604020202020204" pitchFamily="34" charset="0"/>
              <a:buChar char="•"/>
            </a:pPr>
            <a:r>
              <a:rPr lang="en-US" sz="1100" dirty="0"/>
              <a:t>Functional tests and characterization data at 71°C plateau (28V)</a:t>
            </a:r>
          </a:p>
          <a:p>
            <a:pPr marL="1200150" lvl="2" indent="-285750">
              <a:buFont typeface="Arial" panose="020B0604020202020204" pitchFamily="34" charset="0"/>
              <a:buChar char="•"/>
            </a:pPr>
            <a:r>
              <a:rPr lang="en-US" sz="1100" dirty="0"/>
              <a:t>1-hr hot survival unpowered</a:t>
            </a:r>
          </a:p>
          <a:p>
            <a:pPr marL="1200150" lvl="2" indent="-285750">
              <a:buFont typeface="Arial" panose="020B0604020202020204" pitchFamily="34" charset="0"/>
              <a:buChar char="•"/>
            </a:pPr>
            <a:r>
              <a:rPr lang="en-US" sz="1100" dirty="0"/>
              <a:t>Hot start test</a:t>
            </a:r>
          </a:p>
          <a:p>
            <a:pPr marL="1200150" lvl="2" indent="-285750">
              <a:buFont typeface="Arial" panose="020B0604020202020204" pitchFamily="34" charset="0"/>
              <a:buChar char="•"/>
            </a:pPr>
            <a:r>
              <a:rPr lang="en-US" sz="1100" dirty="0"/>
              <a:t>Functional tests</a:t>
            </a:r>
          </a:p>
          <a:p>
            <a:pPr marL="1543050" lvl="3" indent="-171450">
              <a:buFont typeface="Arial" panose="020B0604020202020204" pitchFamily="34" charset="0"/>
              <a:buChar char="•"/>
            </a:pPr>
            <a:r>
              <a:rPr lang="en-US" sz="1100" dirty="0"/>
              <a:t>RF output with -10 dBm input (CW input) in High Gain state (each band) </a:t>
            </a:r>
          </a:p>
          <a:p>
            <a:pPr marL="1543050" lvl="3" indent="-171450">
              <a:buFont typeface="Arial" panose="020B0604020202020204" pitchFamily="34" charset="0"/>
              <a:buChar char="•"/>
            </a:pPr>
            <a:r>
              <a:rPr lang="en-US" sz="1100" dirty="0"/>
              <a:t>Command &amp; response, operating modes, RF output stabilization</a:t>
            </a:r>
          </a:p>
          <a:p>
            <a:pPr marL="1543050" lvl="3" indent="-171450">
              <a:buFont typeface="Arial" panose="020B0604020202020204" pitchFamily="34" charset="0"/>
              <a:buChar char="•"/>
            </a:pPr>
            <a:r>
              <a:rPr lang="en-US" sz="1100" dirty="0"/>
              <a:t>Power consumption (each band)</a:t>
            </a:r>
          </a:p>
          <a:p>
            <a:pPr marL="1543050" lvl="3" indent="-171450">
              <a:buFont typeface="Arial" panose="020B0604020202020204" pitchFamily="34" charset="0"/>
              <a:buChar char="•"/>
            </a:pPr>
            <a:r>
              <a:rPr lang="en-US" sz="1100" dirty="0"/>
              <a:t>Voltage and temperature telemetry with timestamps</a:t>
            </a:r>
          </a:p>
          <a:p>
            <a:pPr marL="1200150" lvl="2" indent="-285750">
              <a:buFont typeface="Arial" panose="020B0604020202020204" pitchFamily="34" charset="0"/>
              <a:buChar char="•"/>
            </a:pPr>
            <a:r>
              <a:rPr lang="en-US" sz="1100" dirty="0"/>
              <a:t>2-hr soak powered-on  </a:t>
            </a:r>
            <a:r>
              <a:rPr lang="en-US" sz="1100" dirty="0">
                <a:solidFill>
                  <a:srgbClr val="FF0000"/>
                </a:solidFill>
              </a:rPr>
              <a:t>( 40 minutes in each band)</a:t>
            </a:r>
          </a:p>
          <a:p>
            <a:pPr marL="1200150" lvl="2" indent="-285750">
              <a:buFont typeface="Arial" panose="020B0604020202020204" pitchFamily="34" charset="0"/>
              <a:buChar char="•"/>
            </a:pPr>
            <a:r>
              <a:rPr lang="en-US" sz="1100" dirty="0">
                <a:solidFill>
                  <a:srgbClr val="FF0000"/>
                </a:solidFill>
              </a:rPr>
              <a:t>Turn off DUT after 2 </a:t>
            </a:r>
            <a:r>
              <a:rPr lang="en-US" sz="1100" dirty="0" err="1">
                <a:solidFill>
                  <a:srgbClr val="FF0000"/>
                </a:solidFill>
              </a:rPr>
              <a:t>hr</a:t>
            </a:r>
            <a:r>
              <a:rPr lang="en-US" sz="1100" dirty="0">
                <a:solidFill>
                  <a:srgbClr val="FF0000"/>
                </a:solidFill>
              </a:rPr>
              <a:t> soak and then go cold step  2.  </a:t>
            </a:r>
          </a:p>
          <a:p>
            <a:pPr marL="1200150" lvl="2" indent="-285750">
              <a:buFont typeface="Arial" panose="020B0604020202020204" pitchFamily="34" charset="0"/>
              <a:buChar char="•"/>
            </a:pPr>
            <a:r>
              <a:rPr lang="en-US" sz="1100" dirty="0">
                <a:solidFill>
                  <a:srgbClr val="FF0000"/>
                </a:solidFill>
              </a:rPr>
              <a:t>May have chamber temperature controller set at all plateaus longer ( i.e. 15 – 20 min) to ensure the oven controller does not change temperature too soon.</a:t>
            </a:r>
          </a:p>
          <a:p>
            <a:pPr marL="742950" lvl="1" indent="-285750">
              <a:buFont typeface="Arial" panose="020B0604020202020204" pitchFamily="34" charset="0"/>
              <a:buChar char="•"/>
            </a:pPr>
            <a:endParaRPr lang="en-US" sz="1400" dirty="0"/>
          </a:p>
        </p:txBody>
      </p:sp>
      <p:sp>
        <p:nvSpPr>
          <p:cNvPr id="15" name="Rectangle 14">
            <a:extLst>
              <a:ext uri="{FF2B5EF4-FFF2-40B4-BE49-F238E27FC236}">
                <a16:creationId xmlns:a16="http://schemas.microsoft.com/office/drawing/2014/main" id="{14A3746A-0494-0DAD-9B35-B1A53CC673ED}"/>
              </a:ext>
            </a:extLst>
          </p:cNvPr>
          <p:cNvSpPr/>
          <p:nvPr/>
        </p:nvSpPr>
        <p:spPr>
          <a:xfrm>
            <a:off x="1295400" y="288924"/>
            <a:ext cx="7315200" cy="461665"/>
          </a:xfrm>
          <a:prstGeom prst="rect">
            <a:avLst/>
          </a:prstGeom>
        </p:spPr>
        <p:txBody>
          <a:bodyPr wrap="square">
            <a:spAutoFit/>
          </a:bodyPr>
          <a:lstStyle/>
          <a:p>
            <a:pPr algn="ctr"/>
            <a:r>
              <a:rPr lang="en-US" sz="2400" u="sng" dirty="0"/>
              <a:t>TVAC Temp Cycling (</a:t>
            </a:r>
            <a:r>
              <a:rPr lang="en-US" sz="2400" u="sng" dirty="0" err="1"/>
              <a:t>Qual</a:t>
            </a:r>
            <a:r>
              <a:rPr lang="en-US" sz="2400" u="sng" dirty="0"/>
              <a:t>)</a:t>
            </a:r>
            <a:endParaRPr lang="en-US" sz="2400" dirty="0"/>
          </a:p>
        </p:txBody>
      </p:sp>
    </p:spTree>
    <p:extLst>
      <p:ext uri="{BB962C8B-B14F-4D97-AF65-F5344CB8AC3E}">
        <p14:creationId xmlns:p14="http://schemas.microsoft.com/office/powerpoint/2010/main" val="37572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14</a:t>
            </a:fld>
            <a:endParaRPr lang="en-US" dirty="0">
              <a:solidFill>
                <a:prstClr val="black">
                  <a:tint val="75000"/>
                </a:prstClr>
              </a:solidFill>
            </a:endParaRPr>
          </a:p>
        </p:txBody>
      </p:sp>
      <p:sp>
        <p:nvSpPr>
          <p:cNvPr id="4" name="TextBox 3">
            <a:extLst>
              <a:ext uri="{FF2B5EF4-FFF2-40B4-BE49-F238E27FC236}">
                <a16:creationId xmlns:a16="http://schemas.microsoft.com/office/drawing/2014/main" id="{AF0B8B97-C08A-713C-F413-E75F0FF86B15}"/>
              </a:ext>
            </a:extLst>
          </p:cNvPr>
          <p:cNvSpPr txBox="1"/>
          <p:nvPr/>
        </p:nvSpPr>
        <p:spPr>
          <a:xfrm>
            <a:off x="685800" y="838200"/>
            <a:ext cx="8305800" cy="6017032"/>
          </a:xfrm>
          <a:prstGeom prst="rect">
            <a:avLst/>
          </a:prstGeom>
          <a:noFill/>
        </p:spPr>
        <p:txBody>
          <a:bodyPr wrap="square" rtlCol="0">
            <a:spAutoFit/>
          </a:bodyPr>
          <a:lstStyle/>
          <a:p>
            <a:pPr marL="285750" lvl="0" indent="-285750">
              <a:buFont typeface="Arial" panose="020B0604020202020204" pitchFamily="34" charset="0"/>
              <a:buChar char="•"/>
            </a:pPr>
            <a:r>
              <a:rPr lang="en-US" sz="1100" b="1" dirty="0">
                <a:solidFill>
                  <a:prstClr val="black"/>
                </a:solidFill>
              </a:rPr>
              <a:t>Step 2</a:t>
            </a:r>
          </a:p>
          <a:p>
            <a:pPr marL="742950" lvl="1" indent="-285750">
              <a:buFont typeface="Arial" panose="020B0604020202020204" pitchFamily="34" charset="0"/>
              <a:buChar char="•"/>
            </a:pPr>
            <a:r>
              <a:rPr lang="en-US" sz="1100" dirty="0">
                <a:solidFill>
                  <a:prstClr val="black"/>
                </a:solidFill>
              </a:rPr>
              <a:t>Cold survival at -40°C plateau </a:t>
            </a:r>
          </a:p>
          <a:p>
            <a:pPr marL="1200150" lvl="2" indent="-285750">
              <a:buFont typeface="Arial" panose="020B0604020202020204" pitchFamily="34" charset="0"/>
              <a:buChar char="•"/>
            </a:pPr>
            <a:r>
              <a:rPr lang="en-US" sz="1100" dirty="0">
                <a:solidFill>
                  <a:prstClr val="black"/>
                </a:solidFill>
              </a:rPr>
              <a:t>1-hr dwell unpowered</a:t>
            </a:r>
          </a:p>
          <a:p>
            <a:pPr marL="1200150" lvl="2" indent="-285750">
              <a:buFont typeface="Arial" panose="020B0604020202020204" pitchFamily="34" charset="0"/>
              <a:buChar char="•"/>
            </a:pPr>
            <a:r>
              <a:rPr lang="en-US" sz="1100" dirty="0">
                <a:solidFill>
                  <a:prstClr val="black"/>
                </a:solidFill>
              </a:rPr>
              <a:t>1-hr cold survival unpowered</a:t>
            </a:r>
          </a:p>
          <a:p>
            <a:pPr marL="285750" indent="-285750">
              <a:buFont typeface="Arial" panose="020B0604020202020204" pitchFamily="34" charset="0"/>
              <a:buChar char="•"/>
            </a:pPr>
            <a:r>
              <a:rPr lang="en-US" sz="1100" b="1" dirty="0"/>
              <a:t>Step 3</a:t>
            </a:r>
          </a:p>
          <a:p>
            <a:pPr marL="742950" lvl="1" indent="-285750">
              <a:buFont typeface="Arial" panose="020B0604020202020204" pitchFamily="34" charset="0"/>
              <a:buChar char="•"/>
            </a:pPr>
            <a:r>
              <a:rPr lang="en-US" sz="1100" dirty="0"/>
              <a:t>Functional tests and characterization data at -34°C plateau (28V)</a:t>
            </a:r>
          </a:p>
          <a:p>
            <a:pPr marL="1200150" lvl="2" indent="-285750">
              <a:buFont typeface="Arial" panose="020B0604020202020204" pitchFamily="34" charset="0"/>
              <a:buChar char="•"/>
            </a:pPr>
            <a:r>
              <a:rPr lang="en-US" sz="1100" dirty="0"/>
              <a:t>1-hr dwell unpowered</a:t>
            </a:r>
          </a:p>
          <a:p>
            <a:pPr marL="1200150" lvl="2" indent="-285750">
              <a:buFont typeface="Arial" panose="020B0604020202020204" pitchFamily="34" charset="0"/>
              <a:buChar char="•"/>
            </a:pPr>
            <a:r>
              <a:rPr lang="en-US" sz="1100" dirty="0"/>
              <a:t>Cold start test</a:t>
            </a:r>
          </a:p>
          <a:p>
            <a:pPr marL="1200150" lvl="2" indent="-285750">
              <a:buFont typeface="Arial" panose="020B0604020202020204" pitchFamily="34" charset="0"/>
              <a:buChar char="•"/>
            </a:pPr>
            <a:r>
              <a:rPr lang="en-US" sz="1100" dirty="0"/>
              <a:t>Functional tests</a:t>
            </a:r>
          </a:p>
          <a:p>
            <a:pPr marL="1543050" lvl="3" indent="-171450">
              <a:buFont typeface="Arial" panose="020B0604020202020204" pitchFamily="34" charset="0"/>
              <a:buChar char="•"/>
            </a:pPr>
            <a:r>
              <a:rPr lang="en-US" sz="1100" dirty="0"/>
              <a:t>RF output with -10 </a:t>
            </a:r>
            <a:r>
              <a:rPr lang="en-US" sz="1100" dirty="0" err="1"/>
              <a:t>dBm</a:t>
            </a:r>
            <a:r>
              <a:rPr lang="en-US" sz="1100" dirty="0"/>
              <a:t> input (CW input) in High Gain state (each band)</a:t>
            </a:r>
          </a:p>
          <a:p>
            <a:pPr marL="1543050" lvl="3" indent="-171450">
              <a:buFont typeface="Arial" panose="020B0604020202020204" pitchFamily="34" charset="0"/>
              <a:buChar char="•"/>
            </a:pPr>
            <a:r>
              <a:rPr lang="en-US" sz="1100" dirty="0"/>
              <a:t>Command &amp; response, operating modes, RF output stabilization</a:t>
            </a:r>
          </a:p>
          <a:p>
            <a:pPr marL="1543050" lvl="3" indent="-171450">
              <a:buFont typeface="Arial" panose="020B0604020202020204" pitchFamily="34" charset="0"/>
              <a:buChar char="•"/>
            </a:pPr>
            <a:r>
              <a:rPr lang="en-US" sz="1100" dirty="0"/>
              <a:t>Power consumption (each band)</a:t>
            </a:r>
          </a:p>
          <a:p>
            <a:pPr marL="1543050" lvl="3" indent="-171450">
              <a:buFont typeface="Arial" panose="020B0604020202020204" pitchFamily="34" charset="0"/>
              <a:buChar char="•"/>
            </a:pPr>
            <a:r>
              <a:rPr lang="en-US" sz="1100" dirty="0"/>
              <a:t>Voltage and temperature telemetry with timestamps</a:t>
            </a:r>
          </a:p>
          <a:p>
            <a:pPr marL="1200150" lvl="2" indent="-285750">
              <a:buFont typeface="Arial" panose="020B0604020202020204" pitchFamily="34" charset="0"/>
              <a:buChar char="•"/>
            </a:pPr>
            <a:r>
              <a:rPr lang="en-US" sz="1100" dirty="0"/>
              <a:t>2-hr soak powered-on  </a:t>
            </a:r>
            <a:r>
              <a:rPr lang="en-US" sz="1100" dirty="0">
                <a:solidFill>
                  <a:srgbClr val="FF0000"/>
                </a:solidFill>
              </a:rPr>
              <a:t>( DUT remains on until the end of step 4).</a:t>
            </a:r>
          </a:p>
          <a:p>
            <a:pPr marL="285750" lvl="0" indent="-285750">
              <a:buFont typeface="Arial" panose="020B0604020202020204" pitchFamily="34" charset="0"/>
              <a:buChar char="•"/>
            </a:pPr>
            <a:r>
              <a:rPr lang="en-US" sz="1100" b="1" dirty="0">
                <a:solidFill>
                  <a:prstClr val="black"/>
                </a:solidFill>
              </a:rPr>
              <a:t>Step 4</a:t>
            </a:r>
          </a:p>
          <a:p>
            <a:pPr marL="742950" lvl="1" indent="-285750">
              <a:buFont typeface="Arial" panose="020B0604020202020204" pitchFamily="34" charset="0"/>
              <a:buChar char="•"/>
            </a:pPr>
            <a:r>
              <a:rPr lang="en-US" sz="1100" dirty="0"/>
              <a:t>Functional tests and characterization data in cycles 2-3 (28V)</a:t>
            </a:r>
          </a:p>
          <a:p>
            <a:pPr marL="1200150" lvl="2" indent="-285750">
              <a:buFont typeface="Arial" panose="020B0604020202020204" pitchFamily="34" charset="0"/>
              <a:buChar char="•"/>
            </a:pPr>
            <a:r>
              <a:rPr lang="en-US" sz="1100" dirty="0"/>
              <a:t>1-hour dwell + 1-hour soak at each plateau</a:t>
            </a:r>
          </a:p>
          <a:p>
            <a:pPr marL="1200150" lvl="2" indent="-285750">
              <a:buFont typeface="Arial" panose="020B0604020202020204" pitchFamily="34" charset="0"/>
              <a:buChar char="•"/>
            </a:pPr>
            <a:r>
              <a:rPr lang="en-US" sz="1100" dirty="0"/>
              <a:t>The automated test set-up will be perform the following steps continuously through the entire temperature cycle profile:</a:t>
            </a:r>
          </a:p>
          <a:p>
            <a:pPr marL="1657350" lvl="3" indent="-285750">
              <a:buFont typeface="Arial" panose="020B0604020202020204" pitchFamily="34" charset="0"/>
              <a:buChar char="•"/>
            </a:pPr>
            <a:r>
              <a:rPr lang="en-US" sz="1100" dirty="0"/>
              <a:t>Log Pin and Pout CW data for each amplifier module at high-gain state</a:t>
            </a:r>
          </a:p>
          <a:p>
            <a:pPr marL="1657350" lvl="3" indent="-285750">
              <a:buFont typeface="Arial" panose="020B0604020202020204" pitchFamily="34" charset="0"/>
              <a:buChar char="•"/>
            </a:pPr>
            <a:r>
              <a:rPr lang="en-US" sz="1100" dirty="0"/>
              <a:t>Log DC power consumption for each band </a:t>
            </a:r>
          </a:p>
          <a:p>
            <a:pPr marL="1657350" lvl="3" indent="-285750">
              <a:buFont typeface="Arial" panose="020B0604020202020204" pitchFamily="34" charset="0"/>
              <a:buChar char="•"/>
            </a:pPr>
            <a:r>
              <a:rPr lang="en-US" sz="1100" dirty="0"/>
              <a:t>Log voltage and temperature telemetry with timestamps</a:t>
            </a:r>
          </a:p>
          <a:p>
            <a:pPr marL="1657350" lvl="3" indent="-285750">
              <a:buFont typeface="Arial" panose="020B0604020202020204" pitchFamily="34" charset="0"/>
              <a:buChar char="•"/>
            </a:pPr>
            <a:r>
              <a:rPr lang="en-US" sz="1100" dirty="0"/>
              <a:t>Dwell time for each selected band will be 10 minutes prior to data log </a:t>
            </a:r>
            <a:endParaRPr lang="en-US" sz="1100" b="1" dirty="0">
              <a:solidFill>
                <a:prstClr val="black"/>
              </a:solidFill>
            </a:endParaRPr>
          </a:p>
          <a:p>
            <a:pPr marL="285750" indent="-285750">
              <a:buFont typeface="Arial" panose="020B0604020202020204" pitchFamily="34" charset="0"/>
              <a:buChar char="•"/>
            </a:pPr>
            <a:r>
              <a:rPr lang="en-US" sz="1100" b="1" dirty="0"/>
              <a:t>Step 5</a:t>
            </a:r>
          </a:p>
          <a:p>
            <a:pPr marL="742950" lvl="1" indent="-285750">
              <a:buFont typeface="Arial" panose="020B0604020202020204" pitchFamily="34" charset="0"/>
              <a:buChar char="•"/>
            </a:pPr>
            <a:r>
              <a:rPr lang="en-US" sz="1100" dirty="0"/>
              <a:t>Functional tests and characterization data at 71°C plateau (28V)</a:t>
            </a:r>
          </a:p>
          <a:p>
            <a:pPr marL="1200150" lvl="2" indent="-285750">
              <a:buFont typeface="Arial" panose="020B0604020202020204" pitchFamily="34" charset="0"/>
              <a:buChar char="•"/>
            </a:pPr>
            <a:r>
              <a:rPr lang="en-US" sz="1100" dirty="0"/>
              <a:t>1-hr hot survival unpowered</a:t>
            </a:r>
          </a:p>
          <a:p>
            <a:pPr marL="1200150" lvl="2" indent="-285750">
              <a:buFont typeface="Arial" panose="020B0604020202020204" pitchFamily="34" charset="0"/>
              <a:buChar char="•"/>
            </a:pPr>
            <a:r>
              <a:rPr lang="en-US" sz="1100" dirty="0"/>
              <a:t>Hot start test</a:t>
            </a:r>
          </a:p>
          <a:p>
            <a:pPr marL="1200150" lvl="2" indent="-285750">
              <a:buFont typeface="Arial" panose="020B0604020202020204" pitchFamily="34" charset="0"/>
              <a:buChar char="•"/>
            </a:pPr>
            <a:r>
              <a:rPr lang="en-US" sz="1100" dirty="0"/>
              <a:t>Functional tests</a:t>
            </a:r>
          </a:p>
          <a:p>
            <a:pPr marL="1543050" lvl="3" indent="-171450">
              <a:buFont typeface="Arial" panose="020B0604020202020204" pitchFamily="34" charset="0"/>
              <a:buChar char="•"/>
            </a:pPr>
            <a:r>
              <a:rPr lang="en-US" sz="1100" dirty="0"/>
              <a:t>RF output with -10 </a:t>
            </a:r>
            <a:r>
              <a:rPr lang="en-US" sz="1100" dirty="0" err="1"/>
              <a:t>dBm</a:t>
            </a:r>
            <a:r>
              <a:rPr lang="en-US" sz="1100" dirty="0"/>
              <a:t> input (CW input) in High Gain state (each band)</a:t>
            </a:r>
          </a:p>
          <a:p>
            <a:pPr marL="1543050" lvl="3" indent="-171450">
              <a:buFont typeface="Arial" panose="020B0604020202020204" pitchFamily="34" charset="0"/>
              <a:buChar char="•"/>
            </a:pPr>
            <a:r>
              <a:rPr lang="en-US" sz="1100" dirty="0"/>
              <a:t>Command &amp; response, operating modes, RF output stabilization</a:t>
            </a:r>
          </a:p>
          <a:p>
            <a:pPr marL="1543050" lvl="3" indent="-171450">
              <a:buFont typeface="Arial" panose="020B0604020202020204" pitchFamily="34" charset="0"/>
              <a:buChar char="•"/>
            </a:pPr>
            <a:r>
              <a:rPr lang="en-US" sz="1100" dirty="0"/>
              <a:t>Power consumption (each band)</a:t>
            </a:r>
          </a:p>
          <a:p>
            <a:pPr marL="1543050" lvl="3" indent="-171450">
              <a:buFont typeface="Arial" panose="020B0604020202020204" pitchFamily="34" charset="0"/>
              <a:buChar char="•"/>
            </a:pPr>
            <a:r>
              <a:rPr lang="en-US" sz="1100" dirty="0"/>
              <a:t>Voltage and temperature telemetry with timestamps</a:t>
            </a:r>
          </a:p>
          <a:p>
            <a:pPr marL="1200150" lvl="2" indent="-285750">
              <a:buFont typeface="Arial" panose="020B0604020202020204" pitchFamily="34" charset="0"/>
              <a:buChar char="•"/>
            </a:pPr>
            <a:r>
              <a:rPr lang="en-US" sz="1100" dirty="0"/>
              <a:t>2-hr soak powered-on</a:t>
            </a:r>
          </a:p>
          <a:p>
            <a:pPr marL="1200150" lvl="2" indent="-285750">
              <a:buFont typeface="Arial" panose="020B0604020202020204" pitchFamily="34" charset="0"/>
              <a:buChar char="•"/>
            </a:pPr>
            <a:r>
              <a:rPr lang="en-US" sz="1100" dirty="0">
                <a:solidFill>
                  <a:srgbClr val="FF0000"/>
                </a:solidFill>
              </a:rPr>
              <a:t>Turn off DUT after 2 </a:t>
            </a:r>
            <a:r>
              <a:rPr lang="en-US" sz="1100" dirty="0" err="1">
                <a:solidFill>
                  <a:srgbClr val="FF0000"/>
                </a:solidFill>
              </a:rPr>
              <a:t>hr</a:t>
            </a:r>
            <a:r>
              <a:rPr lang="en-US" sz="1100" dirty="0">
                <a:solidFill>
                  <a:srgbClr val="FF0000"/>
                </a:solidFill>
              </a:rPr>
              <a:t> soak and then go cold step 6.  </a:t>
            </a:r>
          </a:p>
          <a:p>
            <a:pPr lvl="2"/>
            <a:endParaRPr lang="en-US" sz="1100" b="1" dirty="0">
              <a:solidFill>
                <a:prstClr val="black"/>
              </a:solidFill>
            </a:endParaRPr>
          </a:p>
        </p:txBody>
      </p:sp>
      <p:sp>
        <p:nvSpPr>
          <p:cNvPr id="5" name="Rectangle 4">
            <a:extLst>
              <a:ext uri="{FF2B5EF4-FFF2-40B4-BE49-F238E27FC236}">
                <a16:creationId xmlns:a16="http://schemas.microsoft.com/office/drawing/2014/main" id="{14A3746A-0494-0DAD-9B35-B1A53CC673ED}"/>
              </a:ext>
            </a:extLst>
          </p:cNvPr>
          <p:cNvSpPr/>
          <p:nvPr/>
        </p:nvSpPr>
        <p:spPr>
          <a:xfrm>
            <a:off x="1295400" y="288924"/>
            <a:ext cx="7315200" cy="461665"/>
          </a:xfrm>
          <a:prstGeom prst="rect">
            <a:avLst/>
          </a:prstGeom>
        </p:spPr>
        <p:txBody>
          <a:bodyPr wrap="square">
            <a:spAutoFit/>
          </a:bodyPr>
          <a:lstStyle/>
          <a:p>
            <a:pPr algn="ctr"/>
            <a:r>
              <a:rPr lang="en-US" sz="2400" u="sng" dirty="0"/>
              <a:t>TVAC Temp Cycling (</a:t>
            </a:r>
            <a:r>
              <a:rPr lang="en-US" sz="2400" u="sng" dirty="0" err="1"/>
              <a:t>Qual</a:t>
            </a:r>
            <a:r>
              <a:rPr lang="en-US" sz="2400" u="sng" dirty="0"/>
              <a:t>)</a:t>
            </a:r>
            <a:endParaRPr lang="en-US" sz="2400" dirty="0"/>
          </a:p>
        </p:txBody>
      </p:sp>
    </p:spTree>
    <p:extLst>
      <p:ext uri="{BB962C8B-B14F-4D97-AF65-F5344CB8AC3E}">
        <p14:creationId xmlns:p14="http://schemas.microsoft.com/office/powerpoint/2010/main" val="148333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15</a:t>
            </a:fld>
            <a:endParaRPr lang="en-US" dirty="0">
              <a:solidFill>
                <a:prstClr val="black">
                  <a:tint val="75000"/>
                </a:prstClr>
              </a:solidFill>
            </a:endParaRPr>
          </a:p>
        </p:txBody>
      </p:sp>
      <p:sp>
        <p:nvSpPr>
          <p:cNvPr id="4" name="TextBox 3">
            <a:extLst>
              <a:ext uri="{FF2B5EF4-FFF2-40B4-BE49-F238E27FC236}">
                <a16:creationId xmlns:a16="http://schemas.microsoft.com/office/drawing/2014/main" id="{AF0B8B97-C08A-713C-F413-E75F0FF86B15}"/>
              </a:ext>
            </a:extLst>
          </p:cNvPr>
          <p:cNvSpPr txBox="1"/>
          <p:nvPr/>
        </p:nvSpPr>
        <p:spPr>
          <a:xfrm>
            <a:off x="685800" y="838200"/>
            <a:ext cx="8305800" cy="2800767"/>
          </a:xfrm>
          <a:prstGeom prst="rect">
            <a:avLst/>
          </a:prstGeom>
          <a:noFill/>
        </p:spPr>
        <p:txBody>
          <a:bodyPr wrap="square" rtlCol="0">
            <a:spAutoFit/>
          </a:bodyPr>
          <a:lstStyle/>
          <a:p>
            <a:pPr marL="285750" indent="-285750">
              <a:buFont typeface="Arial" panose="020B0604020202020204" pitchFamily="34" charset="0"/>
              <a:buChar char="•"/>
            </a:pPr>
            <a:r>
              <a:rPr lang="en-US" sz="1100" b="1" dirty="0"/>
              <a:t>Step 6</a:t>
            </a:r>
          </a:p>
          <a:p>
            <a:pPr marL="742950" lvl="1" indent="-285750">
              <a:buFont typeface="Arial" panose="020B0604020202020204" pitchFamily="34" charset="0"/>
              <a:buChar char="•"/>
            </a:pPr>
            <a:r>
              <a:rPr lang="en-US" sz="1100" dirty="0"/>
              <a:t>Functional tests and characterization data at -34°C plateau (28V)</a:t>
            </a:r>
          </a:p>
          <a:p>
            <a:pPr marL="1200150" lvl="2" indent="-285750">
              <a:buFont typeface="Arial" panose="020B0604020202020204" pitchFamily="34" charset="0"/>
              <a:buChar char="•"/>
            </a:pPr>
            <a:r>
              <a:rPr lang="en-US" sz="1100" dirty="0"/>
              <a:t>1-hr dwell unpowered</a:t>
            </a:r>
          </a:p>
          <a:p>
            <a:pPr marL="1200150" lvl="2" indent="-285750">
              <a:buFont typeface="Arial" panose="020B0604020202020204" pitchFamily="34" charset="0"/>
              <a:buChar char="•"/>
            </a:pPr>
            <a:r>
              <a:rPr lang="en-US" sz="1100" dirty="0"/>
              <a:t>Cold start test</a:t>
            </a:r>
          </a:p>
          <a:p>
            <a:pPr marL="1200150" lvl="2" indent="-285750">
              <a:buFont typeface="Arial" panose="020B0604020202020204" pitchFamily="34" charset="0"/>
              <a:buChar char="•"/>
            </a:pPr>
            <a:r>
              <a:rPr lang="en-US" sz="1100" dirty="0"/>
              <a:t>Functional tests</a:t>
            </a:r>
          </a:p>
          <a:p>
            <a:pPr marL="1543050" lvl="3" indent="-171450">
              <a:buFont typeface="Arial" panose="020B0604020202020204" pitchFamily="34" charset="0"/>
              <a:buChar char="•"/>
            </a:pPr>
            <a:r>
              <a:rPr lang="en-US" sz="1100" dirty="0"/>
              <a:t>RF output with -10 </a:t>
            </a:r>
            <a:r>
              <a:rPr lang="en-US" sz="1100" dirty="0" err="1"/>
              <a:t>dBm</a:t>
            </a:r>
            <a:r>
              <a:rPr lang="en-US" sz="1100" dirty="0"/>
              <a:t> input (CW input) in High Gain state (each band)</a:t>
            </a:r>
          </a:p>
          <a:p>
            <a:pPr marL="1543050" lvl="3" indent="-171450">
              <a:buFont typeface="Arial" panose="020B0604020202020204" pitchFamily="34" charset="0"/>
              <a:buChar char="•"/>
            </a:pPr>
            <a:r>
              <a:rPr lang="en-US" sz="1100" dirty="0"/>
              <a:t>Command &amp; response, operating modes, RF output stabilization</a:t>
            </a:r>
          </a:p>
          <a:p>
            <a:pPr marL="1543050" lvl="3" indent="-171450">
              <a:buFont typeface="Arial" panose="020B0604020202020204" pitchFamily="34" charset="0"/>
              <a:buChar char="•"/>
            </a:pPr>
            <a:r>
              <a:rPr lang="en-US" sz="1100" dirty="0"/>
              <a:t>Power consumption (each band)</a:t>
            </a:r>
          </a:p>
          <a:p>
            <a:pPr marL="1543050" lvl="3" indent="-171450">
              <a:buFont typeface="Arial" panose="020B0604020202020204" pitchFamily="34" charset="0"/>
              <a:buChar char="•"/>
            </a:pPr>
            <a:r>
              <a:rPr lang="en-US" sz="1100" dirty="0"/>
              <a:t>Voltage and temperature telemetry with timestamps</a:t>
            </a:r>
          </a:p>
          <a:p>
            <a:pPr marL="1200150" lvl="2" indent="-285750">
              <a:buFont typeface="Arial" panose="020B0604020202020204" pitchFamily="34" charset="0"/>
              <a:buChar char="•"/>
            </a:pPr>
            <a:r>
              <a:rPr lang="en-US" sz="1100" dirty="0"/>
              <a:t>2-hr soak powered-on</a:t>
            </a:r>
          </a:p>
          <a:p>
            <a:pPr marL="1200150" lvl="2" indent="-285750">
              <a:buFont typeface="Arial" panose="020B0604020202020204" pitchFamily="34" charset="0"/>
              <a:buChar char="•"/>
            </a:pPr>
            <a:r>
              <a:rPr lang="en-US" sz="1100" dirty="0">
                <a:solidFill>
                  <a:srgbClr val="FF0000"/>
                </a:solidFill>
              </a:rPr>
              <a:t>Turn off DUT after 2 </a:t>
            </a:r>
            <a:r>
              <a:rPr lang="en-US" sz="1100" dirty="0" err="1">
                <a:solidFill>
                  <a:srgbClr val="FF0000"/>
                </a:solidFill>
              </a:rPr>
              <a:t>hr</a:t>
            </a:r>
            <a:r>
              <a:rPr lang="en-US" sz="1100" dirty="0">
                <a:solidFill>
                  <a:srgbClr val="FF0000"/>
                </a:solidFill>
              </a:rPr>
              <a:t> soak and then go step 7.</a:t>
            </a:r>
          </a:p>
          <a:p>
            <a:pPr marL="1200150" lvl="2"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b="1" dirty="0"/>
              <a:t>Step 7</a:t>
            </a:r>
          </a:p>
          <a:p>
            <a:pPr marL="742950" lvl="1" indent="-285750">
              <a:buFont typeface="Arial" panose="020B0604020202020204" pitchFamily="34" charset="0"/>
              <a:buChar char="•"/>
            </a:pPr>
            <a:r>
              <a:rPr lang="en-US" sz="1100" dirty="0"/>
              <a:t>Ramp up to 50°C and soak for 30 min (bake-out) </a:t>
            </a:r>
          </a:p>
          <a:p>
            <a:pPr marL="285750" indent="-285750">
              <a:buFont typeface="Arial" panose="020B0604020202020204" pitchFamily="34" charset="0"/>
              <a:buChar char="•"/>
            </a:pPr>
            <a:r>
              <a:rPr lang="en-US" sz="1100" b="1" dirty="0"/>
              <a:t>Step 8</a:t>
            </a:r>
          </a:p>
          <a:p>
            <a:pPr marL="742950" lvl="1" indent="-285750">
              <a:buFont typeface="Arial" panose="020B0604020202020204" pitchFamily="34" charset="0"/>
              <a:buChar char="•"/>
            </a:pPr>
            <a:r>
              <a:rPr lang="en-US" sz="1100" dirty="0"/>
              <a:t>Ramp down to 23°C</a:t>
            </a:r>
            <a:endParaRPr lang="en-US" sz="1100" b="1" dirty="0">
              <a:solidFill>
                <a:prstClr val="black"/>
              </a:solidFill>
            </a:endParaRPr>
          </a:p>
        </p:txBody>
      </p:sp>
      <p:sp>
        <p:nvSpPr>
          <p:cNvPr id="5" name="Rectangle 4">
            <a:extLst>
              <a:ext uri="{FF2B5EF4-FFF2-40B4-BE49-F238E27FC236}">
                <a16:creationId xmlns:a16="http://schemas.microsoft.com/office/drawing/2014/main" id="{14A3746A-0494-0DAD-9B35-B1A53CC673ED}"/>
              </a:ext>
            </a:extLst>
          </p:cNvPr>
          <p:cNvSpPr/>
          <p:nvPr/>
        </p:nvSpPr>
        <p:spPr>
          <a:xfrm>
            <a:off x="1295400" y="288924"/>
            <a:ext cx="7315200" cy="461665"/>
          </a:xfrm>
          <a:prstGeom prst="rect">
            <a:avLst/>
          </a:prstGeom>
        </p:spPr>
        <p:txBody>
          <a:bodyPr wrap="square">
            <a:spAutoFit/>
          </a:bodyPr>
          <a:lstStyle/>
          <a:p>
            <a:pPr algn="ctr"/>
            <a:r>
              <a:rPr lang="en-US" sz="2400" u="sng" dirty="0"/>
              <a:t>TVAC Temp Cycling (</a:t>
            </a:r>
            <a:r>
              <a:rPr lang="en-US" sz="2400" u="sng" dirty="0" err="1"/>
              <a:t>Qual</a:t>
            </a:r>
            <a:r>
              <a:rPr lang="en-US" sz="2400" u="sng" dirty="0"/>
              <a:t>)</a:t>
            </a:r>
            <a:endParaRPr lang="en-US" sz="2400" dirty="0"/>
          </a:p>
        </p:txBody>
      </p:sp>
    </p:spTree>
    <p:extLst>
      <p:ext uri="{BB962C8B-B14F-4D97-AF65-F5344CB8AC3E}">
        <p14:creationId xmlns:p14="http://schemas.microsoft.com/office/powerpoint/2010/main" val="28233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97E12E-3E2A-445B-9F9E-0B60E337090A}" type="slidenum">
              <a:rPr lang="en-US" smtClean="0"/>
              <a:pPr/>
              <a:t>2</a:t>
            </a:fld>
            <a:endParaRPr lang="en-US" dirty="0"/>
          </a:p>
        </p:txBody>
      </p:sp>
      <p:sp>
        <p:nvSpPr>
          <p:cNvPr id="7" name="Footer Placeholder 1">
            <a:extLst>
              <a:ext uri="{FF2B5EF4-FFF2-40B4-BE49-F238E27FC236}">
                <a16:creationId xmlns:a16="http://schemas.microsoft.com/office/drawing/2014/main" id="{078D5F3E-D777-4332-8AEA-866CA28E255D}"/>
              </a:ext>
            </a:extLst>
          </p:cNvPr>
          <p:cNvSpPr>
            <a:spLocks noGrp="1"/>
          </p:cNvSpPr>
          <p:nvPr>
            <p:ph type="ftr" sz="quarter" idx="4294967295"/>
          </p:nvPr>
        </p:nvSpPr>
        <p:spPr>
          <a:xfrm>
            <a:off x="0" y="6356350"/>
            <a:ext cx="3086100" cy="365125"/>
          </a:xfrm>
        </p:spPr>
        <p:txBody>
          <a:bodyPr/>
          <a:lstStyle/>
          <a:p>
            <a:r>
              <a:rPr lang="en-US" dirty="0"/>
              <a:t>Company Confidential – Aldetec Proprietary</a:t>
            </a:r>
          </a:p>
        </p:txBody>
      </p:sp>
      <p:sp>
        <p:nvSpPr>
          <p:cNvPr id="5" name="Rectangle 4">
            <a:extLst>
              <a:ext uri="{FF2B5EF4-FFF2-40B4-BE49-F238E27FC236}">
                <a16:creationId xmlns:a16="http://schemas.microsoft.com/office/drawing/2014/main" id="{14A3746A-0494-0DAD-9B35-B1A53CC673ED}"/>
              </a:ext>
            </a:extLst>
          </p:cNvPr>
          <p:cNvSpPr/>
          <p:nvPr/>
        </p:nvSpPr>
        <p:spPr>
          <a:xfrm>
            <a:off x="914400" y="91428"/>
            <a:ext cx="7315200" cy="461665"/>
          </a:xfrm>
          <a:prstGeom prst="rect">
            <a:avLst/>
          </a:prstGeom>
        </p:spPr>
        <p:txBody>
          <a:bodyPr wrap="square">
            <a:spAutoFit/>
          </a:bodyPr>
          <a:lstStyle/>
          <a:p>
            <a:pPr algn="ctr"/>
            <a:r>
              <a:rPr lang="en-US" sz="2400" u="sng" dirty="0"/>
              <a:t>Lynx TVAC and Temp Cycle Spec.</a:t>
            </a:r>
            <a:endParaRPr lang="en-US"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838200"/>
            <a:ext cx="7086600"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56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97E12E-3E2A-445B-9F9E-0B60E337090A}" type="slidenum">
              <a:rPr lang="en-US" smtClean="0"/>
              <a:pPr/>
              <a:t>3</a:t>
            </a:fld>
            <a:endParaRPr lang="en-US" dirty="0"/>
          </a:p>
        </p:txBody>
      </p:sp>
      <p:sp>
        <p:nvSpPr>
          <p:cNvPr id="7" name="Footer Placeholder 1">
            <a:extLst>
              <a:ext uri="{FF2B5EF4-FFF2-40B4-BE49-F238E27FC236}">
                <a16:creationId xmlns:a16="http://schemas.microsoft.com/office/drawing/2014/main" id="{078D5F3E-D777-4332-8AEA-866CA28E255D}"/>
              </a:ext>
            </a:extLst>
          </p:cNvPr>
          <p:cNvSpPr>
            <a:spLocks noGrp="1"/>
          </p:cNvSpPr>
          <p:nvPr>
            <p:ph type="ftr" sz="quarter" idx="4294967295"/>
          </p:nvPr>
        </p:nvSpPr>
        <p:spPr>
          <a:xfrm>
            <a:off x="0" y="6356350"/>
            <a:ext cx="3086100" cy="365125"/>
          </a:xfrm>
        </p:spPr>
        <p:txBody>
          <a:bodyPr/>
          <a:lstStyle/>
          <a:p>
            <a:r>
              <a:rPr lang="en-US" dirty="0"/>
              <a:t>Company Confidential – Aldetec Proprietary</a:t>
            </a:r>
          </a:p>
        </p:txBody>
      </p:sp>
      <p:sp>
        <p:nvSpPr>
          <p:cNvPr id="5" name="Rectangle 4">
            <a:extLst>
              <a:ext uri="{FF2B5EF4-FFF2-40B4-BE49-F238E27FC236}">
                <a16:creationId xmlns:a16="http://schemas.microsoft.com/office/drawing/2014/main" id="{14A3746A-0494-0DAD-9B35-B1A53CC673ED}"/>
              </a:ext>
            </a:extLst>
          </p:cNvPr>
          <p:cNvSpPr/>
          <p:nvPr/>
        </p:nvSpPr>
        <p:spPr>
          <a:xfrm>
            <a:off x="914400" y="91428"/>
            <a:ext cx="7315200" cy="461665"/>
          </a:xfrm>
          <a:prstGeom prst="rect">
            <a:avLst/>
          </a:prstGeom>
        </p:spPr>
        <p:txBody>
          <a:bodyPr wrap="square">
            <a:spAutoFit/>
          </a:bodyPr>
          <a:lstStyle/>
          <a:p>
            <a:pPr algn="ctr"/>
            <a:r>
              <a:rPr lang="en-US" sz="2400" u="sng" dirty="0"/>
              <a:t>Lynx TVAC and Temp Cycle Spec.</a:t>
            </a:r>
            <a:endParaRPr lang="en-US" sz="2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143000"/>
            <a:ext cx="733425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964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97E12E-3E2A-445B-9F9E-0B60E337090A}" type="slidenum">
              <a:rPr lang="en-US" smtClean="0"/>
              <a:pPr/>
              <a:t>4</a:t>
            </a:fld>
            <a:endParaRPr lang="en-US" dirty="0"/>
          </a:p>
        </p:txBody>
      </p:sp>
      <p:sp>
        <p:nvSpPr>
          <p:cNvPr id="7" name="Footer Placeholder 1">
            <a:extLst>
              <a:ext uri="{FF2B5EF4-FFF2-40B4-BE49-F238E27FC236}">
                <a16:creationId xmlns:a16="http://schemas.microsoft.com/office/drawing/2014/main" id="{078D5F3E-D777-4332-8AEA-866CA28E255D}"/>
              </a:ext>
            </a:extLst>
          </p:cNvPr>
          <p:cNvSpPr>
            <a:spLocks noGrp="1"/>
          </p:cNvSpPr>
          <p:nvPr>
            <p:ph type="ftr" sz="quarter" idx="4294967295"/>
          </p:nvPr>
        </p:nvSpPr>
        <p:spPr>
          <a:xfrm>
            <a:off x="0" y="6356350"/>
            <a:ext cx="3086100" cy="365125"/>
          </a:xfrm>
        </p:spPr>
        <p:txBody>
          <a:bodyPr/>
          <a:lstStyle/>
          <a:p>
            <a:r>
              <a:rPr lang="en-US" dirty="0"/>
              <a:t>Company Confidential – Aldetec Proprietary</a:t>
            </a:r>
          </a:p>
        </p:txBody>
      </p:sp>
      <p:sp>
        <p:nvSpPr>
          <p:cNvPr id="5" name="Rectangle 4">
            <a:extLst>
              <a:ext uri="{FF2B5EF4-FFF2-40B4-BE49-F238E27FC236}">
                <a16:creationId xmlns:a16="http://schemas.microsoft.com/office/drawing/2014/main" id="{14A3746A-0494-0DAD-9B35-B1A53CC673ED}"/>
              </a:ext>
            </a:extLst>
          </p:cNvPr>
          <p:cNvSpPr/>
          <p:nvPr/>
        </p:nvSpPr>
        <p:spPr>
          <a:xfrm>
            <a:off x="914400" y="91428"/>
            <a:ext cx="7315200" cy="461665"/>
          </a:xfrm>
          <a:prstGeom prst="rect">
            <a:avLst/>
          </a:prstGeom>
        </p:spPr>
        <p:txBody>
          <a:bodyPr wrap="square">
            <a:spAutoFit/>
          </a:bodyPr>
          <a:lstStyle/>
          <a:p>
            <a:pPr algn="ctr"/>
            <a:r>
              <a:rPr lang="en-US" sz="2400" u="sng" dirty="0"/>
              <a:t>Lynx TVAC and Temp Cycle Set-up</a:t>
            </a:r>
            <a:endParaRPr lang="en-US" sz="2400" dirty="0"/>
          </a:p>
        </p:txBody>
      </p:sp>
      <p:sp>
        <p:nvSpPr>
          <p:cNvPr id="10" name="TextBox 9"/>
          <p:cNvSpPr txBox="1"/>
          <p:nvPr/>
        </p:nvSpPr>
        <p:spPr>
          <a:xfrm>
            <a:off x="609600" y="4191000"/>
            <a:ext cx="8382000" cy="2477601"/>
          </a:xfrm>
          <a:prstGeom prst="rect">
            <a:avLst/>
          </a:prstGeom>
          <a:noFill/>
        </p:spPr>
        <p:txBody>
          <a:bodyPr wrap="square" rtlCol="0">
            <a:spAutoFit/>
          </a:bodyPr>
          <a:lstStyle/>
          <a:p>
            <a:pPr marL="171450" indent="-171450">
              <a:buFont typeface="Arial" panose="020B0604020202020204" pitchFamily="34" charset="0"/>
              <a:buChar char="•"/>
            </a:pPr>
            <a:r>
              <a:rPr lang="en-US" sz="1100" dirty="0">
                <a:sym typeface="Wingdings" panose="05000000000000000000" pitchFamily="2" charset="2"/>
              </a:rPr>
              <a:t>Only the ALS06344 DUT will be in the chamber</a:t>
            </a:r>
          </a:p>
          <a:p>
            <a:pPr marL="171450" indent="-171450">
              <a:buFont typeface="Arial" panose="020B0604020202020204" pitchFamily="34" charset="0"/>
              <a:buChar char="•"/>
            </a:pPr>
            <a:r>
              <a:rPr lang="en-US" sz="1100" dirty="0">
                <a:sym typeface="Wingdings" panose="05000000000000000000" pitchFamily="2" charset="2"/>
              </a:rPr>
              <a:t>RF in/out cables and DC/Control wires will be routed thru the chamber feed-thru</a:t>
            </a:r>
          </a:p>
          <a:p>
            <a:pPr marL="171450" indent="-171450">
              <a:buFont typeface="Arial" panose="020B0604020202020204" pitchFamily="34" charset="0"/>
              <a:buChar char="•"/>
            </a:pPr>
            <a:r>
              <a:rPr lang="en-US" sz="1100" dirty="0">
                <a:sym typeface="Wingdings" panose="05000000000000000000" pitchFamily="2" charset="2"/>
              </a:rPr>
              <a:t>Calibrated input CW power of -10dBm into each of the modules will be implemented by using 2-way and 4-way splitters</a:t>
            </a:r>
          </a:p>
          <a:p>
            <a:pPr marL="171450" indent="-171450">
              <a:buFont typeface="Arial" panose="020B0604020202020204" pitchFamily="34" charset="0"/>
              <a:buChar char="•"/>
            </a:pPr>
            <a:r>
              <a:rPr lang="en-US" sz="1100" dirty="0">
                <a:sym typeface="Wingdings" panose="05000000000000000000" pitchFamily="2" charset="2"/>
              </a:rPr>
              <a:t>2 sets of 4-way splitters will be used to monitor the output power of each module; 1 splitter to measure the horizontal amplifier modules and 1 splitter for the vertical amplifier modules</a:t>
            </a:r>
          </a:p>
          <a:p>
            <a:pPr marL="171450" indent="-171450">
              <a:buFont typeface="Arial" panose="020B0604020202020204" pitchFamily="34" charset="0"/>
              <a:buChar char="•"/>
            </a:pPr>
            <a:r>
              <a:rPr lang="en-US" sz="1100" dirty="0"/>
              <a:t>ATE software will perform the following:</a:t>
            </a:r>
          </a:p>
          <a:p>
            <a:pPr marL="628650" lvl="1" indent="-171450">
              <a:buFont typeface="Arial" panose="020B0604020202020204" pitchFamily="34" charset="0"/>
              <a:buChar char="•"/>
            </a:pPr>
            <a:r>
              <a:rPr lang="en-US" sz="1100" dirty="0"/>
              <a:t>Thru the DUT control interface:  </a:t>
            </a:r>
          </a:p>
          <a:p>
            <a:pPr marL="1085850" lvl="2" indent="-171450">
              <a:buFont typeface="Arial" panose="020B0604020202020204" pitchFamily="34" charset="0"/>
              <a:buChar char="•"/>
            </a:pPr>
            <a:r>
              <a:rPr lang="en-US" sz="1100" dirty="0"/>
              <a:t>send band select and gain commands to the DUT and record </a:t>
            </a:r>
            <a:r>
              <a:rPr lang="en-US" sz="1100" dirty="0" err="1"/>
              <a:t>mtemp</a:t>
            </a:r>
            <a:r>
              <a:rPr lang="en-US" sz="1100" dirty="0"/>
              <a:t> telemetry </a:t>
            </a:r>
            <a:r>
              <a:rPr lang="en-US" sz="1100" i="1" u="sng" dirty="0"/>
              <a:t>and other telemetry</a:t>
            </a:r>
            <a:r>
              <a:rPr lang="en-US" sz="1100" dirty="0"/>
              <a:t>.</a:t>
            </a:r>
          </a:p>
          <a:p>
            <a:pPr marL="628650" lvl="1" indent="-171450">
              <a:buFont typeface="Arial" panose="020B0604020202020204" pitchFamily="34" charset="0"/>
              <a:buChar char="•"/>
            </a:pPr>
            <a:r>
              <a:rPr lang="en-US" sz="1100" dirty="0"/>
              <a:t>Thru the GPIB interface:</a:t>
            </a:r>
          </a:p>
          <a:p>
            <a:pPr marL="1085850" lvl="2" indent="-171450">
              <a:buFont typeface="Arial" panose="020B0604020202020204" pitchFamily="34" charset="0"/>
              <a:buChar char="•"/>
            </a:pPr>
            <a:r>
              <a:rPr lang="en-US" sz="1100" dirty="0"/>
              <a:t>Measure and store input / output offsets for each amplifier path</a:t>
            </a:r>
          </a:p>
          <a:p>
            <a:pPr marL="1085850" lvl="2" indent="-171450">
              <a:buFont typeface="Arial" panose="020B0604020202020204" pitchFamily="34" charset="0"/>
              <a:buChar char="•"/>
            </a:pPr>
            <a:r>
              <a:rPr lang="en-US" sz="1100" dirty="0"/>
              <a:t>Set input power</a:t>
            </a:r>
          </a:p>
          <a:p>
            <a:pPr marL="1085850" lvl="2" indent="-171450">
              <a:buFont typeface="Arial" panose="020B0604020202020204" pitchFamily="34" charset="0"/>
              <a:buChar char="•"/>
            </a:pPr>
            <a:r>
              <a:rPr lang="en-US" sz="1100" dirty="0"/>
              <a:t>Record input and output power for each amplifier path</a:t>
            </a:r>
          </a:p>
          <a:p>
            <a:pPr marL="1085850" lvl="2" indent="-171450">
              <a:buFont typeface="Arial" panose="020B0604020202020204" pitchFamily="34" charset="0"/>
              <a:buChar char="•"/>
            </a:pPr>
            <a:r>
              <a:rPr lang="en-US" sz="1100" dirty="0"/>
              <a:t>Record current draw  </a:t>
            </a:r>
          </a:p>
          <a:p>
            <a:endParaRPr lang="en-US" sz="12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706" y="866955"/>
            <a:ext cx="769303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7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97E12E-3E2A-445B-9F9E-0B60E337090A}" type="slidenum">
              <a:rPr lang="en-US" smtClean="0"/>
              <a:pPr/>
              <a:t>5</a:t>
            </a:fld>
            <a:endParaRPr lang="en-US" dirty="0"/>
          </a:p>
        </p:txBody>
      </p:sp>
      <p:sp>
        <p:nvSpPr>
          <p:cNvPr id="7" name="Footer Placeholder 1">
            <a:extLst>
              <a:ext uri="{FF2B5EF4-FFF2-40B4-BE49-F238E27FC236}">
                <a16:creationId xmlns:a16="http://schemas.microsoft.com/office/drawing/2014/main" id="{078D5F3E-D777-4332-8AEA-866CA28E255D}"/>
              </a:ext>
            </a:extLst>
          </p:cNvPr>
          <p:cNvSpPr>
            <a:spLocks noGrp="1"/>
          </p:cNvSpPr>
          <p:nvPr>
            <p:ph type="ftr" sz="quarter" idx="4294967295"/>
          </p:nvPr>
        </p:nvSpPr>
        <p:spPr>
          <a:xfrm>
            <a:off x="0" y="6356350"/>
            <a:ext cx="3086100" cy="365125"/>
          </a:xfrm>
        </p:spPr>
        <p:txBody>
          <a:bodyPr/>
          <a:lstStyle/>
          <a:p>
            <a:r>
              <a:rPr lang="en-US" dirty="0"/>
              <a:t>Company Confidential – Aldetec Proprietary</a:t>
            </a:r>
          </a:p>
        </p:txBody>
      </p:sp>
      <p:sp>
        <p:nvSpPr>
          <p:cNvPr id="2" name="TextBox 1"/>
          <p:cNvSpPr txBox="1"/>
          <p:nvPr/>
        </p:nvSpPr>
        <p:spPr>
          <a:xfrm>
            <a:off x="228600" y="840028"/>
            <a:ext cx="8382000" cy="4124206"/>
          </a:xfrm>
          <a:prstGeom prst="rect">
            <a:avLst/>
          </a:prstGeom>
          <a:noFill/>
        </p:spPr>
        <p:txBody>
          <a:bodyPr wrap="square" rtlCol="0">
            <a:spAutoFit/>
          </a:bodyPr>
          <a:lstStyle/>
          <a:p>
            <a:pPr marL="285750" indent="-285750">
              <a:buFont typeface="Arial" panose="020B0604020202020204" pitchFamily="34" charset="0"/>
              <a:buChar char="•"/>
            </a:pPr>
            <a:endParaRPr lang="en-US" sz="1100"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Measure input splitter offsets from coupled port to each of the 6 splitter outputs.  These are the input power meter offsets used to set input power of -10dBm for each of the 6 amplifier modules and save the input splitter offsets into the ATE.</a:t>
            </a:r>
          </a:p>
          <a:p>
            <a:pPr marL="285750" indent="-285750">
              <a:buFont typeface="Arial" panose="020B0604020202020204" pitchFamily="34" charset="0"/>
              <a:buChar char="•"/>
            </a:pPr>
            <a:r>
              <a:rPr lang="en-US" sz="1100" dirty="0">
                <a:sym typeface="Wingdings" panose="05000000000000000000" pitchFamily="2" charset="2"/>
              </a:rPr>
              <a:t>Measure output splitter offsets to each of the output splitter inputs.  These are the output power meter offsets used to measure output power of each amplifier module and save the output splitter offsets into the ATE.</a:t>
            </a:r>
          </a:p>
          <a:p>
            <a:endParaRPr lang="en-US" sz="1100" dirty="0"/>
          </a:p>
          <a:p>
            <a:pPr marL="285750" indent="-285750">
              <a:buFont typeface="Arial" panose="020B0604020202020204" pitchFamily="34" charset="0"/>
              <a:buChar char="•"/>
            </a:pPr>
            <a:r>
              <a:rPr lang="en-US" sz="1100" dirty="0"/>
              <a:t>Recall J3 input offset and J9 output offset to measure band 1 horizontal amplifier module</a:t>
            </a:r>
          </a:p>
          <a:p>
            <a:pPr marL="285750" indent="-285750">
              <a:buFont typeface="Arial" panose="020B0604020202020204" pitchFamily="34" charset="0"/>
              <a:buChar char="•"/>
            </a:pPr>
            <a:r>
              <a:rPr lang="en-US" sz="1100" dirty="0"/>
              <a:t>Set the DUT to enable band 1 and gain to max value</a:t>
            </a:r>
          </a:p>
          <a:p>
            <a:pPr marL="285750" indent="-285750">
              <a:buFont typeface="Arial" panose="020B0604020202020204" pitchFamily="34" charset="0"/>
              <a:buChar char="•"/>
            </a:pPr>
            <a:r>
              <a:rPr lang="en-US" sz="1100" dirty="0"/>
              <a:t>Set signal generator CW </a:t>
            </a:r>
            <a:r>
              <a:rPr lang="en-US" sz="1100" dirty="0" err="1"/>
              <a:t>freq</a:t>
            </a:r>
            <a:r>
              <a:rPr lang="en-US" sz="1100" dirty="0"/>
              <a:t> to 3 GHz and turn on RF power</a:t>
            </a:r>
          </a:p>
          <a:p>
            <a:pPr marL="285750" indent="-285750">
              <a:buFont typeface="Arial" panose="020B0604020202020204" pitchFamily="34" charset="0"/>
              <a:buChar char="•"/>
            </a:pPr>
            <a:r>
              <a:rPr lang="en-US" sz="1100" dirty="0"/>
              <a:t>Adjust signal generator power level to obtain input power level of -10dBm</a:t>
            </a:r>
          </a:p>
          <a:p>
            <a:pPr marL="285750" indent="-285750">
              <a:buFont typeface="Arial" panose="020B0604020202020204" pitchFamily="34" charset="0"/>
              <a:buChar char="•"/>
            </a:pPr>
            <a:r>
              <a:rPr lang="en-US" sz="1100" dirty="0"/>
              <a:t>Record input power reading from input power meter into ‘Band 1 Horizontal input power’ in the test data log.</a:t>
            </a:r>
          </a:p>
          <a:p>
            <a:pPr marL="285750" indent="-285750">
              <a:buFont typeface="Arial" panose="020B0604020202020204" pitchFamily="34" charset="0"/>
              <a:buChar char="•"/>
            </a:pPr>
            <a:r>
              <a:rPr lang="en-US" sz="1100" dirty="0"/>
              <a:t>Record output power reading from output power meter channel 1 into ‘Band 1 horizontal output power’ in the test data log.</a:t>
            </a:r>
          </a:p>
          <a:p>
            <a:pPr marL="285750" indent="-285750">
              <a:buFont typeface="Arial" panose="020B0604020202020204" pitchFamily="34" charset="0"/>
              <a:buChar char="•"/>
            </a:pPr>
            <a:r>
              <a:rPr lang="en-US" sz="1100" dirty="0"/>
              <a:t>Record current draw from the power supply and </a:t>
            </a:r>
            <a:r>
              <a:rPr lang="en-US" sz="1100" dirty="0" err="1"/>
              <a:t>mtemp</a:t>
            </a:r>
            <a:r>
              <a:rPr lang="en-US" sz="1100" dirty="0"/>
              <a:t> output of the DUT</a:t>
            </a:r>
          </a:p>
          <a:p>
            <a:pPr marL="285750" indent="-285750">
              <a:buFont typeface="Arial" panose="020B0604020202020204" pitchFamily="34" charset="0"/>
              <a:buChar char="•"/>
            </a:pPr>
            <a:r>
              <a:rPr lang="en-US" sz="1100" dirty="0"/>
              <a:t>Repeat above steps for the remaining input/output ports, bands and CW frequencies outlined in the table below</a:t>
            </a:r>
          </a:p>
          <a:p>
            <a:pPr marL="285750" indent="-285750">
              <a:buFont typeface="Arial" panose="020B0604020202020204" pitchFamily="34" charset="0"/>
              <a:buChar char="•"/>
            </a:pPr>
            <a:r>
              <a:rPr lang="en-US" sz="1100" dirty="0"/>
              <a:t>The ATE will continuously execute all the above steps through the entire duration of the temp / TVAC cycles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endParaRPr lang="en-US" sz="1200" dirty="0"/>
          </a:p>
        </p:txBody>
      </p:sp>
      <p:sp>
        <p:nvSpPr>
          <p:cNvPr id="5" name="Rectangle 4">
            <a:extLst>
              <a:ext uri="{FF2B5EF4-FFF2-40B4-BE49-F238E27FC236}">
                <a16:creationId xmlns:a16="http://schemas.microsoft.com/office/drawing/2014/main" id="{14A3746A-0494-0DAD-9B35-B1A53CC673ED}"/>
              </a:ext>
            </a:extLst>
          </p:cNvPr>
          <p:cNvSpPr/>
          <p:nvPr/>
        </p:nvSpPr>
        <p:spPr>
          <a:xfrm>
            <a:off x="1279234" y="136525"/>
            <a:ext cx="7315200" cy="461665"/>
          </a:xfrm>
          <a:prstGeom prst="rect">
            <a:avLst/>
          </a:prstGeom>
        </p:spPr>
        <p:txBody>
          <a:bodyPr wrap="square">
            <a:spAutoFit/>
          </a:bodyPr>
          <a:lstStyle/>
          <a:p>
            <a:pPr algn="ctr"/>
            <a:r>
              <a:rPr lang="en-US" sz="2400" u="sng" dirty="0"/>
              <a:t>Lynx TVAC and Temp Cycle Set-up</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47531124"/>
              </p:ext>
            </p:extLst>
          </p:nvPr>
        </p:nvGraphicFramePr>
        <p:xfrm>
          <a:off x="228602" y="3505200"/>
          <a:ext cx="8381996" cy="2590802"/>
        </p:xfrm>
        <a:graphic>
          <a:graphicData uri="http://schemas.openxmlformats.org/drawingml/2006/table">
            <a:tbl>
              <a:tblPr firstRow="1" bandRow="1">
                <a:tableStyleId>{5C22544A-7EE6-4342-B048-85BDC9FD1C3A}</a:tableStyleId>
              </a:tblPr>
              <a:tblGrid>
                <a:gridCol w="1197428">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1197428">
                  <a:extLst>
                    <a:ext uri="{9D8B030D-6E8A-4147-A177-3AD203B41FA5}">
                      <a16:colId xmlns:a16="http://schemas.microsoft.com/office/drawing/2014/main" val="20002"/>
                    </a:ext>
                  </a:extLst>
                </a:gridCol>
                <a:gridCol w="1197428">
                  <a:extLst>
                    <a:ext uri="{9D8B030D-6E8A-4147-A177-3AD203B41FA5}">
                      <a16:colId xmlns:a16="http://schemas.microsoft.com/office/drawing/2014/main" val="20003"/>
                    </a:ext>
                  </a:extLst>
                </a:gridCol>
                <a:gridCol w="1197428">
                  <a:extLst>
                    <a:ext uri="{9D8B030D-6E8A-4147-A177-3AD203B41FA5}">
                      <a16:colId xmlns:a16="http://schemas.microsoft.com/office/drawing/2014/main" val="20004"/>
                    </a:ext>
                  </a:extLst>
                </a:gridCol>
                <a:gridCol w="1197428">
                  <a:extLst>
                    <a:ext uri="{9D8B030D-6E8A-4147-A177-3AD203B41FA5}">
                      <a16:colId xmlns:a16="http://schemas.microsoft.com/office/drawing/2014/main" val="20005"/>
                    </a:ext>
                  </a:extLst>
                </a:gridCol>
                <a:gridCol w="1197428">
                  <a:extLst>
                    <a:ext uri="{9D8B030D-6E8A-4147-A177-3AD203B41FA5}">
                      <a16:colId xmlns:a16="http://schemas.microsoft.com/office/drawing/2014/main" val="20006"/>
                    </a:ext>
                  </a:extLst>
                </a:gridCol>
              </a:tblGrid>
              <a:tr h="629638">
                <a:tc>
                  <a:txBody>
                    <a:bodyPr/>
                    <a:lstStyle/>
                    <a:p>
                      <a:pPr algn="ctr"/>
                      <a:r>
                        <a:rPr lang="en-US" sz="1000" dirty="0"/>
                        <a:t>Input port</a:t>
                      </a:r>
                    </a:p>
                  </a:txBody>
                  <a:tcPr/>
                </a:tc>
                <a:tc>
                  <a:txBody>
                    <a:bodyPr/>
                    <a:lstStyle/>
                    <a:p>
                      <a:pPr algn="ctr"/>
                      <a:r>
                        <a:rPr lang="en-US" sz="1000" dirty="0"/>
                        <a:t>Output Port </a:t>
                      </a:r>
                    </a:p>
                  </a:txBody>
                  <a:tcPr/>
                </a:tc>
                <a:tc>
                  <a:txBody>
                    <a:bodyPr/>
                    <a:lstStyle/>
                    <a:p>
                      <a:pPr algn="ctr"/>
                      <a:r>
                        <a:rPr lang="en-US" sz="1000" dirty="0"/>
                        <a:t>Band</a:t>
                      </a:r>
                    </a:p>
                  </a:txBody>
                  <a:tcPr/>
                </a:tc>
                <a:tc>
                  <a:txBody>
                    <a:bodyPr/>
                    <a:lstStyle/>
                    <a:p>
                      <a:pPr algn="ctr"/>
                      <a:r>
                        <a:rPr lang="en-US" sz="1000" dirty="0"/>
                        <a:t>CW </a:t>
                      </a:r>
                      <a:r>
                        <a:rPr lang="en-US" sz="1000" dirty="0" err="1"/>
                        <a:t>Freq</a:t>
                      </a:r>
                      <a:endParaRPr lang="en-US" sz="1000" dirty="0"/>
                    </a:p>
                  </a:txBody>
                  <a:tcPr/>
                </a:tc>
                <a:tc>
                  <a:txBody>
                    <a:bodyPr/>
                    <a:lstStyle/>
                    <a:p>
                      <a:pPr algn="ctr"/>
                      <a:r>
                        <a:rPr lang="en-US" sz="1000" dirty="0"/>
                        <a:t>Output power meter Channel #</a:t>
                      </a:r>
                    </a:p>
                  </a:txBody>
                  <a:tcPr/>
                </a:tc>
                <a:tc>
                  <a:txBody>
                    <a:bodyPr/>
                    <a:lstStyle/>
                    <a:p>
                      <a:pPr algn="ctr"/>
                      <a:r>
                        <a:rPr lang="en-US" sz="1000" dirty="0"/>
                        <a:t>Input</a:t>
                      </a:r>
                      <a:r>
                        <a:rPr lang="en-US" sz="1000" baseline="0" dirty="0"/>
                        <a:t> power data log (input power meter)</a:t>
                      </a:r>
                      <a:endParaRPr lang="en-US" sz="1000" dirty="0"/>
                    </a:p>
                  </a:txBody>
                  <a:tcPr/>
                </a:tc>
                <a:tc>
                  <a:txBody>
                    <a:bodyPr/>
                    <a:lstStyle/>
                    <a:p>
                      <a:pPr algn="ctr"/>
                      <a:r>
                        <a:rPr lang="en-US" sz="1000" dirty="0"/>
                        <a:t>Output power</a:t>
                      </a:r>
                      <a:r>
                        <a:rPr lang="en-US" sz="1000" baseline="0" dirty="0"/>
                        <a:t> data log (output power meter)</a:t>
                      </a:r>
                      <a:endParaRPr lang="en-US" sz="1000" dirty="0"/>
                    </a:p>
                  </a:txBody>
                  <a:tcPr/>
                </a:tc>
                <a:extLst>
                  <a:ext uri="{0D108BD9-81ED-4DB2-BD59-A6C34878D82A}">
                    <a16:rowId xmlns:a16="http://schemas.microsoft.com/office/drawing/2014/main" val="10000"/>
                  </a:ext>
                </a:extLst>
              </a:tr>
              <a:tr h="289014">
                <a:tc>
                  <a:txBody>
                    <a:bodyPr/>
                    <a:lstStyle/>
                    <a:p>
                      <a:pPr algn="ctr"/>
                      <a:r>
                        <a:rPr lang="en-US" sz="1000" dirty="0"/>
                        <a:t>J3</a:t>
                      </a:r>
                    </a:p>
                  </a:txBody>
                  <a:tcPr/>
                </a:tc>
                <a:tc>
                  <a:txBody>
                    <a:bodyPr/>
                    <a:lstStyle/>
                    <a:p>
                      <a:pPr algn="ctr"/>
                      <a:r>
                        <a:rPr lang="en-US" sz="1000" dirty="0"/>
                        <a:t>J9</a:t>
                      </a:r>
                    </a:p>
                  </a:txBody>
                  <a:tcPr/>
                </a:tc>
                <a:tc>
                  <a:txBody>
                    <a:bodyPr/>
                    <a:lstStyle/>
                    <a:p>
                      <a:pPr algn="ctr"/>
                      <a:r>
                        <a:rPr lang="en-US" sz="1000" dirty="0"/>
                        <a:t>1</a:t>
                      </a:r>
                    </a:p>
                  </a:txBody>
                  <a:tcPr/>
                </a:tc>
                <a:tc>
                  <a:txBody>
                    <a:bodyPr/>
                    <a:lstStyle/>
                    <a:p>
                      <a:pPr algn="ctr"/>
                      <a:r>
                        <a:rPr lang="en-US" sz="1000" dirty="0"/>
                        <a:t>3</a:t>
                      </a:r>
                      <a:r>
                        <a:rPr lang="en-US" sz="1000" baseline="0" dirty="0"/>
                        <a:t> GHz</a:t>
                      </a:r>
                      <a:endParaRPr lang="en-US" sz="1000" dirty="0"/>
                    </a:p>
                  </a:txBody>
                  <a:tcPr/>
                </a:tc>
                <a:tc>
                  <a:txBody>
                    <a:bodyPr/>
                    <a:lstStyle/>
                    <a:p>
                      <a:pPr algn="ctr"/>
                      <a:r>
                        <a:rPr lang="en-US" sz="1000" dirty="0"/>
                        <a:t>1</a:t>
                      </a:r>
                    </a:p>
                  </a:txBody>
                  <a:tcPr/>
                </a:tc>
                <a:tc>
                  <a:txBody>
                    <a:bodyPr/>
                    <a:lstStyle/>
                    <a:p>
                      <a:pPr algn="ctr"/>
                      <a:r>
                        <a:rPr lang="en-US" sz="1000" dirty="0"/>
                        <a:t>Band 1 horizontal</a:t>
                      </a:r>
                    </a:p>
                  </a:txBody>
                  <a:tcPr/>
                </a:tc>
                <a:tc>
                  <a:txBody>
                    <a:bodyPr/>
                    <a:lstStyle/>
                    <a:p>
                      <a:pPr algn="ctr"/>
                      <a:r>
                        <a:rPr lang="en-US" sz="1000" dirty="0"/>
                        <a:t>Band 1 horizontal</a:t>
                      </a:r>
                    </a:p>
                  </a:txBody>
                  <a:tcPr/>
                </a:tc>
                <a:extLst>
                  <a:ext uri="{0D108BD9-81ED-4DB2-BD59-A6C34878D82A}">
                    <a16:rowId xmlns:a16="http://schemas.microsoft.com/office/drawing/2014/main" val="10001"/>
                  </a:ext>
                </a:extLst>
              </a:tr>
              <a:tr h="289014">
                <a:tc>
                  <a:txBody>
                    <a:bodyPr/>
                    <a:lstStyle/>
                    <a:p>
                      <a:pPr algn="ctr"/>
                      <a:r>
                        <a:rPr lang="en-US" sz="1000" dirty="0"/>
                        <a:t>J5</a:t>
                      </a:r>
                    </a:p>
                  </a:txBody>
                  <a:tcPr/>
                </a:tc>
                <a:tc>
                  <a:txBody>
                    <a:bodyPr/>
                    <a:lstStyle/>
                    <a:p>
                      <a:pPr algn="ctr"/>
                      <a:r>
                        <a:rPr lang="en-US" sz="1000" dirty="0"/>
                        <a:t>J11</a:t>
                      </a:r>
                    </a:p>
                  </a:txBody>
                  <a:tcPr/>
                </a:tc>
                <a:tc>
                  <a:txBody>
                    <a:bodyPr/>
                    <a:lstStyle/>
                    <a:p>
                      <a:pPr algn="ctr"/>
                      <a:r>
                        <a:rPr lang="en-US" sz="1000" dirty="0"/>
                        <a:t>2</a:t>
                      </a:r>
                    </a:p>
                  </a:txBody>
                  <a:tcPr/>
                </a:tc>
                <a:tc>
                  <a:txBody>
                    <a:bodyPr/>
                    <a:lstStyle/>
                    <a:p>
                      <a:pPr algn="ctr"/>
                      <a:r>
                        <a:rPr lang="en-US" sz="1000" dirty="0"/>
                        <a:t>12.5</a:t>
                      </a:r>
                      <a:r>
                        <a:rPr lang="en-US" sz="1000" baseline="0" dirty="0"/>
                        <a:t> GHz</a:t>
                      </a:r>
                      <a:endParaRPr lang="en-US" sz="1000" dirty="0"/>
                    </a:p>
                  </a:txBody>
                  <a:tcPr/>
                </a:tc>
                <a:tc>
                  <a:txBody>
                    <a:bodyPr/>
                    <a:lstStyle/>
                    <a:p>
                      <a:pPr algn="ctr"/>
                      <a:r>
                        <a:rPr lang="en-US" sz="1000" dirty="0"/>
                        <a:t>1</a:t>
                      </a:r>
                    </a:p>
                  </a:txBody>
                  <a:tcPr/>
                </a:tc>
                <a:tc>
                  <a:txBody>
                    <a:bodyPr/>
                    <a:lstStyle/>
                    <a:p>
                      <a:pPr algn="ctr"/>
                      <a:r>
                        <a:rPr lang="en-US" sz="1000" dirty="0"/>
                        <a:t>Band 2 horizontal</a:t>
                      </a:r>
                    </a:p>
                  </a:txBody>
                  <a:tcPr/>
                </a:tc>
                <a:tc>
                  <a:txBody>
                    <a:bodyPr/>
                    <a:lstStyle/>
                    <a:p>
                      <a:pPr algn="ctr"/>
                      <a:r>
                        <a:rPr lang="en-US" sz="1000" dirty="0"/>
                        <a:t>Band 2 horizontal</a:t>
                      </a:r>
                    </a:p>
                  </a:txBody>
                  <a:tcPr/>
                </a:tc>
                <a:extLst>
                  <a:ext uri="{0D108BD9-81ED-4DB2-BD59-A6C34878D82A}">
                    <a16:rowId xmlns:a16="http://schemas.microsoft.com/office/drawing/2014/main" val="10002"/>
                  </a:ext>
                </a:extLst>
              </a:tr>
              <a:tr h="289014">
                <a:tc>
                  <a:txBody>
                    <a:bodyPr/>
                    <a:lstStyle/>
                    <a:p>
                      <a:pPr algn="ctr"/>
                      <a:r>
                        <a:rPr lang="en-US" sz="1000" dirty="0"/>
                        <a:t>J7</a:t>
                      </a:r>
                    </a:p>
                  </a:txBody>
                  <a:tcPr/>
                </a:tc>
                <a:tc>
                  <a:txBody>
                    <a:bodyPr/>
                    <a:lstStyle/>
                    <a:p>
                      <a:pPr algn="ctr"/>
                      <a:r>
                        <a:rPr lang="en-US" sz="1000" dirty="0"/>
                        <a:t>J13</a:t>
                      </a:r>
                    </a:p>
                  </a:txBody>
                  <a:tcPr/>
                </a:tc>
                <a:tc>
                  <a:txBody>
                    <a:bodyPr/>
                    <a:lstStyle/>
                    <a:p>
                      <a:pPr algn="ctr"/>
                      <a:r>
                        <a:rPr lang="en-US" sz="1000" dirty="0"/>
                        <a:t>3</a:t>
                      </a:r>
                    </a:p>
                  </a:txBody>
                  <a:tcPr/>
                </a:tc>
                <a:tc>
                  <a:txBody>
                    <a:bodyPr/>
                    <a:lstStyle/>
                    <a:p>
                      <a:pPr algn="ctr"/>
                      <a:r>
                        <a:rPr lang="en-US" sz="1000" dirty="0"/>
                        <a:t>28 GHz</a:t>
                      </a:r>
                    </a:p>
                  </a:txBody>
                  <a:tcPr/>
                </a:tc>
                <a:tc>
                  <a:txBody>
                    <a:bodyPr/>
                    <a:lstStyle/>
                    <a:p>
                      <a:pPr algn="ctr"/>
                      <a:r>
                        <a:rPr lang="en-US" sz="1000" dirty="0"/>
                        <a:t>1</a:t>
                      </a:r>
                    </a:p>
                  </a:txBody>
                  <a:tcPr/>
                </a:tc>
                <a:tc>
                  <a:txBody>
                    <a:bodyPr/>
                    <a:lstStyle/>
                    <a:p>
                      <a:pPr algn="ctr"/>
                      <a:r>
                        <a:rPr lang="en-US" sz="1000" dirty="0"/>
                        <a:t>Band 3 horizontal</a:t>
                      </a:r>
                    </a:p>
                  </a:txBody>
                  <a:tcPr/>
                </a:tc>
                <a:tc>
                  <a:txBody>
                    <a:bodyPr/>
                    <a:lstStyle/>
                    <a:p>
                      <a:pPr algn="ctr"/>
                      <a:r>
                        <a:rPr lang="en-US" sz="1000" dirty="0"/>
                        <a:t>Band 3 horizontal</a:t>
                      </a:r>
                    </a:p>
                  </a:txBody>
                  <a:tcPr/>
                </a:tc>
                <a:extLst>
                  <a:ext uri="{0D108BD9-81ED-4DB2-BD59-A6C34878D82A}">
                    <a16:rowId xmlns:a16="http://schemas.microsoft.com/office/drawing/2014/main" val="10003"/>
                  </a:ext>
                </a:extLst>
              </a:tr>
              <a:tr h="289014">
                <a:tc>
                  <a:txBody>
                    <a:bodyPr/>
                    <a:lstStyle/>
                    <a:p>
                      <a:pPr algn="ctr"/>
                      <a:r>
                        <a:rPr lang="en-US" sz="1000" dirty="0"/>
                        <a:t>J4</a:t>
                      </a:r>
                    </a:p>
                  </a:txBody>
                  <a:tcPr/>
                </a:tc>
                <a:tc>
                  <a:txBody>
                    <a:bodyPr/>
                    <a:lstStyle/>
                    <a:p>
                      <a:pPr algn="ctr"/>
                      <a:r>
                        <a:rPr lang="en-US" sz="1000" dirty="0"/>
                        <a:t>J10</a:t>
                      </a:r>
                    </a:p>
                  </a:txBody>
                  <a:tcPr/>
                </a:tc>
                <a:tc>
                  <a:txBody>
                    <a:bodyPr/>
                    <a:lstStyle/>
                    <a:p>
                      <a:pPr algn="ctr"/>
                      <a:r>
                        <a:rPr lang="en-US" sz="1000" dirty="0"/>
                        <a:t>1</a:t>
                      </a:r>
                    </a:p>
                  </a:txBody>
                  <a:tcPr/>
                </a:tc>
                <a:tc>
                  <a:txBody>
                    <a:bodyPr/>
                    <a:lstStyle/>
                    <a:p>
                      <a:pPr algn="ctr"/>
                      <a:r>
                        <a:rPr lang="en-US" sz="1000" dirty="0"/>
                        <a:t>3</a:t>
                      </a:r>
                      <a:r>
                        <a:rPr lang="en-US" sz="1000" baseline="0" dirty="0"/>
                        <a:t> GHz</a:t>
                      </a:r>
                      <a:endParaRPr lang="en-US" sz="1000" dirty="0"/>
                    </a:p>
                  </a:txBody>
                  <a:tcPr/>
                </a:tc>
                <a:tc>
                  <a:txBody>
                    <a:bodyPr/>
                    <a:lstStyle/>
                    <a:p>
                      <a:pPr algn="ctr"/>
                      <a:r>
                        <a:rPr lang="en-US" sz="1000" dirty="0"/>
                        <a:t>2</a:t>
                      </a:r>
                    </a:p>
                  </a:txBody>
                  <a:tcPr/>
                </a:tc>
                <a:tc>
                  <a:txBody>
                    <a:bodyPr/>
                    <a:lstStyle/>
                    <a:p>
                      <a:pPr algn="ctr"/>
                      <a:r>
                        <a:rPr lang="en-US" sz="1000" dirty="0"/>
                        <a:t>Band 1 vertical</a:t>
                      </a:r>
                    </a:p>
                  </a:txBody>
                  <a:tcPr/>
                </a:tc>
                <a:tc>
                  <a:txBody>
                    <a:bodyPr/>
                    <a:lstStyle/>
                    <a:p>
                      <a:pPr algn="ctr"/>
                      <a:r>
                        <a:rPr lang="en-US" sz="1000" dirty="0"/>
                        <a:t>Band 1 vertical</a:t>
                      </a:r>
                    </a:p>
                  </a:txBody>
                  <a:tcPr/>
                </a:tc>
                <a:extLst>
                  <a:ext uri="{0D108BD9-81ED-4DB2-BD59-A6C34878D82A}">
                    <a16:rowId xmlns:a16="http://schemas.microsoft.com/office/drawing/2014/main" val="10004"/>
                  </a:ext>
                </a:extLst>
              </a:tr>
              <a:tr h="402554">
                <a:tc>
                  <a:txBody>
                    <a:bodyPr/>
                    <a:lstStyle/>
                    <a:p>
                      <a:pPr algn="ctr"/>
                      <a:r>
                        <a:rPr lang="en-US" sz="1000" dirty="0"/>
                        <a:t>J6</a:t>
                      </a:r>
                    </a:p>
                  </a:txBody>
                  <a:tcPr/>
                </a:tc>
                <a:tc>
                  <a:txBody>
                    <a:bodyPr/>
                    <a:lstStyle/>
                    <a:p>
                      <a:pPr algn="ctr"/>
                      <a:r>
                        <a:rPr lang="en-US" sz="1000" dirty="0"/>
                        <a:t>J12</a:t>
                      </a:r>
                    </a:p>
                  </a:txBody>
                  <a:tcPr/>
                </a:tc>
                <a:tc>
                  <a:txBody>
                    <a:bodyPr/>
                    <a:lstStyle/>
                    <a:p>
                      <a:pPr algn="ctr"/>
                      <a:r>
                        <a:rPr lang="en-US" sz="1000" dirty="0"/>
                        <a:t>2</a:t>
                      </a:r>
                    </a:p>
                  </a:txBody>
                  <a:tcPr/>
                </a:tc>
                <a:tc>
                  <a:txBody>
                    <a:bodyPr/>
                    <a:lstStyle/>
                    <a:p>
                      <a:pPr algn="ctr"/>
                      <a:r>
                        <a:rPr lang="en-US" sz="1000" dirty="0"/>
                        <a:t>12.5</a:t>
                      </a:r>
                      <a:r>
                        <a:rPr lang="en-US" sz="1000" baseline="0" dirty="0"/>
                        <a:t> GHz</a:t>
                      </a:r>
                      <a:endParaRPr lang="en-US" sz="1000" dirty="0"/>
                    </a:p>
                  </a:txBody>
                  <a:tcPr/>
                </a:tc>
                <a:tc>
                  <a:txBody>
                    <a:bodyPr/>
                    <a:lstStyle/>
                    <a:p>
                      <a:pPr algn="ctr"/>
                      <a:r>
                        <a:rPr lang="en-US" sz="1000" dirty="0"/>
                        <a:t>2</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a:t>Band 2 vertical</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a:t>Band 2 vertical</a:t>
                      </a:r>
                    </a:p>
                    <a:p>
                      <a:pPr algn="ctr"/>
                      <a:endParaRPr lang="en-US" sz="1000" dirty="0"/>
                    </a:p>
                  </a:txBody>
                  <a:tcPr/>
                </a:tc>
                <a:extLst>
                  <a:ext uri="{0D108BD9-81ED-4DB2-BD59-A6C34878D82A}">
                    <a16:rowId xmlns:a16="http://schemas.microsoft.com/office/drawing/2014/main" val="10005"/>
                  </a:ext>
                </a:extLst>
              </a:tr>
              <a:tr h="402554">
                <a:tc>
                  <a:txBody>
                    <a:bodyPr/>
                    <a:lstStyle/>
                    <a:p>
                      <a:pPr algn="ctr"/>
                      <a:r>
                        <a:rPr lang="en-US" sz="1000" dirty="0"/>
                        <a:t>J8</a:t>
                      </a:r>
                    </a:p>
                  </a:txBody>
                  <a:tcPr/>
                </a:tc>
                <a:tc>
                  <a:txBody>
                    <a:bodyPr/>
                    <a:lstStyle/>
                    <a:p>
                      <a:pPr algn="ctr"/>
                      <a:r>
                        <a:rPr lang="en-US" sz="1000" dirty="0"/>
                        <a:t>J14</a:t>
                      </a:r>
                    </a:p>
                  </a:txBody>
                  <a:tcPr/>
                </a:tc>
                <a:tc>
                  <a:txBody>
                    <a:bodyPr/>
                    <a:lstStyle/>
                    <a:p>
                      <a:pPr algn="ctr"/>
                      <a:r>
                        <a:rPr lang="en-US" sz="1000" dirty="0"/>
                        <a:t>3</a:t>
                      </a:r>
                    </a:p>
                  </a:txBody>
                  <a:tcPr/>
                </a:tc>
                <a:tc>
                  <a:txBody>
                    <a:bodyPr/>
                    <a:lstStyle/>
                    <a:p>
                      <a:pPr algn="ctr"/>
                      <a:r>
                        <a:rPr lang="en-US" sz="1000" dirty="0"/>
                        <a:t>28 GHz</a:t>
                      </a:r>
                    </a:p>
                  </a:txBody>
                  <a:tcPr/>
                </a:tc>
                <a:tc>
                  <a:txBody>
                    <a:bodyPr/>
                    <a:lstStyle/>
                    <a:p>
                      <a:pPr algn="ctr"/>
                      <a:r>
                        <a:rPr lang="en-US" sz="1000" dirty="0"/>
                        <a:t>2</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a:t>Band 3 vertical</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a:t>Band 3 vertical</a:t>
                      </a:r>
                    </a:p>
                    <a:p>
                      <a:pPr algn="ctr"/>
                      <a:endParaRPr lang="en-US" sz="10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0577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962" y="841238"/>
            <a:ext cx="4788267" cy="287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6</a:t>
            </a:fld>
            <a:endParaRPr lang="en-US" dirty="0">
              <a:solidFill>
                <a:prstClr val="black">
                  <a:tint val="75000"/>
                </a:prstClr>
              </a:solidFill>
            </a:endParaRPr>
          </a:p>
        </p:txBody>
      </p:sp>
      <p:sp>
        <p:nvSpPr>
          <p:cNvPr id="4" name="TextBox 3">
            <a:extLst>
              <a:ext uri="{FF2B5EF4-FFF2-40B4-BE49-F238E27FC236}">
                <a16:creationId xmlns:a16="http://schemas.microsoft.com/office/drawing/2014/main" id="{AF0B8B97-C08A-713C-F413-E75F0FF86B15}"/>
              </a:ext>
            </a:extLst>
          </p:cNvPr>
          <p:cNvSpPr txBox="1"/>
          <p:nvPr/>
        </p:nvSpPr>
        <p:spPr>
          <a:xfrm>
            <a:off x="685800" y="3813054"/>
            <a:ext cx="8305800" cy="3185487"/>
          </a:xfrm>
          <a:prstGeom prst="rect">
            <a:avLst/>
          </a:prstGeom>
          <a:noFill/>
        </p:spPr>
        <p:txBody>
          <a:bodyPr wrap="square" rtlCol="0">
            <a:spAutoFit/>
          </a:bodyPr>
          <a:lstStyle/>
          <a:p>
            <a:pPr marL="285750" indent="-285750">
              <a:buFont typeface="Arial" panose="020B0604020202020204" pitchFamily="34" charset="0"/>
              <a:buChar char="•"/>
            </a:pPr>
            <a:r>
              <a:rPr lang="en-US" sz="1100" b="1" dirty="0"/>
              <a:t>Temperature profile for cycle 1</a:t>
            </a:r>
          </a:p>
          <a:p>
            <a:pPr marL="285750" indent="-285750">
              <a:buFont typeface="Arial" panose="020B0604020202020204" pitchFamily="34" charset="0"/>
              <a:buChar char="•"/>
            </a:pPr>
            <a:r>
              <a:rPr lang="en-US" sz="1100" b="1" dirty="0"/>
              <a:t>Step 1</a:t>
            </a:r>
          </a:p>
          <a:p>
            <a:pPr marL="742950" lvl="1" indent="-285750">
              <a:buFont typeface="Arial" panose="020B0604020202020204" pitchFamily="34" charset="0"/>
              <a:buChar char="•"/>
            </a:pPr>
            <a:r>
              <a:rPr lang="en-US" sz="1100" dirty="0"/>
              <a:t>Performance tests and characterization data at 23°C plateau  </a:t>
            </a:r>
          </a:p>
          <a:p>
            <a:pPr marL="1200150" lvl="2" indent="-285750">
              <a:buFont typeface="Arial" panose="020B0604020202020204" pitchFamily="34" charset="0"/>
              <a:buChar char="•"/>
            </a:pPr>
            <a:r>
              <a:rPr lang="en-US" sz="1100" dirty="0"/>
              <a:t>UUT (34V) </a:t>
            </a:r>
          </a:p>
          <a:p>
            <a:pPr marL="1657350" lvl="3" indent="-285750">
              <a:buFont typeface="Arial" panose="020B0604020202020204" pitchFamily="34" charset="0"/>
              <a:buChar char="•"/>
            </a:pPr>
            <a:r>
              <a:rPr lang="en-US" sz="1100" dirty="0"/>
              <a:t>RF output with -10 </a:t>
            </a:r>
            <a:r>
              <a:rPr lang="en-US" sz="1100" dirty="0" err="1"/>
              <a:t>dBm</a:t>
            </a:r>
            <a:r>
              <a:rPr lang="en-US" sz="1100" dirty="0"/>
              <a:t> input (OQPSK waveform) in High Gain state (each band)</a:t>
            </a:r>
          </a:p>
          <a:p>
            <a:pPr marL="1657350" lvl="3" indent="-285750">
              <a:buFont typeface="Arial" panose="020B0604020202020204" pitchFamily="34" charset="0"/>
              <a:buChar char="•"/>
            </a:pPr>
            <a:r>
              <a:rPr lang="en-US" sz="1100" dirty="0"/>
              <a:t>Maximum gain in Low Gain state (each band)</a:t>
            </a:r>
          </a:p>
          <a:p>
            <a:pPr marL="1657350" lvl="3" indent="-285750">
              <a:buFont typeface="Arial" panose="020B0604020202020204" pitchFamily="34" charset="0"/>
              <a:buChar char="•"/>
            </a:pPr>
            <a:r>
              <a:rPr lang="en-US" sz="1100" dirty="0"/>
              <a:t>Command &amp; response, operating modes, RF output stabilization</a:t>
            </a:r>
          </a:p>
          <a:p>
            <a:pPr marL="1657350" lvl="3" indent="-285750">
              <a:buFont typeface="Arial" panose="020B0604020202020204" pitchFamily="34" charset="0"/>
              <a:buChar char="•"/>
            </a:pPr>
            <a:r>
              <a:rPr lang="en-US" sz="1100" dirty="0"/>
              <a:t>Power consumption (each band)</a:t>
            </a:r>
          </a:p>
          <a:p>
            <a:pPr marL="1657350" lvl="3" indent="-285750">
              <a:buFont typeface="Arial" panose="020B0604020202020204" pitchFamily="34" charset="0"/>
              <a:buChar char="•"/>
            </a:pPr>
            <a:r>
              <a:rPr lang="en-US" sz="1100" dirty="0"/>
              <a:t>Voltage and temperature telemetry with timestamps</a:t>
            </a:r>
          </a:p>
          <a:p>
            <a:pPr marL="1200150" lvl="2" indent="-285750">
              <a:buFont typeface="Arial" panose="020B0604020202020204" pitchFamily="34" charset="0"/>
              <a:buChar char="•"/>
            </a:pPr>
            <a:r>
              <a:rPr lang="en-US" sz="1100" dirty="0"/>
              <a:t>UUT (28V)</a:t>
            </a:r>
          </a:p>
          <a:p>
            <a:pPr marL="1543050" lvl="3" indent="-171450">
              <a:buFont typeface="Arial" panose="020B0604020202020204" pitchFamily="34" charset="0"/>
              <a:buChar char="•"/>
            </a:pPr>
            <a:r>
              <a:rPr lang="en-US" sz="1100" dirty="0"/>
              <a:t>RF output with -10 </a:t>
            </a:r>
            <a:r>
              <a:rPr lang="en-US" sz="1100" dirty="0" err="1"/>
              <a:t>dBm</a:t>
            </a:r>
            <a:r>
              <a:rPr lang="en-US" sz="1100" dirty="0"/>
              <a:t> input (OQPSK waveform) in High Gain state (each band)</a:t>
            </a:r>
          </a:p>
          <a:p>
            <a:pPr marL="1543050" lvl="3" indent="-171450">
              <a:buFont typeface="Arial" panose="020B0604020202020204" pitchFamily="34" charset="0"/>
              <a:buChar char="•"/>
            </a:pPr>
            <a:r>
              <a:rPr lang="en-US" sz="1100" dirty="0"/>
              <a:t>Maximum gain in Low Gain state (each band)</a:t>
            </a:r>
          </a:p>
          <a:p>
            <a:pPr marL="1543050" lvl="3" indent="-171450">
              <a:buFont typeface="Arial" panose="020B0604020202020204" pitchFamily="34" charset="0"/>
              <a:buChar char="•"/>
            </a:pPr>
            <a:r>
              <a:rPr lang="en-US" sz="1100" dirty="0"/>
              <a:t>Spectral Emissions (each band)</a:t>
            </a:r>
          </a:p>
          <a:p>
            <a:pPr marL="1543050" lvl="3" indent="-171450">
              <a:buFont typeface="Arial" panose="020B0604020202020204" pitchFamily="34" charset="0"/>
              <a:buChar char="•"/>
            </a:pPr>
            <a:r>
              <a:rPr lang="en-US" sz="1100" dirty="0"/>
              <a:t>Gain and phase characterization data for each attenuator setting (each band)</a:t>
            </a:r>
          </a:p>
          <a:p>
            <a:pPr marL="1543050" lvl="3" indent="-171450">
              <a:buFont typeface="Arial" panose="020B0604020202020204" pitchFamily="34" charset="0"/>
              <a:buChar char="•"/>
            </a:pPr>
            <a:r>
              <a:rPr lang="en-US" sz="1100" dirty="0"/>
              <a:t>Command &amp; response, operating modes, RF output stabilization</a:t>
            </a:r>
          </a:p>
          <a:p>
            <a:pPr marL="1543050" lvl="3" indent="-171450">
              <a:buFont typeface="Arial" panose="020B0604020202020204" pitchFamily="34" charset="0"/>
              <a:buChar char="•"/>
            </a:pPr>
            <a:r>
              <a:rPr lang="en-US" sz="1100" dirty="0"/>
              <a:t>Power consumption (each band)</a:t>
            </a:r>
          </a:p>
          <a:p>
            <a:pPr marL="1543050" lvl="3" indent="-171450">
              <a:buFont typeface="Arial" panose="020B0604020202020204" pitchFamily="34" charset="0"/>
              <a:buChar char="•"/>
            </a:pPr>
            <a:r>
              <a:rPr lang="en-US" sz="1100" dirty="0"/>
              <a:t>Voltage and temperature telemetry with timestamps</a:t>
            </a:r>
          </a:p>
          <a:p>
            <a:pPr marL="742950" lvl="1" indent="-285750">
              <a:buFont typeface="Arial" panose="020B0604020202020204" pitchFamily="34" charset="0"/>
              <a:buChar char="•"/>
            </a:pPr>
            <a:endParaRPr lang="en-US" sz="1400" dirty="0"/>
          </a:p>
        </p:txBody>
      </p:sp>
      <p:sp>
        <p:nvSpPr>
          <p:cNvPr id="6" name="Rectangle 5">
            <a:extLst>
              <a:ext uri="{FF2B5EF4-FFF2-40B4-BE49-F238E27FC236}">
                <a16:creationId xmlns:a16="http://schemas.microsoft.com/office/drawing/2014/main" id="{14A3746A-0494-0DAD-9B35-B1A53CC673ED}"/>
              </a:ext>
            </a:extLst>
          </p:cNvPr>
          <p:cNvSpPr/>
          <p:nvPr/>
        </p:nvSpPr>
        <p:spPr>
          <a:xfrm>
            <a:off x="1279234" y="136525"/>
            <a:ext cx="7315200" cy="461665"/>
          </a:xfrm>
          <a:prstGeom prst="rect">
            <a:avLst/>
          </a:prstGeom>
        </p:spPr>
        <p:txBody>
          <a:bodyPr wrap="square">
            <a:spAutoFit/>
          </a:bodyPr>
          <a:lstStyle/>
          <a:p>
            <a:pPr algn="ctr"/>
            <a:r>
              <a:rPr lang="en-US" sz="2400" u="sng" dirty="0" err="1"/>
              <a:t>Aldetec</a:t>
            </a:r>
            <a:r>
              <a:rPr lang="en-US" sz="2400" u="sng" dirty="0"/>
              <a:t> Temp Cycling (Cycle 1, </a:t>
            </a:r>
            <a:r>
              <a:rPr lang="en-US" sz="2400" u="sng" dirty="0" err="1"/>
              <a:t>Qual</a:t>
            </a:r>
            <a:r>
              <a:rPr lang="en-US" sz="2400" u="sng" dirty="0"/>
              <a:t>)</a:t>
            </a:r>
            <a:endParaRPr lang="en-US" sz="2400" dirty="0"/>
          </a:p>
        </p:txBody>
      </p:sp>
      <p:sp>
        <p:nvSpPr>
          <p:cNvPr id="20" name="Flowchart: Connector 19"/>
          <p:cNvSpPr/>
          <p:nvPr/>
        </p:nvSpPr>
        <p:spPr>
          <a:xfrm>
            <a:off x="3112294" y="2127309"/>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1</a:t>
            </a:r>
          </a:p>
        </p:txBody>
      </p:sp>
      <p:sp>
        <p:nvSpPr>
          <p:cNvPr id="21" name="Flowchart: Connector 20"/>
          <p:cNvSpPr/>
          <p:nvPr/>
        </p:nvSpPr>
        <p:spPr>
          <a:xfrm>
            <a:off x="3581400" y="1676400"/>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2</a:t>
            </a:r>
          </a:p>
        </p:txBody>
      </p:sp>
      <p:sp>
        <p:nvSpPr>
          <p:cNvPr id="22" name="Flowchart: Connector 21"/>
          <p:cNvSpPr/>
          <p:nvPr/>
        </p:nvSpPr>
        <p:spPr>
          <a:xfrm>
            <a:off x="4100019" y="1422818"/>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3</a:t>
            </a:r>
          </a:p>
        </p:txBody>
      </p:sp>
      <p:sp>
        <p:nvSpPr>
          <p:cNvPr id="23" name="Flowchart: Connector 22"/>
          <p:cNvSpPr/>
          <p:nvPr/>
        </p:nvSpPr>
        <p:spPr>
          <a:xfrm>
            <a:off x="4589096" y="2895600"/>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4</a:t>
            </a:r>
          </a:p>
        </p:txBody>
      </p:sp>
      <p:sp>
        <p:nvSpPr>
          <p:cNvPr id="24" name="Flowchart: Connector 23"/>
          <p:cNvSpPr/>
          <p:nvPr/>
        </p:nvSpPr>
        <p:spPr>
          <a:xfrm>
            <a:off x="4936834" y="2820298"/>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5</a:t>
            </a:r>
          </a:p>
        </p:txBody>
      </p:sp>
      <p:sp>
        <p:nvSpPr>
          <p:cNvPr id="25" name="Flowchart: Connector 24"/>
          <p:cNvSpPr/>
          <p:nvPr/>
        </p:nvSpPr>
        <p:spPr>
          <a:xfrm>
            <a:off x="5486400" y="2590800"/>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6</a:t>
            </a:r>
          </a:p>
        </p:txBody>
      </p:sp>
      <p:sp>
        <p:nvSpPr>
          <p:cNvPr id="26" name="Flowchart: Connector 25"/>
          <p:cNvSpPr/>
          <p:nvPr/>
        </p:nvSpPr>
        <p:spPr>
          <a:xfrm>
            <a:off x="5943600" y="1491289"/>
            <a:ext cx="140494" cy="152400"/>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ysClr val="windowText" lastClr="000000"/>
                </a:solidFill>
              </a:rPr>
              <a:t>7</a:t>
            </a:r>
          </a:p>
        </p:txBody>
      </p:sp>
    </p:spTree>
    <p:extLst>
      <p:ext uri="{BB962C8B-B14F-4D97-AF65-F5344CB8AC3E}">
        <p14:creationId xmlns:p14="http://schemas.microsoft.com/office/powerpoint/2010/main" val="250370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7</a:t>
            </a:fld>
            <a:endParaRPr lang="en-US" dirty="0">
              <a:solidFill>
                <a:prstClr val="black">
                  <a:tint val="75000"/>
                </a:prstClr>
              </a:solidFill>
            </a:endParaRPr>
          </a:p>
        </p:txBody>
      </p:sp>
      <p:sp>
        <p:nvSpPr>
          <p:cNvPr id="4" name="TextBox 3">
            <a:extLst>
              <a:ext uri="{FF2B5EF4-FFF2-40B4-BE49-F238E27FC236}">
                <a16:creationId xmlns:a16="http://schemas.microsoft.com/office/drawing/2014/main" id="{AF0B8B97-C08A-713C-F413-E75F0FF86B15}"/>
              </a:ext>
            </a:extLst>
          </p:cNvPr>
          <p:cNvSpPr txBox="1"/>
          <p:nvPr/>
        </p:nvSpPr>
        <p:spPr>
          <a:xfrm>
            <a:off x="685800" y="838200"/>
            <a:ext cx="8305800" cy="6232475"/>
          </a:xfrm>
          <a:prstGeom prst="rect">
            <a:avLst/>
          </a:prstGeom>
          <a:noFill/>
        </p:spPr>
        <p:txBody>
          <a:bodyPr wrap="square" rtlCol="0">
            <a:spAutoFit/>
          </a:bodyPr>
          <a:lstStyle/>
          <a:p>
            <a:pPr marL="285750" indent="-285750">
              <a:buFont typeface="Arial" panose="020B0604020202020204" pitchFamily="34" charset="0"/>
              <a:buChar char="•"/>
            </a:pPr>
            <a:r>
              <a:rPr lang="en-US" sz="1100" b="1" dirty="0"/>
              <a:t>Step 2</a:t>
            </a:r>
          </a:p>
          <a:p>
            <a:pPr marL="742950" lvl="1" indent="-285750">
              <a:buFont typeface="Arial" panose="020B0604020202020204" pitchFamily="34" charset="0"/>
              <a:buChar char="•"/>
            </a:pPr>
            <a:r>
              <a:rPr lang="en-US" sz="1100" dirty="0"/>
              <a:t>Performance tests and characterization data at 55°C plateau (28V)</a:t>
            </a:r>
          </a:p>
          <a:p>
            <a:pPr marL="1200150" lvl="2" indent="-285750">
              <a:buFont typeface="Arial" panose="020B0604020202020204" pitchFamily="34" charset="0"/>
              <a:buChar char="•"/>
            </a:pPr>
            <a:r>
              <a:rPr lang="en-US" sz="1100" dirty="0"/>
              <a:t>RF output with -10 </a:t>
            </a:r>
            <a:r>
              <a:rPr lang="en-US" sz="1100" dirty="0" err="1"/>
              <a:t>dBm</a:t>
            </a:r>
            <a:r>
              <a:rPr lang="en-US" sz="1100" dirty="0"/>
              <a:t> input (OQPSK waveform) in High Gain state (each band)</a:t>
            </a:r>
          </a:p>
          <a:p>
            <a:pPr marL="1200150" lvl="2" indent="-285750">
              <a:buFont typeface="Arial" panose="020B0604020202020204" pitchFamily="34" charset="0"/>
              <a:buChar char="•"/>
            </a:pPr>
            <a:r>
              <a:rPr lang="en-US" sz="1100" dirty="0"/>
              <a:t>Maximum gain in Low Gain state (each band)</a:t>
            </a:r>
          </a:p>
          <a:p>
            <a:pPr marL="1200150" lvl="2" indent="-285750">
              <a:buFont typeface="Arial" panose="020B0604020202020204" pitchFamily="34" charset="0"/>
              <a:buChar char="•"/>
            </a:pPr>
            <a:r>
              <a:rPr lang="en-US" sz="1100" dirty="0"/>
              <a:t>Spectral Emissions (each band)</a:t>
            </a:r>
          </a:p>
          <a:p>
            <a:pPr marL="1200150" lvl="2" indent="-285750">
              <a:buFont typeface="Arial" panose="020B0604020202020204" pitchFamily="34" charset="0"/>
              <a:buChar char="•"/>
            </a:pPr>
            <a:r>
              <a:rPr lang="en-US" sz="1100" dirty="0"/>
              <a:t>Gain and phase characterization data for each attenuator setting (each band)</a:t>
            </a:r>
          </a:p>
          <a:p>
            <a:pPr marL="1200150" lvl="2" indent="-285750">
              <a:buFont typeface="Arial" panose="020B0604020202020204" pitchFamily="34" charset="0"/>
              <a:buChar char="•"/>
            </a:pPr>
            <a:r>
              <a:rPr lang="en-US" sz="1100" dirty="0"/>
              <a:t>Command &amp; response, operating modes, RF output stabilization</a:t>
            </a:r>
          </a:p>
          <a:p>
            <a:pPr marL="1200150" lvl="2" indent="-285750">
              <a:buFont typeface="Arial" panose="020B0604020202020204" pitchFamily="34" charset="0"/>
              <a:buChar char="•"/>
            </a:pPr>
            <a:r>
              <a:rPr lang="en-US" sz="1100" dirty="0"/>
              <a:t>Power consumption (each band)</a:t>
            </a:r>
          </a:p>
          <a:p>
            <a:pPr marL="1200150" lvl="2" indent="-285750">
              <a:buFont typeface="Arial" panose="020B0604020202020204" pitchFamily="34" charset="0"/>
              <a:buChar char="•"/>
            </a:pPr>
            <a:r>
              <a:rPr lang="en-US" sz="1100" dirty="0"/>
              <a:t>Voltage and temperature telemetry with timestamps</a:t>
            </a:r>
          </a:p>
          <a:p>
            <a:pPr marL="285750" indent="-285750">
              <a:buFont typeface="Arial" panose="020B0604020202020204" pitchFamily="34" charset="0"/>
              <a:buChar char="•"/>
            </a:pPr>
            <a:r>
              <a:rPr lang="en-US" sz="1100" b="1" dirty="0"/>
              <a:t>Step 3</a:t>
            </a:r>
          </a:p>
          <a:p>
            <a:pPr marL="742950" lvl="1" indent="-285750">
              <a:buFont typeface="Arial" panose="020B0604020202020204" pitchFamily="34" charset="0"/>
              <a:buChar char="•"/>
            </a:pPr>
            <a:r>
              <a:rPr lang="en-US" sz="1100" dirty="0"/>
              <a:t>Functional tests and characterization data at 71°C plateau (28V)</a:t>
            </a:r>
          </a:p>
          <a:p>
            <a:pPr marL="1200150" lvl="2" indent="-285750">
              <a:buFont typeface="Arial" panose="020B0604020202020204" pitchFamily="34" charset="0"/>
              <a:buChar char="•"/>
            </a:pPr>
            <a:r>
              <a:rPr lang="en-US" sz="1100" dirty="0"/>
              <a:t>1-hr dwell powered-on</a:t>
            </a:r>
          </a:p>
          <a:p>
            <a:pPr marL="1200150" lvl="2" indent="-285750">
              <a:buFont typeface="Arial" panose="020B0604020202020204" pitchFamily="34" charset="0"/>
              <a:buChar char="•"/>
            </a:pPr>
            <a:r>
              <a:rPr lang="en-US" sz="1100" dirty="0"/>
              <a:t>1-hr hot survival unpowered</a:t>
            </a:r>
          </a:p>
          <a:p>
            <a:pPr marL="1200150" lvl="2" indent="-285750">
              <a:buFont typeface="Arial" panose="020B0604020202020204" pitchFamily="34" charset="0"/>
              <a:buChar char="•"/>
            </a:pPr>
            <a:r>
              <a:rPr lang="en-US" sz="1100" dirty="0"/>
              <a:t>Hot start test</a:t>
            </a:r>
          </a:p>
          <a:p>
            <a:pPr marL="1200150" lvl="2" indent="-285750">
              <a:buFont typeface="Arial" panose="020B0604020202020204" pitchFamily="34" charset="0"/>
              <a:buChar char="•"/>
            </a:pPr>
            <a:r>
              <a:rPr lang="en-US" sz="1100" dirty="0"/>
              <a:t>Functional tests</a:t>
            </a:r>
          </a:p>
          <a:p>
            <a:pPr marL="1543050" lvl="3" indent="-171450">
              <a:buFont typeface="Arial" panose="020B0604020202020204" pitchFamily="34" charset="0"/>
              <a:buChar char="•"/>
            </a:pPr>
            <a:r>
              <a:rPr lang="en-US" sz="1100" dirty="0"/>
              <a:t>RF output with -10 </a:t>
            </a:r>
            <a:r>
              <a:rPr lang="en-US" sz="1100" dirty="0" err="1"/>
              <a:t>dBm</a:t>
            </a:r>
            <a:r>
              <a:rPr lang="en-US" sz="1100" dirty="0"/>
              <a:t> input (CW input) in High Gain state (each band)</a:t>
            </a:r>
          </a:p>
          <a:p>
            <a:pPr marL="1543050" lvl="3" indent="-171450">
              <a:buFont typeface="Arial" panose="020B0604020202020204" pitchFamily="34" charset="0"/>
              <a:buChar char="•"/>
            </a:pPr>
            <a:r>
              <a:rPr lang="en-US" sz="1100" dirty="0"/>
              <a:t>Command &amp; response, operating modes, RF output stabilization</a:t>
            </a:r>
          </a:p>
          <a:p>
            <a:pPr marL="1543050" lvl="3" indent="-171450">
              <a:buFont typeface="Arial" panose="020B0604020202020204" pitchFamily="34" charset="0"/>
              <a:buChar char="•"/>
            </a:pPr>
            <a:r>
              <a:rPr lang="en-US" sz="1100" dirty="0"/>
              <a:t>Power consumption (each band)</a:t>
            </a:r>
          </a:p>
          <a:p>
            <a:pPr marL="1543050" lvl="3" indent="-171450">
              <a:buFont typeface="Arial" panose="020B0604020202020204" pitchFamily="34" charset="0"/>
              <a:buChar char="•"/>
            </a:pPr>
            <a:r>
              <a:rPr lang="en-US" sz="1100" dirty="0"/>
              <a:t>Voltage and temperature telemetry with timestamps</a:t>
            </a:r>
          </a:p>
          <a:p>
            <a:pPr marL="1200150" lvl="2" indent="-285750">
              <a:buFont typeface="Arial" panose="020B0604020202020204" pitchFamily="34" charset="0"/>
              <a:buChar char="•"/>
            </a:pPr>
            <a:r>
              <a:rPr lang="en-US" sz="1100" dirty="0"/>
              <a:t>6-hr soak powered-on</a:t>
            </a:r>
          </a:p>
          <a:p>
            <a:pPr marL="285750" lvl="0" indent="-285750">
              <a:buFont typeface="Arial" panose="020B0604020202020204" pitchFamily="34" charset="0"/>
              <a:buChar char="•"/>
            </a:pPr>
            <a:r>
              <a:rPr lang="en-US" sz="1100" b="1" dirty="0">
                <a:solidFill>
                  <a:prstClr val="black"/>
                </a:solidFill>
              </a:rPr>
              <a:t>Step 4</a:t>
            </a:r>
          </a:p>
          <a:p>
            <a:pPr marL="742950" lvl="1" indent="-285750">
              <a:buFont typeface="Arial" panose="020B0604020202020204" pitchFamily="34" charset="0"/>
              <a:buChar char="•"/>
            </a:pPr>
            <a:r>
              <a:rPr lang="en-US" sz="1100" dirty="0">
                <a:solidFill>
                  <a:prstClr val="black"/>
                </a:solidFill>
              </a:rPr>
              <a:t>Cold survival at -40°C plateau </a:t>
            </a:r>
          </a:p>
          <a:p>
            <a:pPr marL="1200150" lvl="2" indent="-285750">
              <a:buFont typeface="Arial" panose="020B0604020202020204" pitchFamily="34" charset="0"/>
              <a:buChar char="•"/>
            </a:pPr>
            <a:r>
              <a:rPr lang="en-US" sz="1100" dirty="0">
                <a:solidFill>
                  <a:prstClr val="black"/>
                </a:solidFill>
              </a:rPr>
              <a:t>1-hr dwell unpowered</a:t>
            </a:r>
          </a:p>
          <a:p>
            <a:pPr marL="1200150" lvl="2" indent="-285750">
              <a:buFont typeface="Arial" panose="020B0604020202020204" pitchFamily="34" charset="0"/>
              <a:buChar char="•"/>
            </a:pPr>
            <a:r>
              <a:rPr lang="en-US" sz="1100" dirty="0">
                <a:solidFill>
                  <a:prstClr val="black"/>
                </a:solidFill>
              </a:rPr>
              <a:t>1-hr cold survival unpowered</a:t>
            </a:r>
          </a:p>
          <a:p>
            <a:pPr marL="285750" lvl="0" indent="-285750">
              <a:buFont typeface="Arial" panose="020B0604020202020204" pitchFamily="34" charset="0"/>
              <a:buChar char="•"/>
            </a:pPr>
            <a:r>
              <a:rPr lang="en-US" sz="1100" b="1" dirty="0">
                <a:solidFill>
                  <a:prstClr val="black"/>
                </a:solidFill>
              </a:rPr>
              <a:t>Step 5</a:t>
            </a:r>
          </a:p>
          <a:p>
            <a:pPr marL="742950" lvl="1" indent="-285750">
              <a:buFont typeface="Arial" panose="020B0604020202020204" pitchFamily="34" charset="0"/>
              <a:buChar char="•"/>
            </a:pPr>
            <a:r>
              <a:rPr lang="en-US" sz="1100" dirty="0"/>
              <a:t>Functional tests and characterization data at -34°C plateau (28V)</a:t>
            </a:r>
          </a:p>
          <a:p>
            <a:pPr marL="1200150" lvl="2" indent="-285750">
              <a:buFont typeface="Arial" panose="020B0604020202020204" pitchFamily="34" charset="0"/>
              <a:buChar char="•"/>
            </a:pPr>
            <a:r>
              <a:rPr lang="en-US" sz="1100" dirty="0"/>
              <a:t>1-hr dwell powered-on</a:t>
            </a:r>
          </a:p>
          <a:p>
            <a:pPr marL="1200150" lvl="2" indent="-285750">
              <a:buFont typeface="Arial" panose="020B0604020202020204" pitchFamily="34" charset="0"/>
              <a:buChar char="•"/>
            </a:pPr>
            <a:r>
              <a:rPr lang="en-US" sz="1100" dirty="0"/>
              <a:t>Cold start test</a:t>
            </a:r>
          </a:p>
          <a:p>
            <a:pPr marL="1200150" lvl="2" indent="-285750">
              <a:buFont typeface="Arial" panose="020B0604020202020204" pitchFamily="34" charset="0"/>
              <a:buChar char="•"/>
            </a:pPr>
            <a:r>
              <a:rPr lang="en-US" sz="1100" dirty="0"/>
              <a:t>Functional tests</a:t>
            </a:r>
          </a:p>
          <a:p>
            <a:pPr marL="1543050" lvl="3" indent="-171450">
              <a:buFont typeface="Arial" panose="020B0604020202020204" pitchFamily="34" charset="0"/>
              <a:buChar char="•"/>
            </a:pPr>
            <a:r>
              <a:rPr lang="en-US" sz="1100" dirty="0"/>
              <a:t>RF output with -10 </a:t>
            </a:r>
            <a:r>
              <a:rPr lang="en-US" sz="1100" dirty="0" err="1"/>
              <a:t>dBm</a:t>
            </a:r>
            <a:r>
              <a:rPr lang="en-US" sz="1100" dirty="0"/>
              <a:t> input (CW input) in High Gain state (each band)</a:t>
            </a:r>
          </a:p>
          <a:p>
            <a:pPr marL="1543050" lvl="3" indent="-171450">
              <a:buFont typeface="Arial" panose="020B0604020202020204" pitchFamily="34" charset="0"/>
              <a:buChar char="•"/>
            </a:pPr>
            <a:r>
              <a:rPr lang="en-US" sz="1100" dirty="0"/>
              <a:t>Command &amp; response, operating modes, RF output stabilization</a:t>
            </a:r>
          </a:p>
          <a:p>
            <a:pPr marL="1543050" lvl="3" indent="-171450">
              <a:buFont typeface="Arial" panose="020B0604020202020204" pitchFamily="34" charset="0"/>
              <a:buChar char="•"/>
            </a:pPr>
            <a:r>
              <a:rPr lang="en-US" sz="1100" dirty="0"/>
              <a:t>Power consumption (each band)</a:t>
            </a:r>
          </a:p>
          <a:p>
            <a:pPr marL="1543050" lvl="3" indent="-171450">
              <a:buFont typeface="Arial" panose="020B0604020202020204" pitchFamily="34" charset="0"/>
              <a:buChar char="•"/>
            </a:pPr>
            <a:r>
              <a:rPr lang="en-US" sz="1100" dirty="0"/>
              <a:t>Voltage and temperature telemetry with timestamps</a:t>
            </a:r>
          </a:p>
          <a:p>
            <a:pPr marL="1200150" lvl="2" indent="-285750">
              <a:buFont typeface="Arial" panose="020B0604020202020204" pitchFamily="34" charset="0"/>
              <a:buChar char="•"/>
            </a:pPr>
            <a:r>
              <a:rPr lang="en-US" sz="1100" dirty="0"/>
              <a:t>6-hr soak powered-on</a:t>
            </a:r>
          </a:p>
          <a:p>
            <a:pPr marL="742950" lvl="1" indent="-285750">
              <a:buFont typeface="Arial" panose="020B0604020202020204" pitchFamily="34" charset="0"/>
              <a:buChar char="•"/>
            </a:pPr>
            <a:endParaRPr lang="en-US" sz="1400" dirty="0"/>
          </a:p>
        </p:txBody>
      </p:sp>
      <p:sp>
        <p:nvSpPr>
          <p:cNvPr id="5" name="Rectangle 4">
            <a:extLst>
              <a:ext uri="{FF2B5EF4-FFF2-40B4-BE49-F238E27FC236}">
                <a16:creationId xmlns:a16="http://schemas.microsoft.com/office/drawing/2014/main" id="{14A3746A-0494-0DAD-9B35-B1A53CC673ED}"/>
              </a:ext>
            </a:extLst>
          </p:cNvPr>
          <p:cNvSpPr/>
          <p:nvPr/>
        </p:nvSpPr>
        <p:spPr>
          <a:xfrm>
            <a:off x="1431634" y="288925"/>
            <a:ext cx="7315200" cy="461665"/>
          </a:xfrm>
          <a:prstGeom prst="rect">
            <a:avLst/>
          </a:prstGeom>
        </p:spPr>
        <p:txBody>
          <a:bodyPr wrap="square">
            <a:spAutoFit/>
          </a:bodyPr>
          <a:lstStyle/>
          <a:p>
            <a:pPr algn="ctr"/>
            <a:r>
              <a:rPr lang="en-US" sz="2400" u="sng" dirty="0" err="1"/>
              <a:t>Aldetec</a:t>
            </a:r>
            <a:r>
              <a:rPr lang="en-US" sz="2400" u="sng" dirty="0"/>
              <a:t> Temp Cycling (Cycle 1, </a:t>
            </a:r>
            <a:r>
              <a:rPr lang="en-US" sz="2400" u="sng" dirty="0" err="1"/>
              <a:t>Qual</a:t>
            </a:r>
            <a:r>
              <a:rPr lang="en-US" sz="2400" u="sng" dirty="0"/>
              <a:t>)</a:t>
            </a:r>
            <a:endParaRPr lang="en-US" sz="2400" dirty="0"/>
          </a:p>
        </p:txBody>
      </p:sp>
    </p:spTree>
    <p:extLst>
      <p:ext uri="{BB962C8B-B14F-4D97-AF65-F5344CB8AC3E}">
        <p14:creationId xmlns:p14="http://schemas.microsoft.com/office/powerpoint/2010/main" val="228675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8</a:t>
            </a:fld>
            <a:endParaRPr lang="en-US" dirty="0">
              <a:solidFill>
                <a:prstClr val="black">
                  <a:tint val="75000"/>
                </a:prstClr>
              </a:solidFill>
            </a:endParaRPr>
          </a:p>
        </p:txBody>
      </p:sp>
      <p:sp>
        <p:nvSpPr>
          <p:cNvPr id="4" name="TextBox 3">
            <a:extLst>
              <a:ext uri="{FF2B5EF4-FFF2-40B4-BE49-F238E27FC236}">
                <a16:creationId xmlns:a16="http://schemas.microsoft.com/office/drawing/2014/main" id="{AF0B8B97-C08A-713C-F413-E75F0FF86B15}"/>
              </a:ext>
            </a:extLst>
          </p:cNvPr>
          <p:cNvSpPr txBox="1"/>
          <p:nvPr/>
        </p:nvSpPr>
        <p:spPr>
          <a:xfrm>
            <a:off x="685800" y="838200"/>
            <a:ext cx="8305800" cy="1954381"/>
          </a:xfrm>
          <a:prstGeom prst="rect">
            <a:avLst/>
          </a:prstGeom>
          <a:noFill/>
        </p:spPr>
        <p:txBody>
          <a:bodyPr wrap="square" rtlCol="0">
            <a:spAutoFit/>
          </a:bodyPr>
          <a:lstStyle/>
          <a:p>
            <a:pPr marL="285750" indent="-285750">
              <a:buFont typeface="Arial" panose="020B0604020202020204" pitchFamily="34" charset="0"/>
              <a:buChar char="•"/>
            </a:pPr>
            <a:r>
              <a:rPr lang="en-US" sz="1100" b="1" dirty="0"/>
              <a:t>Step 6</a:t>
            </a:r>
          </a:p>
          <a:p>
            <a:pPr marL="742950" lvl="1" indent="-285750">
              <a:buFont typeface="Arial" panose="020B0604020202020204" pitchFamily="34" charset="0"/>
              <a:buChar char="•"/>
            </a:pPr>
            <a:r>
              <a:rPr lang="en-US" sz="1100" dirty="0"/>
              <a:t>Performance tests and characterization data at -13°C plateau (28V)</a:t>
            </a:r>
          </a:p>
          <a:p>
            <a:pPr marL="1200150" lvl="2" indent="-285750">
              <a:buFont typeface="Arial" panose="020B0604020202020204" pitchFamily="34" charset="0"/>
              <a:buChar char="•"/>
            </a:pPr>
            <a:r>
              <a:rPr lang="en-US" sz="1100" dirty="0"/>
              <a:t>RF output with -10 </a:t>
            </a:r>
            <a:r>
              <a:rPr lang="en-US" sz="1100" dirty="0" err="1"/>
              <a:t>dBm</a:t>
            </a:r>
            <a:r>
              <a:rPr lang="en-US" sz="1100" dirty="0"/>
              <a:t> input (OQPSK waveform) in High Gain state (each band)</a:t>
            </a:r>
          </a:p>
          <a:p>
            <a:pPr marL="1200150" lvl="2" indent="-285750">
              <a:buFont typeface="Arial" panose="020B0604020202020204" pitchFamily="34" charset="0"/>
              <a:buChar char="•"/>
            </a:pPr>
            <a:r>
              <a:rPr lang="en-US" sz="1100" dirty="0"/>
              <a:t>Maximum gain in Low Gain state (each band)</a:t>
            </a:r>
          </a:p>
          <a:p>
            <a:pPr marL="1200150" lvl="2" indent="-285750">
              <a:buFont typeface="Arial" panose="020B0604020202020204" pitchFamily="34" charset="0"/>
              <a:buChar char="•"/>
            </a:pPr>
            <a:r>
              <a:rPr lang="en-US" sz="1100" dirty="0"/>
              <a:t>Spectral Emissions (each band)</a:t>
            </a:r>
          </a:p>
          <a:p>
            <a:pPr marL="1200150" lvl="2" indent="-285750">
              <a:buFont typeface="Arial" panose="020B0604020202020204" pitchFamily="34" charset="0"/>
              <a:buChar char="•"/>
            </a:pPr>
            <a:r>
              <a:rPr lang="en-US" sz="1100" dirty="0"/>
              <a:t>Gain and phase characterization data for each attenuator setting (each band)</a:t>
            </a:r>
          </a:p>
          <a:p>
            <a:pPr marL="1200150" lvl="2" indent="-285750">
              <a:buFont typeface="Arial" panose="020B0604020202020204" pitchFamily="34" charset="0"/>
              <a:buChar char="•"/>
            </a:pPr>
            <a:r>
              <a:rPr lang="en-US" sz="1100" dirty="0"/>
              <a:t>Command &amp; response, operating modes, RF output stabilization</a:t>
            </a:r>
          </a:p>
          <a:p>
            <a:pPr marL="1200150" lvl="2" indent="-285750">
              <a:buFont typeface="Arial" panose="020B0604020202020204" pitchFamily="34" charset="0"/>
              <a:buChar char="•"/>
            </a:pPr>
            <a:r>
              <a:rPr lang="en-US" sz="1100" dirty="0"/>
              <a:t>Power consumption (each band)</a:t>
            </a:r>
          </a:p>
          <a:p>
            <a:pPr marL="1200150" lvl="2" indent="-285750">
              <a:buFont typeface="Arial" panose="020B0604020202020204" pitchFamily="34" charset="0"/>
              <a:buChar char="•"/>
            </a:pPr>
            <a:r>
              <a:rPr lang="en-US" sz="1100" dirty="0"/>
              <a:t>Voltage and temperature telemetry with timestamps</a:t>
            </a:r>
          </a:p>
          <a:p>
            <a:pPr marL="285750" indent="-285750">
              <a:buFont typeface="Arial" panose="020B0604020202020204" pitchFamily="34" charset="0"/>
              <a:buChar char="•"/>
            </a:pPr>
            <a:r>
              <a:rPr lang="en-US" sz="1100" b="1" dirty="0"/>
              <a:t>Step 7</a:t>
            </a:r>
          </a:p>
          <a:p>
            <a:pPr marL="742950" lvl="1" indent="-285750">
              <a:buFont typeface="Arial" panose="020B0604020202020204" pitchFamily="34" charset="0"/>
              <a:buChar char="•"/>
            </a:pPr>
            <a:r>
              <a:rPr lang="en-US" sz="1100" dirty="0"/>
              <a:t>Ramp to 71°C and stabilize </a:t>
            </a:r>
          </a:p>
        </p:txBody>
      </p:sp>
      <p:sp>
        <p:nvSpPr>
          <p:cNvPr id="5" name="Rectangle 4">
            <a:extLst>
              <a:ext uri="{FF2B5EF4-FFF2-40B4-BE49-F238E27FC236}">
                <a16:creationId xmlns:a16="http://schemas.microsoft.com/office/drawing/2014/main" id="{14A3746A-0494-0DAD-9B35-B1A53CC673ED}"/>
              </a:ext>
            </a:extLst>
          </p:cNvPr>
          <p:cNvSpPr/>
          <p:nvPr/>
        </p:nvSpPr>
        <p:spPr>
          <a:xfrm>
            <a:off x="1279234" y="136525"/>
            <a:ext cx="7315200" cy="461665"/>
          </a:xfrm>
          <a:prstGeom prst="rect">
            <a:avLst/>
          </a:prstGeom>
        </p:spPr>
        <p:txBody>
          <a:bodyPr wrap="square">
            <a:spAutoFit/>
          </a:bodyPr>
          <a:lstStyle/>
          <a:p>
            <a:pPr algn="ctr"/>
            <a:r>
              <a:rPr lang="en-US" sz="2400" u="sng" dirty="0" err="1"/>
              <a:t>Aldetec</a:t>
            </a:r>
            <a:r>
              <a:rPr lang="en-US" sz="2400" u="sng" dirty="0"/>
              <a:t> Temp Cycling (Cycle 1, </a:t>
            </a:r>
            <a:r>
              <a:rPr lang="en-US" sz="2400" u="sng" dirty="0" err="1"/>
              <a:t>Qual</a:t>
            </a:r>
            <a:r>
              <a:rPr lang="en-US" sz="2400" u="sng" dirty="0"/>
              <a:t>)</a:t>
            </a:r>
            <a:endParaRPr lang="en-US" sz="2400" dirty="0"/>
          </a:p>
        </p:txBody>
      </p:sp>
    </p:spTree>
    <p:extLst>
      <p:ext uri="{BB962C8B-B14F-4D97-AF65-F5344CB8AC3E}">
        <p14:creationId xmlns:p14="http://schemas.microsoft.com/office/powerpoint/2010/main" val="11674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9</a:t>
            </a:fld>
            <a:endParaRPr lang="en-US" dirty="0">
              <a:solidFill>
                <a:prstClr val="black">
                  <a:tint val="75000"/>
                </a:prstClr>
              </a:solidFill>
            </a:endParaRPr>
          </a:p>
        </p:txBody>
      </p:sp>
      <p:sp>
        <p:nvSpPr>
          <p:cNvPr id="4" name="TextBox 3">
            <a:extLst>
              <a:ext uri="{FF2B5EF4-FFF2-40B4-BE49-F238E27FC236}">
                <a16:creationId xmlns:a16="http://schemas.microsoft.com/office/drawing/2014/main" id="{AF0B8B97-C08A-713C-F413-E75F0FF86B15}"/>
              </a:ext>
            </a:extLst>
          </p:cNvPr>
          <p:cNvSpPr txBox="1"/>
          <p:nvPr/>
        </p:nvSpPr>
        <p:spPr>
          <a:xfrm>
            <a:off x="685800" y="4267200"/>
            <a:ext cx="8305800" cy="2123658"/>
          </a:xfrm>
          <a:prstGeom prst="rect">
            <a:avLst/>
          </a:prstGeom>
          <a:noFill/>
        </p:spPr>
        <p:txBody>
          <a:bodyPr wrap="square" rtlCol="0">
            <a:spAutoFit/>
          </a:bodyPr>
          <a:lstStyle/>
          <a:p>
            <a:pPr marL="285750" indent="-285750">
              <a:buFont typeface="Arial" panose="020B0604020202020204" pitchFamily="34" charset="0"/>
              <a:buChar char="•"/>
            </a:pPr>
            <a:r>
              <a:rPr lang="en-US" sz="1100" dirty="0"/>
              <a:t>Temperature profile for cycles 2-22</a:t>
            </a:r>
          </a:p>
          <a:p>
            <a:pPr marL="285750" indent="-285750">
              <a:buFont typeface="Arial" panose="020B0604020202020204" pitchFamily="34" charset="0"/>
              <a:buChar char="•"/>
            </a:pPr>
            <a:r>
              <a:rPr lang="en-US" sz="1100" dirty="0"/>
              <a:t>Prior to start of cycle 2, the test set-up will be configured for the automated test set-up shown in slide 2.</a:t>
            </a:r>
          </a:p>
          <a:p>
            <a:pPr marL="285750" indent="-285750">
              <a:buFont typeface="Arial" panose="020B0604020202020204" pitchFamily="34" charset="0"/>
              <a:buChar char="•"/>
            </a:pPr>
            <a:r>
              <a:rPr lang="en-US" sz="1100" dirty="0"/>
              <a:t>The temperature chamber will be configured to the above temperature cycle profile</a:t>
            </a:r>
          </a:p>
          <a:p>
            <a:pPr marL="742950" lvl="1" indent="-285750">
              <a:buFont typeface="Arial" panose="020B0604020202020204" pitchFamily="34" charset="0"/>
              <a:buChar char="•"/>
            </a:pPr>
            <a:r>
              <a:rPr lang="en-US" sz="1100" dirty="0"/>
              <a:t>Ramp rate of 4 °C / min</a:t>
            </a:r>
          </a:p>
          <a:p>
            <a:pPr marL="742950" lvl="1" indent="-285750">
              <a:buFont typeface="Arial" panose="020B0604020202020204" pitchFamily="34" charset="0"/>
              <a:buChar char="•"/>
            </a:pPr>
            <a:r>
              <a:rPr lang="en-US" sz="1100" dirty="0"/>
              <a:t>1-hour dwell + 1-hour soak at each plateau</a:t>
            </a:r>
          </a:p>
          <a:p>
            <a:pPr marL="285750" indent="-285750">
              <a:buFont typeface="Arial" panose="020B0604020202020204" pitchFamily="34" charset="0"/>
              <a:buChar char="•"/>
            </a:pPr>
            <a:r>
              <a:rPr lang="en-US" sz="1100" dirty="0"/>
              <a:t>The automated test set-up will be perform the following steps continuously through the entire temperature cycle profile:</a:t>
            </a:r>
          </a:p>
          <a:p>
            <a:pPr marL="742950" lvl="1" indent="-285750">
              <a:buFont typeface="Arial" panose="020B0604020202020204" pitchFamily="34" charset="0"/>
              <a:buChar char="•"/>
            </a:pPr>
            <a:r>
              <a:rPr lang="en-US" sz="1100" dirty="0"/>
              <a:t>Log Pin and Pout CW data for each amplifier module at high-gain state</a:t>
            </a:r>
          </a:p>
          <a:p>
            <a:pPr marL="742950" lvl="1" indent="-285750">
              <a:buFont typeface="Arial" panose="020B0604020202020204" pitchFamily="34" charset="0"/>
              <a:buChar char="•"/>
            </a:pPr>
            <a:r>
              <a:rPr lang="en-US" sz="1100" dirty="0"/>
              <a:t>Log DC power consumption for each band </a:t>
            </a:r>
          </a:p>
          <a:p>
            <a:pPr marL="742950" lvl="1" indent="-285750">
              <a:buFont typeface="Arial" panose="020B0604020202020204" pitchFamily="34" charset="0"/>
              <a:buChar char="•"/>
            </a:pPr>
            <a:r>
              <a:rPr lang="en-US" sz="1100" dirty="0"/>
              <a:t>Log voltage and temperature telemetry with timestamps</a:t>
            </a:r>
          </a:p>
          <a:p>
            <a:pPr marL="742950" lvl="1" indent="-285750">
              <a:buFont typeface="Arial" panose="020B0604020202020204" pitchFamily="34" charset="0"/>
              <a:buChar char="•"/>
            </a:pPr>
            <a:r>
              <a:rPr lang="en-US" sz="1100" dirty="0"/>
              <a:t>Apply +28V to UUT for even-numbered cycles</a:t>
            </a:r>
          </a:p>
          <a:p>
            <a:pPr marL="742950" lvl="1" indent="-285750">
              <a:buFont typeface="Arial" panose="020B0604020202020204" pitchFamily="34" charset="0"/>
              <a:buChar char="•"/>
            </a:pPr>
            <a:r>
              <a:rPr lang="en-US" sz="1100" dirty="0"/>
              <a:t>Apply +34V to UUT for odd-numbered cycles</a:t>
            </a:r>
          </a:p>
          <a:p>
            <a:pPr marL="742950" lvl="1" indent="-285750">
              <a:buFont typeface="Arial" panose="020B0604020202020204" pitchFamily="34" charset="0"/>
              <a:buChar char="•"/>
            </a:pPr>
            <a:r>
              <a:rPr lang="en-US" sz="1100" dirty="0"/>
              <a:t>Switch bands every 10 minutes and continuously log data</a:t>
            </a:r>
            <a:endParaRPr lang="en-US" sz="1200" dirty="0"/>
          </a:p>
        </p:txBody>
      </p:sp>
      <p:sp>
        <p:nvSpPr>
          <p:cNvPr id="6" name="Rectangle 5">
            <a:extLst>
              <a:ext uri="{FF2B5EF4-FFF2-40B4-BE49-F238E27FC236}">
                <a16:creationId xmlns:a16="http://schemas.microsoft.com/office/drawing/2014/main" id="{14A3746A-0494-0DAD-9B35-B1A53CC673ED}"/>
              </a:ext>
            </a:extLst>
          </p:cNvPr>
          <p:cNvSpPr/>
          <p:nvPr/>
        </p:nvSpPr>
        <p:spPr>
          <a:xfrm>
            <a:off x="1279234" y="136525"/>
            <a:ext cx="7315200" cy="461665"/>
          </a:xfrm>
          <a:prstGeom prst="rect">
            <a:avLst/>
          </a:prstGeom>
        </p:spPr>
        <p:txBody>
          <a:bodyPr wrap="square">
            <a:spAutoFit/>
          </a:bodyPr>
          <a:lstStyle/>
          <a:p>
            <a:pPr algn="ctr"/>
            <a:r>
              <a:rPr lang="en-US" sz="2400" u="sng" dirty="0" err="1"/>
              <a:t>Aldetec</a:t>
            </a:r>
            <a:r>
              <a:rPr lang="en-US" sz="2400" u="sng" dirty="0"/>
              <a:t> Temp Cycling (Cycles 2-22, </a:t>
            </a:r>
            <a:r>
              <a:rPr lang="en-US" sz="2400" u="sng" dirty="0" err="1"/>
              <a:t>Qual</a:t>
            </a:r>
            <a:r>
              <a:rPr lang="en-US" sz="2400" u="sng" dirty="0"/>
              <a:t>)</a:t>
            </a:r>
            <a:endParaRPr 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838200"/>
            <a:ext cx="5683359"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73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66259</TotalTime>
  <Words>2178</Words>
  <Application>Microsoft Office PowerPoint</Application>
  <PresentationFormat>On-screen Show (4:3)</PresentationFormat>
  <Paragraphs>330</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Aldetec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Overview</dc:title>
  <dc:creator>Suresh Nair</dc:creator>
  <cp:lastModifiedBy>Rich Silvers</cp:lastModifiedBy>
  <cp:revision>1143</cp:revision>
  <cp:lastPrinted>2023-02-06T21:20:06Z</cp:lastPrinted>
  <dcterms:created xsi:type="dcterms:W3CDTF">2010-09-07T21:10:08Z</dcterms:created>
  <dcterms:modified xsi:type="dcterms:W3CDTF">2024-02-14T21:31:43Z</dcterms:modified>
</cp:coreProperties>
</file>