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5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0519" autoAdjust="0"/>
  </p:normalViewPr>
  <p:slideViewPr>
    <p:cSldViewPr snapToGrid="0">
      <p:cViewPr>
        <p:scale>
          <a:sx n="75" d="100"/>
          <a:sy n="75" d="100"/>
        </p:scale>
        <p:origin x="93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1FC8B-30F4-4984-816D-8D540864B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BFE1-1515-4E06-96A5-4430C244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6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Welcome everyone to my presentation on "Quasi-Developable Mesh Segmentation for Fabrication"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This project explores techniques for converting complex 3D models into developable patches that can be fabricated from flat materials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I'll be discussing the methodology, implementation, results, and challenges encountered during this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BFE1-1515-4E06-96A5-4430C2446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core problem we're addressing is how to convert complex 3D models into quasi-developable patches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Developable surfaces can be flattened onto a plane without stretching or tearing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This is crucial for fabrication from sheet materials like fabric, paper, or metal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Applications include papercraft, fashion design, architectural models, and product prototyping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main challenge is finding a balance between minimizing distortion and reducing the number of cuts needed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Our goal is to segment 3D meshes into regions that approximate simple developable surfaces like cones, cylinders, or planes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BFE1-1515-4E06-96A5-4430C2446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11B66-3304-1559-4D69-897104E4B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DA28B-3718-290D-F98A-ED56AADE30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83177-294C-4621-0ABF-DAC39143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Developable surfaces have zero Gaussian curvature everywhere, meaning they can be flattened without distortion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Pure developable surfaces are limited to planes, cylinders, cones, and tangent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developables</a:t>
            </a: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Our work builds upon the D-Charts algorithm by Julius et al. from 2005, which introduced chart-based segmentation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Existing approaches often result in either excessive cuts or significant distortion when flattening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Our contribution is a modified approach using Lloyd iterations with conic proxies to better balance distortion and seam count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We've adapted these techniques to handle both smooth and polyhedral meshes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0D08F-0854-E7D0-42EA-05E6F898F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BFE1-1515-4E06-96A5-4430C2446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C0FC-50C2-87A6-F2E4-10051A3F2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15FC-AB45-A080-89EB-F3CC24B4F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66A4B-F3CE-1608-53F2-53B764E24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Our method follows a systematic approach to segment and flatten 3D meshes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overall process involves:</a:t>
            </a:r>
          </a:p>
          <a:p>
            <a:pPr algn="l">
              <a:spcAft>
                <a:spcPts val="7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Preparing the mesh data</a:t>
            </a:r>
          </a:p>
          <a:p>
            <a:pPr algn="l">
              <a:spcAft>
                <a:spcPts val="7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Initializing charts with seed points</a:t>
            </a:r>
          </a:p>
          <a:p>
            <a:pPr algn="l">
              <a:spcAft>
                <a:spcPts val="750"/>
              </a:spcAft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Aft>
                <a:spcPts val="750"/>
              </a:spcAft>
              <a:buFont typeface="+mj-lt"/>
              <a:buNone/>
            </a:pPr>
            <a:r>
              <a:rPr lang="en-US" dirty="0"/>
              <a:t>“I use farthest point sampling to initialize seeds. This method starts with one random face and then picks the next seed that is farthest from all existing seeds</a:t>
            </a:r>
            <a:r>
              <a:rPr lang="en-US" b="1" dirty="0"/>
              <a:t>. It ensures that seeds are well distributed over the mesh, which leads to more even and meaningful chart segmentation.”</a:t>
            </a:r>
            <a:endParaRPr lang="en-US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Aft>
                <a:spcPts val="750"/>
              </a:spcAft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Aft>
                <a:spcPts val="750"/>
              </a:spcAft>
              <a:buFont typeface="+mj-lt"/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Aft>
                <a:spcPts val="7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Growing charts using modified Lloyd iterations</a:t>
            </a:r>
          </a:p>
          <a:p>
            <a:pPr algn="l">
              <a:spcAft>
                <a:spcPts val="750"/>
              </a:spcAft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Aft>
                <a:spcPts val="750"/>
              </a:spcAft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spcAft>
                <a:spcPts val="750"/>
              </a:spcAft>
              <a:buFont typeface="+mj-lt"/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Lloyd's algorithm comes from centroidal Voronoi tessellation – a method to evenly distribute regions around centers.</a:t>
            </a:r>
          </a:p>
          <a:p>
            <a:pPr algn="l">
              <a:spcAft>
                <a:spcPts val="7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Handling special cases like high-curvature areas</a:t>
            </a:r>
          </a:p>
          <a:p>
            <a:pPr algn="l">
              <a:spcAft>
                <a:spcPts val="7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Flattening the resulting patches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70C2D-0B96-2E34-EFF4-C43B4A34E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BFE1-1515-4E06-96A5-4430C2446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C0FC-50C2-87A6-F2E4-10051A3F2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15FC-AB45-A080-89EB-F3CC24B4F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66A4B-F3CE-1608-53F2-53B764E24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To guide the chart-growing process, I use a composite cost function with three components: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Fitting Error (F) — This checks if the triangle is coplanar with the chart’s proxy. A large angular deviation from the chart normal increases the cost and discourages including highly curved triangles.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Compactness (C) — This prevents charts from becoming stretched or irregular by penalizing triangles that are far from the seed in geodesic distance. It keeps the chart spatially tight.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Boundary Promotion (P) — This encourages triangles to grow smoothly along existing boundaries, giving preference to triangles that share more edges with the chart.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Finally, these are combined using a weighted product, where I can tune the influence of each term using α, β, and γ. This multi-objective strategy helps generate well-structured, developable, and connected charts.”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70C2D-0B96-2E34-EFF4-C43B4A34E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BFE1-1515-4E06-96A5-4430C2446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6CE3E-CE01-0773-9521-3A4863E02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08095-CFB0-7E52-B24A-7202ACA60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A9414-5973-DE2B-C9B6-7B2CDA236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Our implementation successfully breaks meshes into near-developable charts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Each chart approximates a conic surface, making it easier to flatten with minimal distortion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For high-curvature areas, we introduced partial cuts or "darts" that help create workable 2D layouts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An interesting finding was that the effectiveness of multi-chart versus single-chart approaches depends on the geometry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For some models, the multi-chart approach significantly reduced the number of cuts needed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For others, a single chart with strategically placed cuts worked better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In our polyhedral mesh experiment, the algorithm successfully identified convex polyhedron "cells"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This demonstrates the versatility of our approach across different types of geometry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818D2-A766-DCA6-531A-4ECDF5101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BFE1-1515-4E06-96A5-4430C2446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5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5888E-4245-48CB-B7C4-F41FA2D45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F36C9-D676-9124-9CA4-613A57AB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6FB70-8514-F31D-5E3C-D36489201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One significant challenge was the "dominant charts problem" where the first chart would expand too rapidly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 solved this by implementing concurrent chart growth, ensuring more balanced chart sizes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 also found that multi-chart segmentation doesn't always reduce the total cut length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This outcome is highly geometry-dependent, which was an unexpected but important finding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Determining the optimal number of charts remains a challenge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Our approach relies on parameter tuning and experimentation to find the best configuration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Testing the flattening process on polyhedral meshes is still a work in progress</a:t>
            </a:r>
          </a:p>
          <a:p>
            <a:pPr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This represents an area for future development and 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105E0-F182-8A64-E0BF-D5E4CC5F1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BFE1-1515-4E06-96A5-4430C2446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3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E3A22-440C-006A-04F7-8FD8153C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76178-4E8A-16D2-921C-BED71BE70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29EDF-91F4-10B6-E87D-7E5D77A5A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Several promising directions for future work include: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Developing optimization techniques for automatically determining the ideal number of charts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Improving the flattening process for polygonal models, especially those with sharp features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Incorporating anisotropic material properties into the segmentation process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Conducting real-world fabrication tests with various materials to validate our approach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These enhancements would further improve the practical applicability of our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CB2DA-AC9E-9B18-B59A-190D04FF8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CBFE1-1515-4E06-96A5-4430C2446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866A-E37E-9D05-3A3F-14D016022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09B91-DBEA-A9F1-46AD-50A6BDF9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6D36-EE96-724B-A07A-81A79B77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7467A-3C37-3094-936C-810F66F0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422E-0B3C-CBB5-783A-B352377E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B19A-073B-6D21-704A-DFA5E37E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A8B6-13AE-C108-DC44-1FABCD608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38FA-A6E2-082E-C945-1D174996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8FA8-62A1-E009-07F1-4A47D2DF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F7BC-D203-5B64-B29E-5F69CC5B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874E4-D3C3-CB79-8633-2610BC6A0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7AB67-8B7A-5CF9-3A83-0B0B9D539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437D-9F64-4627-9D0C-CB1B03EF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AFC5-DDF4-F75A-DFDF-0E8F1705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979E-EBC7-681D-FA89-8D61C281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6B9D-85AF-A498-301B-511F6DE0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DFCC-A962-B1AE-C5A2-47F848C4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A468-27EC-8D7E-920F-C57B5C32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A789-FB53-F6B5-5480-3E757B3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22DC-6E1D-CE8A-2E8D-08528FD0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8D0F-8A63-2B75-F698-19FCB69F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F63E-C793-F160-88D8-9F114C15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F255-27F0-1AEE-CCB1-0CEFA4D8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6391-C6E0-DAC8-18D5-7941AF2F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E3BB4-5CCA-0A95-756D-F61F3181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F6C0-D39D-CEB3-FDF1-C0B0EE46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48EB-A624-DF84-7754-F4A9E90C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E012A-9653-77F0-22F2-8EAE43A6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DBA88-45F4-88CA-56B2-BBB58082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1475A-68DF-AEBE-D7F9-509E5F98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2296-F9CD-44FD-19BE-FA92BDAD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7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7406-9B3E-2EA6-6FFC-610430C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E540-534D-AA15-F3D1-BC481E8DF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2552-43C2-CE9B-FEE3-C2FBA3F56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D04B7-3EDD-2F57-53F8-D65CC99DA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9BBA-745C-B01D-9891-21A858422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5FEAD-84B9-95C2-E928-9FB29933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6C0CF-FE71-9DDA-1268-4ED3DE7E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5C994-A1A7-321C-C7D3-00DACB75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5E2-ED2A-88A2-7A74-90929E43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8FA2F-661B-B055-FD0D-2E13D35A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FE7A6-01CB-AB88-B8B1-4D0B913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08A59-A3EC-9E20-A9F7-1E3B6339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0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0A2EA-C119-8091-E23E-AB0775A1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3A519-8CBB-87DC-7FCB-91CC9772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C6B4E-68C5-AC80-D7F1-663851AD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C341-0B6A-3937-B420-2ED74620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361F-61F7-BF73-C82B-3D3A29F0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3943-757D-6424-CAFE-4DD25A85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FC15-1F32-C9CA-C31E-77FC2908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8EBA8-6D6D-9360-3ECC-2E0F1A71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9CBAF-F687-61DE-7D21-83D0C8A7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551E-1E86-7FF2-B9E4-09B60558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B11C5-4522-1FFA-F043-121078AB7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D624-8735-BD1F-188E-5FEC2D38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DD8C7-3B13-B4BE-5DE6-66B6D87C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C98D6-07AB-9863-7A99-F1DBEC6C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5D7C3-FF64-7330-E093-71D97BA7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8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BFA18-6DF8-900C-7B77-D3812D5C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53D0D-CA93-6446-ED7E-9E4C08EA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510F-584E-5BEA-80B7-E12787AE1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2BAF3-6531-40E0-BC28-76A8C21CBF6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E0A2-6843-5B8D-A514-4B79A5AB7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862D-4B3B-E576-C21F-E4F1DC6D2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2C85D-2420-46FA-9357-D3349291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2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EC4642-AB72-5541-8775-561765D51C40}"/>
              </a:ext>
            </a:extLst>
          </p:cNvPr>
          <p:cNvSpPr txBox="1"/>
          <p:nvPr/>
        </p:nvSpPr>
        <p:spPr>
          <a:xfrm>
            <a:off x="4249464" y="3964032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Reza Taghavifard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ABC23-E644-1122-4D68-A96A36C9952B}"/>
              </a:ext>
            </a:extLst>
          </p:cNvPr>
          <p:cNvSpPr txBox="1"/>
          <p:nvPr/>
        </p:nvSpPr>
        <p:spPr>
          <a:xfrm>
            <a:off x="3417242" y="2814870"/>
            <a:ext cx="4602995" cy="75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875"/>
              </a:spcAft>
            </a:pPr>
            <a:r>
              <a:rPr lang="en-US" sz="2400" b="1" i="0" dirty="0">
                <a:solidFill>
                  <a:srgbClr val="0070C0"/>
                </a:solidFill>
                <a:effectLst/>
              </a:rPr>
              <a:t>D-Charts Mesh Segmentation </a:t>
            </a:r>
            <a:r>
              <a:rPr lang="en-US" sz="2400" b="1" dirty="0">
                <a:solidFill>
                  <a:srgbClr val="0070C0"/>
                </a:solidFill>
              </a:rPr>
              <a:t>For fabrication</a:t>
            </a:r>
            <a:endParaRPr lang="en-US" sz="2400" b="1" i="0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CECF3F-1F9C-D55B-A199-FEDE0DF72CD0}"/>
              </a:ext>
            </a:extLst>
          </p:cNvPr>
          <p:cNvCxnSpPr/>
          <p:nvPr/>
        </p:nvCxnSpPr>
        <p:spPr>
          <a:xfrm>
            <a:off x="1850057" y="3574117"/>
            <a:ext cx="81464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5CB7BC-38DA-CD81-04D4-C944538409DB}"/>
              </a:ext>
            </a:extLst>
          </p:cNvPr>
          <p:cNvSpPr txBox="1"/>
          <p:nvPr/>
        </p:nvSpPr>
        <p:spPr>
          <a:xfrm>
            <a:off x="340406" y="1802593"/>
            <a:ext cx="8438250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 Converting complex 3D models into quasi-developable patches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Motivation: Simplifying fabrication from sheet materials (fabric, paper)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Physical model creation, papercraft, textile design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 Minimizing distortion and number of cuts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Segment 3D meshes into regions approximating cones, cylinders, or planes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86F9C-0650-65BC-03D1-A8C320976C6A}"/>
              </a:ext>
            </a:extLst>
          </p:cNvPr>
          <p:cNvSpPr txBox="1"/>
          <p:nvPr/>
        </p:nvSpPr>
        <p:spPr>
          <a:xfrm>
            <a:off x="486295" y="917349"/>
            <a:ext cx="6259482" cy="42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875"/>
              </a:spcAft>
            </a:pPr>
            <a:r>
              <a:rPr lang="en-US" sz="2400" b="1" i="0" dirty="0">
                <a:solidFill>
                  <a:srgbClr val="0070C0"/>
                </a:solidFill>
                <a:effectLst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223879-5F67-1692-A337-C7405226957B}"/>
              </a:ext>
            </a:extLst>
          </p:cNvPr>
          <p:cNvCxnSpPr/>
          <p:nvPr/>
        </p:nvCxnSpPr>
        <p:spPr>
          <a:xfrm>
            <a:off x="486295" y="1442258"/>
            <a:ext cx="81464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BCFC9-8EE4-8845-2F9D-9697E583E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41741B-6C1E-5FF6-0D43-A84A235736BE}"/>
              </a:ext>
            </a:extLst>
          </p:cNvPr>
          <p:cNvSpPr txBox="1"/>
          <p:nvPr/>
        </p:nvSpPr>
        <p:spPr>
          <a:xfrm>
            <a:off x="486295" y="1622425"/>
            <a:ext cx="8512232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Developable surfaces: Zero Gaussian curvature everywhere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D-Charts algorithm (Julius et al., EG 2005): Basis for our approach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approaches: Often result in excessive cuts or distortion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approach: Modified Lloyd iterations with conic proxies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 Balance between distortion and number of seams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CAFE7-6CC5-7CF1-AE1C-E2E1D751A89E}"/>
              </a:ext>
            </a:extLst>
          </p:cNvPr>
          <p:cNvSpPr txBox="1"/>
          <p:nvPr/>
        </p:nvSpPr>
        <p:spPr>
          <a:xfrm>
            <a:off x="486295" y="917349"/>
            <a:ext cx="6259482" cy="103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875"/>
              </a:spcAft>
            </a:pPr>
            <a:r>
              <a:rPr lang="en-US" sz="2400" b="1" dirty="0">
                <a:solidFill>
                  <a:srgbClr val="0070C0"/>
                </a:solidFill>
              </a:rPr>
              <a:t>Background &amp; Related Work</a:t>
            </a:r>
          </a:p>
          <a:p>
            <a:pPr>
              <a:lnSpc>
                <a:spcPct val="90000"/>
              </a:lnSpc>
              <a:spcAft>
                <a:spcPts val="1875"/>
              </a:spcAft>
            </a:pPr>
            <a:endParaRPr lang="en-US" sz="2400" b="1" i="0" dirty="0">
              <a:effectLst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77CC36-EAA3-FB4F-ED77-71F43B4A36B7}"/>
              </a:ext>
            </a:extLst>
          </p:cNvPr>
          <p:cNvCxnSpPr/>
          <p:nvPr/>
        </p:nvCxnSpPr>
        <p:spPr>
          <a:xfrm>
            <a:off x="486295" y="1442258"/>
            <a:ext cx="81464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3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50114-73F5-E051-B01C-AC4F08F98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7F8A9E-FD4C-E08B-562F-21A5C72CF55B}"/>
              </a:ext>
            </a:extLst>
          </p:cNvPr>
          <p:cNvSpPr txBox="1"/>
          <p:nvPr/>
        </p:nvSpPr>
        <p:spPr>
          <a:xfrm>
            <a:off x="486295" y="1344197"/>
            <a:ext cx="8512232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200000"/>
              </a:lnSpc>
              <a:spcAft>
                <a:spcPts val="750"/>
              </a:spcAft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method follows a systematic approach to segment and flatten 3D meshes: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mesh data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charts with seed points(based on </a:t>
            </a:r>
            <a:r>
              <a:rPr lang="en-US" sz="19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 Point Sampling (FPS)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Growing charts using modified </a:t>
            </a:r>
            <a:r>
              <a:rPr lang="en-US" sz="19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Lloyd iterations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special cases like high-curvature areas</a:t>
            </a:r>
          </a:p>
          <a:p>
            <a:pPr indent="-228600">
              <a:lnSpc>
                <a:spcPct val="20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 the resulting patches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C1A68-D4C0-A6D9-FF77-F8017F606416}"/>
              </a:ext>
            </a:extLst>
          </p:cNvPr>
          <p:cNvSpPr txBox="1"/>
          <p:nvPr/>
        </p:nvSpPr>
        <p:spPr>
          <a:xfrm>
            <a:off x="486295" y="917349"/>
            <a:ext cx="6259482" cy="42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875"/>
              </a:spcAft>
            </a:pPr>
            <a:r>
              <a:rPr lang="en-US" sz="2400" b="1" dirty="0">
                <a:solidFill>
                  <a:srgbClr val="0070C0"/>
                </a:solidFill>
              </a:rPr>
              <a:t>Method Overview</a:t>
            </a:r>
            <a:endParaRPr lang="en-US" sz="2400" b="1" i="0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246C7-7A2C-CDCF-0684-C0B7F5142A99}"/>
              </a:ext>
            </a:extLst>
          </p:cNvPr>
          <p:cNvCxnSpPr/>
          <p:nvPr/>
        </p:nvCxnSpPr>
        <p:spPr>
          <a:xfrm>
            <a:off x="486295" y="1442258"/>
            <a:ext cx="81464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8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50114-73F5-E051-B01C-AC4F08F98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7F8A9E-FD4C-E08B-562F-21A5C72CF55B}"/>
              </a:ext>
            </a:extLst>
          </p:cNvPr>
          <p:cNvSpPr txBox="1"/>
          <p:nvPr/>
        </p:nvSpPr>
        <p:spPr>
          <a:xfrm>
            <a:off x="486295" y="956945"/>
            <a:ext cx="8512232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200000"/>
              </a:lnSpc>
              <a:spcAft>
                <a:spcPts val="750"/>
              </a:spcAft>
            </a:pPr>
            <a:r>
              <a:rPr lang="en-US" sz="19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Fitting Error: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triangle whose normal is far from the chart plane.</a:t>
            </a:r>
          </a:p>
          <a:p>
            <a:pPr>
              <a:lnSpc>
                <a:spcPct val="200000"/>
              </a:lnSpc>
              <a:spcAft>
                <a:spcPts val="750"/>
              </a:spcAft>
            </a:pPr>
            <a:r>
              <a:rPr lang="en-US" sz="19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Compactness: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triangle far away from the chart’s seed along surface.</a:t>
            </a:r>
          </a:p>
          <a:p>
            <a:pPr>
              <a:lnSpc>
                <a:spcPct val="200000"/>
              </a:lnSpc>
              <a:spcAft>
                <a:spcPts val="750"/>
              </a:spcAft>
            </a:pPr>
            <a:r>
              <a:rPr lang="en-US" sz="19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Boundary Promotion: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triangle that shares 1 edge vs 2 edges with the chart.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C1A68-D4C0-A6D9-FF77-F8017F606416}"/>
              </a:ext>
            </a:extLst>
          </p:cNvPr>
          <p:cNvSpPr txBox="1"/>
          <p:nvPr/>
        </p:nvSpPr>
        <p:spPr>
          <a:xfrm>
            <a:off x="486295" y="917349"/>
            <a:ext cx="6259482" cy="42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875"/>
              </a:spcAft>
            </a:pPr>
            <a:r>
              <a:rPr lang="en-US" sz="2400" b="1" dirty="0">
                <a:solidFill>
                  <a:srgbClr val="0070C0"/>
                </a:solidFill>
              </a:rPr>
              <a:t>Cost function</a:t>
            </a:r>
            <a:endParaRPr lang="en-US" sz="2400" b="1" i="0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246C7-7A2C-CDCF-0684-C0B7F5142A99}"/>
              </a:ext>
            </a:extLst>
          </p:cNvPr>
          <p:cNvCxnSpPr/>
          <p:nvPr/>
        </p:nvCxnSpPr>
        <p:spPr>
          <a:xfrm>
            <a:off x="486295" y="1442258"/>
            <a:ext cx="81464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A045C3E-73A7-B944-2D87-EEEF69115AF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35243" y="2081639"/>
            <a:ext cx="2092960" cy="197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A006B-3E92-D845-F8A8-1975BDCF96E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092875" y="2789768"/>
            <a:ext cx="1377696" cy="144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59521-AA41-6220-CD69-5C8CF5F199B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476303" y="3286905"/>
            <a:ext cx="522224" cy="5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1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6C7BD-11C2-4081-9D8A-F9D3BFBD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96DB7-8FED-58F8-7CAB-2ADE0A8DE524}"/>
              </a:ext>
            </a:extLst>
          </p:cNvPr>
          <p:cNvSpPr txBox="1"/>
          <p:nvPr/>
        </p:nvSpPr>
        <p:spPr>
          <a:xfrm>
            <a:off x="486295" y="917349"/>
            <a:ext cx="6259482" cy="42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875"/>
              </a:spcAft>
            </a:pPr>
            <a:r>
              <a:rPr lang="en-US" sz="2400" b="1" dirty="0">
                <a:solidFill>
                  <a:srgbClr val="0070C0"/>
                </a:solidFill>
              </a:rPr>
              <a:t>Results Achieved</a:t>
            </a:r>
            <a:endParaRPr lang="en-US" sz="2400" b="1" i="0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6C8BC6-5CA3-707C-8DD0-C19B198FB67B}"/>
              </a:ext>
            </a:extLst>
          </p:cNvPr>
          <p:cNvCxnSpPr/>
          <p:nvPr/>
        </p:nvCxnSpPr>
        <p:spPr>
          <a:xfrm>
            <a:off x="486295" y="1442258"/>
            <a:ext cx="81464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29554D-318B-5F23-26CA-38B164E7F0EB}"/>
              </a:ext>
            </a:extLst>
          </p:cNvPr>
          <p:cNvSpPr txBox="1"/>
          <p:nvPr/>
        </p:nvSpPr>
        <p:spPr>
          <a:xfrm>
            <a:off x="408140" y="1921771"/>
            <a:ext cx="69426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Flexible Quasi-Developable Segmentation</a:t>
            </a:r>
          </a:p>
          <a:p>
            <a:pPr marL="800100" lvl="1" indent="-34290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breaks mesh into near-developable charts</a:t>
            </a:r>
          </a:p>
          <a:p>
            <a:pPr marL="800100" lvl="1" indent="-34290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chart approximates a conic surface</a:t>
            </a:r>
          </a:p>
          <a:p>
            <a:pPr>
              <a:spcAft>
                <a:spcPts val="75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Partial Cuts in High-Curvature Areas</a:t>
            </a:r>
          </a:p>
          <a:p>
            <a:pPr marL="1200150" lvl="2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Local seams (darts) help create workable 2D layouts</a:t>
            </a:r>
          </a:p>
          <a:p>
            <a:pPr algn="l">
              <a:spcAft>
                <a:spcPts val="75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Geometry-Dependent Outcomes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Multi-chart approach reduces cuts for some models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Single-chart with strategic cuts works better for others</a:t>
            </a:r>
          </a:p>
          <a:p>
            <a:pPr algn="l">
              <a:spcAft>
                <a:spcPts val="75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Polyhedral Mesh Experiment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identified convex polyhedron "cells"</a:t>
            </a:r>
          </a:p>
        </p:txBody>
      </p:sp>
    </p:spTree>
    <p:extLst>
      <p:ext uri="{BB962C8B-B14F-4D97-AF65-F5344CB8AC3E}">
        <p14:creationId xmlns:p14="http://schemas.microsoft.com/office/powerpoint/2010/main" val="368547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CD424-9F18-9D0A-4570-C22BB9F6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D2ED3F-F5FA-13D2-EDA0-7746B523985B}"/>
              </a:ext>
            </a:extLst>
          </p:cNvPr>
          <p:cNvSpPr txBox="1"/>
          <p:nvPr/>
        </p:nvSpPr>
        <p:spPr>
          <a:xfrm>
            <a:off x="486295" y="917349"/>
            <a:ext cx="6259482" cy="42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875"/>
              </a:spcAft>
            </a:pPr>
            <a:r>
              <a:rPr lang="en-US" sz="2400" b="1" dirty="0">
                <a:solidFill>
                  <a:srgbClr val="0070C0"/>
                </a:solidFill>
              </a:rPr>
              <a:t>Challenges &amp; Solutions</a:t>
            </a:r>
            <a:endParaRPr lang="en-US" sz="2400" b="1" i="0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17C019-A848-0136-5ECB-660D9EC69CB2}"/>
              </a:ext>
            </a:extLst>
          </p:cNvPr>
          <p:cNvCxnSpPr/>
          <p:nvPr/>
        </p:nvCxnSpPr>
        <p:spPr>
          <a:xfrm>
            <a:off x="486295" y="1442258"/>
            <a:ext cx="81464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ACEAD2-34DA-0D67-8C8E-10CC8B5F88B1}"/>
              </a:ext>
            </a:extLst>
          </p:cNvPr>
          <p:cNvSpPr txBox="1"/>
          <p:nvPr/>
        </p:nvSpPr>
        <p:spPr>
          <a:xfrm>
            <a:off x="397981" y="1723651"/>
            <a:ext cx="6183956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Dominant Charts Problem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Issue: First chart expanding too rapidly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 Concurrent chart growth implementation</a:t>
            </a:r>
          </a:p>
          <a:p>
            <a:pPr algn="l">
              <a:spcAft>
                <a:spcPts val="75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Varying Results on Total Cuts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Issue: Multi-chart not always reducing cut length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Finding: Outcome is geometry-dependent</a:t>
            </a:r>
          </a:p>
          <a:p>
            <a:pPr algn="l">
              <a:spcAft>
                <a:spcPts val="75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Optimal Number of Charts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 Determining ideal chart count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Approach: Parameter tuning and experimentation</a:t>
            </a:r>
          </a:p>
          <a:p>
            <a:pPr algn="l">
              <a:spcAft>
                <a:spcPts val="75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Unfolding Polyhedral Charts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 Testing flattening on polyhedral meshes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Status: Partially implemented, future work</a:t>
            </a:r>
          </a:p>
        </p:txBody>
      </p:sp>
    </p:spTree>
    <p:extLst>
      <p:ext uri="{BB962C8B-B14F-4D97-AF65-F5344CB8AC3E}">
        <p14:creationId xmlns:p14="http://schemas.microsoft.com/office/powerpoint/2010/main" val="302161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496C7-CDB5-99AC-7118-4EC3465FE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4301E8-F0FE-55BB-1C26-A65750816600}"/>
              </a:ext>
            </a:extLst>
          </p:cNvPr>
          <p:cNvSpPr txBox="1"/>
          <p:nvPr/>
        </p:nvSpPr>
        <p:spPr>
          <a:xfrm>
            <a:off x="486295" y="917349"/>
            <a:ext cx="6259482" cy="42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875"/>
              </a:spcAft>
            </a:pPr>
            <a:r>
              <a:rPr lang="en-US" sz="2400" b="1" dirty="0">
                <a:solidFill>
                  <a:srgbClr val="0070C0"/>
                </a:solidFill>
              </a:rPr>
              <a:t>Future Work</a:t>
            </a:r>
            <a:endParaRPr lang="en-US" sz="2400" b="1" i="0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2528F6-90C1-9353-5EF1-392C09412FC4}"/>
              </a:ext>
            </a:extLst>
          </p:cNvPr>
          <p:cNvCxnSpPr/>
          <p:nvPr/>
        </p:nvCxnSpPr>
        <p:spPr>
          <a:xfrm>
            <a:off x="486295" y="1442258"/>
            <a:ext cx="814647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9D18E7-6D20-65E5-D33F-CE37ECC7B150}"/>
              </a:ext>
            </a:extLst>
          </p:cNvPr>
          <p:cNvSpPr txBox="1"/>
          <p:nvPr/>
        </p:nvSpPr>
        <p:spPr>
          <a:xfrm>
            <a:off x="397980" y="1723651"/>
            <a:ext cx="7130579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for optimal chart count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determination of ideal number of charts</a:t>
            </a:r>
          </a:p>
          <a:p>
            <a:pPr>
              <a:spcAft>
                <a:spcPts val="750"/>
              </a:spcAf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flattening for polygonal models</a:t>
            </a:r>
          </a:p>
          <a:p>
            <a:pPr lvl="1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handling of sharp features and edges</a:t>
            </a:r>
          </a:p>
          <a:p>
            <a:pPr>
              <a:spcAft>
                <a:spcPts val="75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Real-world fabrication testing Challenge: Determining ideal chart count</a:t>
            </a:r>
          </a:p>
          <a:p>
            <a:pPr>
              <a:spcAft>
                <a:spcPts val="750"/>
              </a:spcAf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08CED64-D0E9-4041-99F6-A3316CE520AD}">
  <we:reference id="4b785c87-866c-4bad-85d8-5d1ae467ac9a" version="3.16.1.0" store="EXCatalog" storeType="EXCatalog"/>
  <we:alternateReferences>
    <we:reference id="WA104381909" version="3.16.1.0" store="fr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1172</Words>
  <Application>Microsoft Office PowerPoint</Application>
  <PresentationFormat>Widescreen</PresentationFormat>
  <Paragraphs>139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Reza Taghavifard</dc:creator>
  <cp:lastModifiedBy>Reza Taghavifard</cp:lastModifiedBy>
  <cp:revision>17</cp:revision>
  <dcterms:created xsi:type="dcterms:W3CDTF">2025-04-07T18:08:56Z</dcterms:created>
  <dcterms:modified xsi:type="dcterms:W3CDTF">2025-04-07T22:53:41Z</dcterms:modified>
</cp:coreProperties>
</file>