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107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Worksheet.xlsx" /><Relationship Id="rId7" Type="http://schemas.openxmlformats.org/officeDocument/2006/relationships/image" Target="../media/image14.svg" /><Relationship Id="rId2" Type="http://schemas.openxmlformats.org/officeDocument/2006/relationships/image" Target="../media/image10.png" /><Relationship Id="rId1" Type="http://schemas.openxmlformats.org/officeDocument/2006/relationships/slideLayout" Target="../slideLayouts/slideLayout4.xml" /><Relationship Id="rId6" Type="http://schemas.openxmlformats.org/officeDocument/2006/relationships/image" Target="../media/image13.png" /><Relationship Id="rId5" Type="http://schemas.openxmlformats.org/officeDocument/2006/relationships/image" Target="../media/image12.png" /><Relationship Id="rId4" Type="http://schemas.openxmlformats.org/officeDocument/2006/relationships/image" Target="../media/image11.emf"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2935754"/>
            <a:ext cx="8610600" cy="3416320"/>
          </a:xfrm>
          <a:prstGeom prst="rect">
            <a:avLst/>
          </a:prstGeom>
          <a:noFill/>
        </p:spPr>
        <p:txBody>
          <a:bodyPr wrap="square" rtlCol="0">
            <a:spAutoFit/>
          </a:bodyPr>
          <a:lstStyle/>
          <a:p>
            <a:r>
              <a:rPr lang="en-US" sz="2400" b="1" i="1" dirty="0"/>
              <a:t>NAME </a:t>
            </a:r>
            <a:r>
              <a:rPr lang="en-GB" sz="2400" b="1" i="1" dirty="0"/>
              <a:t>               : R.THENMOZHI</a:t>
            </a:r>
          </a:p>
          <a:p>
            <a:endParaRPr lang="en-US" sz="2400" b="1" i="1" dirty="0"/>
          </a:p>
          <a:p>
            <a:r>
              <a:rPr lang="en-US" sz="2400" b="1" i="1" dirty="0"/>
              <a:t>REGISTER NO</a:t>
            </a:r>
            <a:r>
              <a:rPr lang="en-GB" sz="2400" b="1" i="1" dirty="0"/>
              <a:t>.  </a:t>
            </a:r>
            <a:r>
              <a:rPr lang="en-US" sz="2400" b="1" i="1" dirty="0"/>
              <a:t>:</a:t>
            </a:r>
            <a:r>
              <a:rPr lang="en-GB" sz="2400" b="1" i="1" dirty="0"/>
              <a:t> 2213391036057</a:t>
            </a:r>
          </a:p>
          <a:p>
            <a:endParaRPr lang="en-US" sz="2400" b="1" i="1" dirty="0"/>
          </a:p>
          <a:p>
            <a:r>
              <a:rPr lang="en-US" sz="2400" b="1" i="1" dirty="0"/>
              <a:t>DEPARTMENT</a:t>
            </a:r>
            <a:r>
              <a:rPr lang="en-GB" sz="2400" b="1" i="1" dirty="0"/>
              <a:t> </a:t>
            </a:r>
            <a:r>
              <a:rPr lang="en-US" sz="2400" b="1" i="1" dirty="0"/>
              <a:t>:</a:t>
            </a:r>
            <a:r>
              <a:rPr lang="en-GB" sz="2400" b="1" i="1" dirty="0"/>
              <a:t> C</a:t>
            </a:r>
            <a:r>
              <a:rPr lang="en-US" sz="2400" b="1" i="1" dirty="0"/>
              <a:t>OMMERCE</a:t>
            </a:r>
            <a:endParaRPr lang="en-GB" sz="2400" b="1" i="1" dirty="0"/>
          </a:p>
          <a:p>
            <a:endParaRPr lang="en-US" sz="2400" b="1" i="1" dirty="0"/>
          </a:p>
          <a:p>
            <a:r>
              <a:rPr lang="en-US" sz="2400" b="1" i="1" dirty="0"/>
              <a:t>COLLEGE</a:t>
            </a:r>
            <a:r>
              <a:rPr lang="en-GB" sz="2400" b="1" i="1" dirty="0"/>
              <a:t>          :</a:t>
            </a:r>
            <a:r>
              <a:rPr lang="en-US" sz="2400" b="1" i="1" dirty="0"/>
              <a:t> </a:t>
            </a:r>
            <a:r>
              <a:rPr lang="en-GB" sz="2400" b="1" i="1" dirty="0"/>
              <a:t>QUEEN MARY’S COLLEGE (AUTONOMOUS),</a:t>
            </a:r>
          </a:p>
          <a:p>
            <a:r>
              <a:rPr lang="en-GB" sz="2400" b="1" i="1" dirty="0"/>
              <a:t>                            CHENNAI-600004</a:t>
            </a:r>
            <a:endParaRPr lang="en-US" sz="2400" b="1" i="1" dirty="0"/>
          </a:p>
          <a:p>
            <a:r>
              <a:rPr lang="en-US" sz="2400" b="1" i="1" dirty="0"/>
              <a:t>           </a:t>
            </a:r>
            <a:endParaRPr lang="en-IN" sz="2400" b="1"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a:solidFill>
            <a:srgbClr val="00B0F0"/>
          </a:solidFill>
          <a:ln>
            <a:solidFill>
              <a:srgbClr val="00B0F0"/>
            </a:solidFill>
          </a:ln>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DB75943-ED22-8B97-34A9-27C50C2E9326}"/>
              </a:ext>
            </a:extLst>
          </p:cNvPr>
          <p:cNvSpPr txBox="1"/>
          <p:nvPr/>
        </p:nvSpPr>
        <p:spPr>
          <a:xfrm>
            <a:off x="739775" y="1447800"/>
            <a:ext cx="7108825" cy="3785652"/>
          </a:xfrm>
          <a:prstGeom prst="rect">
            <a:avLst/>
          </a:prstGeom>
          <a:noFill/>
        </p:spPr>
        <p:txBody>
          <a:bodyPr wrap="square" rtlCol="0">
            <a:spAutoFit/>
          </a:bodyPr>
          <a:lstStyle/>
          <a:p>
            <a:pPr marL="514350" indent="-514350">
              <a:buFont typeface="+mj-lt"/>
              <a:buAutoNum type="romanLcPeriod"/>
            </a:pPr>
            <a:r>
              <a:rPr lang="en-US" sz="2400" b="1" dirty="0"/>
              <a:t>Data cleaning.</a:t>
            </a:r>
          </a:p>
          <a:p>
            <a:pPr marL="514350" indent="-514350">
              <a:buFont typeface="+mj-lt"/>
              <a:buAutoNum type="romanLcPeriod"/>
            </a:pPr>
            <a:r>
              <a:rPr lang="en-US" sz="2400" b="1" dirty="0"/>
              <a:t>Creating table.</a:t>
            </a:r>
          </a:p>
          <a:p>
            <a:pPr marL="514350" indent="-514350">
              <a:buFont typeface="+mj-lt"/>
              <a:buAutoNum type="romanLcPeriod"/>
            </a:pPr>
            <a:r>
              <a:rPr lang="en-US" sz="2400" b="1" dirty="0"/>
              <a:t>Creating pivot chart.</a:t>
            </a:r>
          </a:p>
          <a:p>
            <a:pPr marL="514350" indent="-514350">
              <a:buFont typeface="+mj-lt"/>
              <a:buAutoNum type="romanLcPeriod"/>
            </a:pPr>
            <a:r>
              <a:rPr lang="en-US" sz="2400" b="1" dirty="0"/>
              <a:t>Creating dashboard.</a:t>
            </a:r>
          </a:p>
          <a:p>
            <a:pPr marL="514350" indent="-514350">
              <a:buFont typeface="+mj-lt"/>
              <a:buAutoNum type="romanLcPeriod"/>
            </a:pPr>
            <a:r>
              <a:rPr lang="en-US" sz="2400" b="1" dirty="0"/>
              <a:t>Inserting pivot chart in dashboard.</a:t>
            </a:r>
          </a:p>
          <a:p>
            <a:pPr marL="514350" indent="-514350">
              <a:buFont typeface="+mj-lt"/>
              <a:buAutoNum type="romanLcPeriod"/>
            </a:pPr>
            <a:r>
              <a:rPr lang="en-US" sz="2400" b="1" dirty="0"/>
              <a:t>Inserting formulas in dash board to make interaction.</a:t>
            </a:r>
          </a:p>
          <a:p>
            <a:pPr marL="514350" indent="-514350">
              <a:buFont typeface="+mj-lt"/>
              <a:buAutoNum type="romanLcPeriod"/>
            </a:pPr>
            <a:r>
              <a:rPr lang="en-US" sz="2400" b="1" dirty="0"/>
              <a:t>Creating interactive dashboard by putting all together elements. </a:t>
            </a:r>
          </a:p>
          <a:p>
            <a:pPr marL="514350" indent="-514350">
              <a:buFont typeface="+mj-lt"/>
              <a:buAutoNum type="romanLcPeriod"/>
            </a:pPr>
            <a:endParaRPr lang="en-IN"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u="sng" dirty="0">
                <a:solidFill>
                  <a:srgbClr val="00B0F0"/>
                </a:solidFill>
              </a:rPr>
              <a:t>R</a:t>
            </a:r>
            <a:r>
              <a:rPr u="sng" spc="-40" dirty="0">
                <a:solidFill>
                  <a:srgbClr val="00B0F0"/>
                </a:solidFill>
              </a:rPr>
              <a:t>E</a:t>
            </a:r>
            <a:r>
              <a:rPr u="sng" spc="15" dirty="0">
                <a:solidFill>
                  <a:srgbClr val="00B0F0"/>
                </a:solidFill>
              </a:rPr>
              <a:t>S</a:t>
            </a:r>
            <a:r>
              <a:rPr u="sng" spc="-30" dirty="0">
                <a:solidFill>
                  <a:srgbClr val="00B0F0"/>
                </a:solidFill>
              </a:rPr>
              <a:t>U</a:t>
            </a:r>
            <a:r>
              <a:rPr u="sng" spc="-405" dirty="0">
                <a:solidFill>
                  <a:srgbClr val="00B0F0"/>
                </a:solidFill>
              </a:rPr>
              <a:t>L</a:t>
            </a:r>
            <a:r>
              <a:rPr u="sng" dirty="0">
                <a:solidFill>
                  <a:srgbClr val="00B0F0"/>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5" name="Object 14">
            <a:extLst>
              <a:ext uri="{FF2B5EF4-FFF2-40B4-BE49-F238E27FC236}">
                <a16:creationId xmlns:a16="http://schemas.microsoft.com/office/drawing/2014/main" id="{0469033A-C0A8-9A12-D5FC-5717ABAA565F}"/>
              </a:ext>
            </a:extLst>
          </p:cNvPr>
          <p:cNvGraphicFramePr>
            <a:graphicFrameLocks noChangeAspect="1"/>
          </p:cNvGraphicFramePr>
          <p:nvPr>
            <p:extLst>
              <p:ext uri="{D42A27DB-BD31-4B8C-83A1-F6EECF244321}">
                <p14:modId xmlns:p14="http://schemas.microsoft.com/office/powerpoint/2010/main" val="1087835926"/>
              </p:ext>
            </p:extLst>
          </p:nvPr>
        </p:nvGraphicFramePr>
        <p:xfrm>
          <a:off x="4038600" y="432678"/>
          <a:ext cx="1052310" cy="2525544"/>
        </p:xfrm>
        <a:graphic>
          <a:graphicData uri="http://schemas.openxmlformats.org/presentationml/2006/ole">
            <mc:AlternateContent xmlns:mc="http://schemas.openxmlformats.org/markup-compatibility/2006">
              <mc:Choice xmlns:v="urn:schemas-microsoft-com:vml" Requires="v">
                <p:oleObj name="Worksheet" showAsIcon="1" r:id="rId3" imgW="380879" imgH="914590" progId="Excel.Sheet.12">
                  <p:embed/>
                </p:oleObj>
              </mc:Choice>
              <mc:Fallback>
                <p:oleObj name="Worksheet" showAsIcon="1" r:id="rId3" imgW="380879" imgH="914590" progId="Excel.Sheet.12">
                  <p:embed/>
                  <p:pic>
                    <p:nvPicPr>
                      <p:cNvPr id="15" name="Object 14">
                        <a:extLst>
                          <a:ext uri="{FF2B5EF4-FFF2-40B4-BE49-F238E27FC236}">
                            <a16:creationId xmlns:a16="http://schemas.microsoft.com/office/drawing/2014/main" id="{0469033A-C0A8-9A12-D5FC-5717ABAA565F}"/>
                          </a:ext>
                        </a:extLst>
                      </p:cNvPr>
                      <p:cNvPicPr/>
                      <p:nvPr/>
                    </p:nvPicPr>
                    <p:blipFill>
                      <a:blip r:embed="rId4"/>
                      <a:stretch>
                        <a:fillRect/>
                      </a:stretch>
                    </p:blipFill>
                    <p:spPr>
                      <a:xfrm>
                        <a:off x="4038600" y="432678"/>
                        <a:ext cx="1052310" cy="2525544"/>
                      </a:xfrm>
                      <a:prstGeom prst="rect">
                        <a:avLst/>
                      </a:prstGeom>
                    </p:spPr>
                  </p:pic>
                </p:oleObj>
              </mc:Fallback>
            </mc:AlternateContent>
          </a:graphicData>
        </a:graphic>
      </p:graphicFrame>
      <p:sp>
        <p:nvSpPr>
          <p:cNvPr id="16" name="TextBox 15">
            <a:extLst>
              <a:ext uri="{FF2B5EF4-FFF2-40B4-BE49-F238E27FC236}">
                <a16:creationId xmlns:a16="http://schemas.microsoft.com/office/drawing/2014/main" id="{F9E688B7-18BD-27E9-F18D-DC56EFD6501B}"/>
              </a:ext>
            </a:extLst>
          </p:cNvPr>
          <p:cNvSpPr txBox="1"/>
          <p:nvPr/>
        </p:nvSpPr>
        <p:spPr>
          <a:xfrm>
            <a:off x="5483925" y="698904"/>
            <a:ext cx="3124200" cy="369332"/>
          </a:xfrm>
          <a:prstGeom prst="rect">
            <a:avLst/>
          </a:prstGeom>
          <a:noFill/>
        </p:spPr>
        <p:txBody>
          <a:bodyPr wrap="square" rtlCol="0">
            <a:spAutoFit/>
          </a:bodyPr>
          <a:lstStyle/>
          <a:p>
            <a:r>
              <a:rPr lang="en-US" b="1" dirty="0"/>
              <a:t>(click  to open  file)</a:t>
            </a:r>
            <a:endParaRPr lang="en-IN" b="1" dirty="0"/>
          </a:p>
        </p:txBody>
      </p:sp>
      <p:pic>
        <p:nvPicPr>
          <p:cNvPr id="20" name="Picture 19">
            <a:extLst>
              <a:ext uri="{FF2B5EF4-FFF2-40B4-BE49-F238E27FC236}">
                <a16:creationId xmlns:a16="http://schemas.microsoft.com/office/drawing/2014/main" id="{9EF62002-F304-0E32-C6C2-678F64B127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3006" y="1351165"/>
            <a:ext cx="8468594" cy="4863933"/>
          </a:xfrm>
          <a:prstGeom prst="rect">
            <a:avLst/>
          </a:prstGeom>
        </p:spPr>
      </p:pic>
      <p:pic>
        <p:nvPicPr>
          <p:cNvPr id="22" name="Graphic 21" descr="Right pointing backhand index">
            <a:extLst>
              <a:ext uri="{FF2B5EF4-FFF2-40B4-BE49-F238E27FC236}">
                <a16:creationId xmlns:a16="http://schemas.microsoft.com/office/drawing/2014/main" id="{D042E19E-490B-18D5-A1DA-49199CC1B49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5026725" y="654970"/>
            <a:ext cx="457200" cy="457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solidFill>
                  <a:srgbClr val="00B0F0"/>
                </a:solidFill>
                <a:latin typeface="Times New Roman" panose="02020603050405020304" pitchFamily="18" charset="0"/>
                <a:cs typeface="Times New Roman" panose="02020603050405020304" pitchFamily="18" charset="0"/>
              </a:rPr>
              <a:t>Conclusion</a:t>
            </a:r>
            <a:r>
              <a:rPr lang="en-GB" u="sng" dirty="0">
                <a:solidFill>
                  <a:srgbClr val="00B0F0"/>
                </a:solidFill>
                <a:latin typeface="Times New Roman" panose="02020603050405020304" pitchFamily="18" charset="0"/>
                <a:cs typeface="Times New Roman" panose="02020603050405020304" pitchFamily="18" charset="0"/>
              </a:rPr>
              <a:t> :</a:t>
            </a:r>
            <a:endParaRPr lang="en-IN" u="sng" dirty="0">
              <a:solidFill>
                <a:srgbClr val="00B0F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F202013-0AFD-B3D4-3FD0-5EC636B0E43B}"/>
              </a:ext>
            </a:extLst>
          </p:cNvPr>
          <p:cNvSpPr txBox="1"/>
          <p:nvPr/>
        </p:nvSpPr>
        <p:spPr>
          <a:xfrm>
            <a:off x="755332" y="1447800"/>
            <a:ext cx="8083868" cy="3046988"/>
          </a:xfrm>
          <a:prstGeom prst="rect">
            <a:avLst/>
          </a:prstGeom>
          <a:noFill/>
          <a:ln>
            <a:solidFill>
              <a:schemeClr val="accent1">
                <a:lumMod val="20000"/>
                <a:lumOff val="80000"/>
              </a:schemeClr>
            </a:solidFill>
          </a:ln>
        </p:spPr>
        <p:txBody>
          <a:bodyPr wrap="square" rtlCol="0">
            <a:spAutoFit/>
          </a:bodyPr>
          <a:lstStyle/>
          <a:p>
            <a:r>
              <a:rPr lang="en-US" sz="2400" b="1" dirty="0">
                <a:solidFill>
                  <a:schemeClr val="accent3">
                    <a:lumMod val="75000"/>
                  </a:schemeClr>
                </a:solidFill>
                <a:latin typeface="Arial" panose="020B0604020202020204" pitchFamily="34" charset="0"/>
                <a:cs typeface="Arial" panose="020B0604020202020204" pitchFamily="34" charset="0"/>
              </a:rPr>
              <a:t>“The average salary and age analysis reveals important trends and patterns within the organization. By understanding these metrics, the company can make informed decisions to optimize compensation strategies, support career development, and align with industry standards. This analysis serves as a foundation for ongoing workforce planning and strategic decision-making”</a:t>
            </a:r>
            <a:endParaRPr lang="en-IN" sz="2400" b="1" dirty="0">
              <a:solidFill>
                <a:schemeClr val="accent3">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solidFill>
                  <a:srgbClr val="00B0F0"/>
                </a:solidFill>
              </a:rPr>
              <a:t>PROJECT</a:t>
            </a:r>
            <a:r>
              <a:rPr sz="4250" u="sng" spc="-85" dirty="0">
                <a:solidFill>
                  <a:srgbClr val="00B0F0"/>
                </a:solidFill>
              </a:rPr>
              <a:t> </a:t>
            </a:r>
            <a:r>
              <a:rPr sz="4250" u="sng" spc="25" dirty="0">
                <a:solidFill>
                  <a:srgbClr val="00B0F0"/>
                </a:solidFill>
              </a:rPr>
              <a:t>TITLE</a:t>
            </a:r>
            <a:endParaRPr sz="4250" u="sng" dirty="0">
              <a:solidFill>
                <a:srgbClr val="00B0F0"/>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average salary &amp; average age analysis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u="sng" spc="25" dirty="0">
                <a:solidFill>
                  <a:srgbClr val="00B0F0"/>
                </a:solidFill>
              </a:rPr>
              <a:t>A</a:t>
            </a:r>
            <a:r>
              <a:rPr u="sng" spc="-5" dirty="0">
                <a:solidFill>
                  <a:srgbClr val="00B0F0"/>
                </a:solidFill>
              </a:rPr>
              <a:t>G</a:t>
            </a:r>
            <a:r>
              <a:rPr u="sng" spc="-35" dirty="0">
                <a:solidFill>
                  <a:srgbClr val="00B0F0"/>
                </a:solidFill>
              </a:rPr>
              <a:t>E</a:t>
            </a:r>
            <a:r>
              <a:rPr u="sng" spc="15" dirty="0">
                <a:solidFill>
                  <a:srgbClr val="00B0F0"/>
                </a:solidFill>
              </a:rPr>
              <a:t>N</a:t>
            </a:r>
            <a:r>
              <a:rPr u="sng" dirty="0">
                <a:solidFill>
                  <a:srgbClr val="00B0F0"/>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533400" y="533400"/>
            <a:ext cx="66335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u="sng" spc="-20" dirty="0">
                <a:solidFill>
                  <a:srgbClr val="00B0F0"/>
                </a:solidFill>
              </a:rPr>
              <a:t>P</a:t>
            </a:r>
            <a:r>
              <a:rPr sz="4400" u="sng" spc="15" dirty="0">
                <a:solidFill>
                  <a:srgbClr val="00B0F0"/>
                </a:solidFill>
              </a:rPr>
              <a:t>ROB</a:t>
            </a:r>
            <a:r>
              <a:rPr sz="4400" u="sng" spc="55" dirty="0">
                <a:solidFill>
                  <a:srgbClr val="00B0F0"/>
                </a:solidFill>
              </a:rPr>
              <a:t>L</a:t>
            </a:r>
            <a:r>
              <a:rPr sz="4400" u="sng" spc="-20" dirty="0">
                <a:solidFill>
                  <a:srgbClr val="00B0F0"/>
                </a:solidFill>
              </a:rPr>
              <a:t>E</a:t>
            </a:r>
            <a:r>
              <a:rPr sz="4400" u="sng" spc="20" dirty="0">
                <a:solidFill>
                  <a:srgbClr val="00B0F0"/>
                </a:solidFill>
              </a:rPr>
              <a:t>M</a:t>
            </a:r>
            <a:r>
              <a:rPr sz="4400" u="sng" dirty="0">
                <a:solidFill>
                  <a:srgbClr val="00B0F0"/>
                </a:solidFill>
              </a:rPr>
              <a:t>	</a:t>
            </a:r>
            <a:r>
              <a:rPr sz="4400" u="sng" spc="10" dirty="0">
                <a:solidFill>
                  <a:srgbClr val="00B0F0"/>
                </a:solidFill>
              </a:rPr>
              <a:t>S</a:t>
            </a:r>
            <a:r>
              <a:rPr sz="4400" u="sng" spc="-370" dirty="0">
                <a:solidFill>
                  <a:srgbClr val="00B0F0"/>
                </a:solidFill>
              </a:rPr>
              <a:t>T</a:t>
            </a:r>
            <a:r>
              <a:rPr sz="4400" u="sng" spc="-375" dirty="0">
                <a:solidFill>
                  <a:srgbClr val="00B0F0"/>
                </a:solidFill>
              </a:rPr>
              <a:t>A</a:t>
            </a:r>
            <a:r>
              <a:rPr sz="4400" u="sng" spc="15" dirty="0">
                <a:solidFill>
                  <a:srgbClr val="00B0F0"/>
                </a:solidFill>
              </a:rPr>
              <a:t>T</a:t>
            </a:r>
            <a:r>
              <a:rPr sz="4400" u="sng" spc="-10" dirty="0">
                <a:solidFill>
                  <a:srgbClr val="00B0F0"/>
                </a:solidFill>
              </a:rPr>
              <a:t>E</a:t>
            </a:r>
            <a:r>
              <a:rPr sz="4400" u="sng" spc="-20" dirty="0">
                <a:solidFill>
                  <a:srgbClr val="00B0F0"/>
                </a:solidFill>
              </a:rPr>
              <a:t>ME</a:t>
            </a:r>
            <a:r>
              <a:rPr sz="4400" u="sng" spc="10" dirty="0">
                <a:solidFill>
                  <a:srgbClr val="00B0F0"/>
                </a:solidFill>
              </a:rPr>
              <a:t>NT</a:t>
            </a:r>
            <a:endParaRPr sz="4400" u="sng" dirty="0">
              <a:solidFill>
                <a:srgbClr val="00B0F0"/>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9AE0531-B7C5-5285-FDA4-8D7C70E3BDD3}"/>
              </a:ext>
            </a:extLst>
          </p:cNvPr>
          <p:cNvSpPr txBox="1"/>
          <p:nvPr/>
        </p:nvSpPr>
        <p:spPr>
          <a:xfrm>
            <a:off x="533400" y="1600200"/>
            <a:ext cx="7162800" cy="2554545"/>
          </a:xfrm>
          <a:prstGeom prst="rect">
            <a:avLst/>
          </a:prstGeom>
          <a:noFill/>
        </p:spPr>
        <p:txBody>
          <a:bodyPr wrap="square" rtlCol="0">
            <a:spAutoFit/>
          </a:bodyPr>
          <a:lstStyle/>
          <a:p>
            <a:r>
              <a:rPr lang="en-US" sz="3200" b="1" dirty="0"/>
              <a:t>THE PROBLEM  IS  TO IDENTIFY  AVERAGE  SALARY AND AGE OF THE EMPLOYEE ACCORDING TO THEIR DEPARTMENT,GENDER &amp;  ROLE(</a:t>
            </a:r>
            <a:r>
              <a:rPr lang="en-US" sz="3200" b="1" dirty="0" err="1"/>
              <a:t>ex:manager,process</a:t>
            </a:r>
            <a:r>
              <a:rPr lang="en-US" sz="3200" b="1" dirty="0"/>
              <a:t> </a:t>
            </a:r>
            <a:r>
              <a:rPr lang="en-US" sz="3200" b="1" dirty="0" err="1"/>
              <a:t>excecutive</a:t>
            </a:r>
            <a:r>
              <a:rPr lang="en-US" sz="3200" b="1" dirty="0"/>
              <a:t>).</a:t>
            </a:r>
            <a:endParaRPr lang="en-IN" sz="3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solidFill>
                  <a:srgbClr val="00B0F0"/>
                </a:solidFill>
              </a:rPr>
              <a:t>PROJECT	</a:t>
            </a:r>
            <a:r>
              <a:rPr sz="4250" u="sng" spc="-20" dirty="0">
                <a:solidFill>
                  <a:srgbClr val="00B0F0"/>
                </a:solidFill>
              </a:rPr>
              <a:t>OVERVIEW</a:t>
            </a:r>
            <a:endParaRPr sz="4250" u="sng">
              <a:solidFill>
                <a:srgbClr val="00B0F0"/>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50EAA941-6BB6-2A57-5CA0-B5AA6CF2A269}"/>
              </a:ext>
            </a:extLst>
          </p:cNvPr>
          <p:cNvSpPr txBox="1"/>
          <p:nvPr/>
        </p:nvSpPr>
        <p:spPr>
          <a:xfrm>
            <a:off x="381000" y="1828800"/>
            <a:ext cx="8277225" cy="1200329"/>
          </a:xfrm>
          <a:prstGeom prst="rect">
            <a:avLst/>
          </a:prstGeom>
          <a:noFill/>
        </p:spPr>
        <p:txBody>
          <a:bodyPr wrap="square" rtlCol="0">
            <a:spAutoFit/>
          </a:bodyPr>
          <a:lstStyle/>
          <a:p>
            <a:r>
              <a:rPr lang="en-US" sz="2400" dirty="0"/>
              <a:t>IN THIS ANALYSIS IM GOING TO EASE THE PROCESS OF IDENTIFY  THE EMPLOYEES AVERAGE SALARY  &amp; AVERAGE AGE USING  EXCEL, WITH THE HELP OF BELOW MENTIONED TOOLS IN  EXCEL.</a:t>
            </a:r>
            <a:endParaRPr lang="en-IN" sz="2400" dirty="0"/>
          </a:p>
        </p:txBody>
      </p:sp>
      <p:sp>
        <p:nvSpPr>
          <p:cNvPr id="12" name="TextBox 11">
            <a:extLst>
              <a:ext uri="{FF2B5EF4-FFF2-40B4-BE49-F238E27FC236}">
                <a16:creationId xmlns:a16="http://schemas.microsoft.com/office/drawing/2014/main" id="{5B7F0229-F6C9-FAC4-4E16-C224FF22531C}"/>
              </a:ext>
            </a:extLst>
          </p:cNvPr>
          <p:cNvSpPr txBox="1"/>
          <p:nvPr/>
        </p:nvSpPr>
        <p:spPr>
          <a:xfrm>
            <a:off x="381000" y="3154740"/>
            <a:ext cx="8277225" cy="1569660"/>
          </a:xfrm>
          <a:prstGeom prst="rect">
            <a:avLst/>
          </a:prstGeom>
          <a:noFill/>
        </p:spPr>
        <p:txBody>
          <a:bodyPr wrap="square" rtlCol="0">
            <a:spAutoFit/>
          </a:bodyPr>
          <a:lstStyle/>
          <a:p>
            <a:pPr marL="285750" indent="-285750">
              <a:buFont typeface="Wingdings" panose="05000000000000000000" pitchFamily="2" charset="2"/>
              <a:buChar char="§"/>
            </a:pPr>
            <a:r>
              <a:rPr lang="en-US" sz="2400" dirty="0"/>
              <a:t>TABLES.</a:t>
            </a:r>
          </a:p>
          <a:p>
            <a:pPr marL="285750" indent="-285750">
              <a:buFont typeface="Wingdings" panose="05000000000000000000" pitchFamily="2" charset="2"/>
              <a:buChar char="§"/>
            </a:pPr>
            <a:r>
              <a:rPr lang="en-US" sz="2400" dirty="0"/>
              <a:t>SLICERS.</a:t>
            </a:r>
          </a:p>
          <a:p>
            <a:pPr marL="285750" indent="-285750">
              <a:buFont typeface="Wingdings" panose="05000000000000000000" pitchFamily="2" charset="2"/>
              <a:buChar char="§"/>
            </a:pPr>
            <a:r>
              <a:rPr lang="en-US" sz="2400" dirty="0"/>
              <a:t>PIVOT CHART(</a:t>
            </a:r>
            <a:r>
              <a:rPr lang="en-US" sz="2400" dirty="0">
                <a:solidFill>
                  <a:schemeClr val="tx2">
                    <a:lumMod val="60000"/>
                    <a:lumOff val="40000"/>
                  </a:schemeClr>
                </a:solidFill>
              </a:rPr>
              <a:t>LINE CHART,PIE CHART &amp; BAR CHART</a:t>
            </a:r>
            <a:r>
              <a:rPr lang="en-US" sz="2400" dirty="0"/>
              <a:t>).</a:t>
            </a:r>
          </a:p>
          <a:p>
            <a:pPr marL="285750" indent="-285750">
              <a:buFont typeface="Wingdings" panose="05000000000000000000" pitchFamily="2" charset="2"/>
              <a:buChar char="§"/>
            </a:pPr>
            <a:r>
              <a:rPr lang="en-US" sz="2400" dirty="0"/>
              <a:t>BY INSERTING FORMULA TO MAKE INTERACTIVE DASHBOARD.</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990600"/>
            <a:ext cx="6082348" cy="570669"/>
          </a:xfrm>
          <a:prstGeom prst="rect">
            <a:avLst/>
          </a:prstGeom>
        </p:spPr>
        <p:txBody>
          <a:bodyPr vert="horz" wrap="square" lIns="0" tIns="16510" rIns="0" bIns="0" rtlCol="0">
            <a:spAutoFit/>
          </a:bodyPr>
          <a:lstStyle/>
          <a:p>
            <a:pPr marL="12700">
              <a:lnSpc>
                <a:spcPct val="100000"/>
              </a:lnSpc>
              <a:spcBef>
                <a:spcPts val="130"/>
              </a:spcBef>
            </a:pPr>
            <a:r>
              <a:rPr sz="3600" u="sng" spc="25" dirty="0">
                <a:solidFill>
                  <a:srgbClr val="00B0F0"/>
                </a:solidFill>
              </a:rPr>
              <a:t>W</a:t>
            </a:r>
            <a:r>
              <a:rPr sz="3600" u="sng" spc="-20" dirty="0">
                <a:solidFill>
                  <a:srgbClr val="00B0F0"/>
                </a:solidFill>
              </a:rPr>
              <a:t>H</a:t>
            </a:r>
            <a:r>
              <a:rPr sz="3600" u="sng" spc="20" dirty="0">
                <a:solidFill>
                  <a:srgbClr val="00B0F0"/>
                </a:solidFill>
              </a:rPr>
              <a:t>O</a:t>
            </a:r>
            <a:r>
              <a:rPr sz="3600" u="sng" spc="-235" dirty="0">
                <a:solidFill>
                  <a:srgbClr val="00B0F0"/>
                </a:solidFill>
              </a:rPr>
              <a:t> </a:t>
            </a:r>
            <a:r>
              <a:rPr sz="3600" u="sng" spc="-10" dirty="0">
                <a:solidFill>
                  <a:srgbClr val="00B0F0"/>
                </a:solidFill>
              </a:rPr>
              <a:t>AR</a:t>
            </a:r>
            <a:r>
              <a:rPr sz="3600" u="sng" spc="15" dirty="0">
                <a:solidFill>
                  <a:srgbClr val="00B0F0"/>
                </a:solidFill>
              </a:rPr>
              <a:t>E</a:t>
            </a:r>
            <a:r>
              <a:rPr sz="3600" u="sng" spc="-35" dirty="0">
                <a:solidFill>
                  <a:srgbClr val="00B0F0"/>
                </a:solidFill>
              </a:rPr>
              <a:t> </a:t>
            </a:r>
            <a:r>
              <a:rPr sz="3600" u="sng" spc="-10" dirty="0">
                <a:solidFill>
                  <a:srgbClr val="00B0F0"/>
                </a:solidFill>
              </a:rPr>
              <a:t>T</a:t>
            </a:r>
            <a:r>
              <a:rPr sz="3600" u="sng" spc="-15" dirty="0">
                <a:solidFill>
                  <a:srgbClr val="00B0F0"/>
                </a:solidFill>
              </a:rPr>
              <a:t>H</a:t>
            </a:r>
            <a:r>
              <a:rPr sz="3600" u="sng" spc="15" dirty="0">
                <a:solidFill>
                  <a:srgbClr val="00B0F0"/>
                </a:solidFill>
              </a:rPr>
              <a:t>E</a:t>
            </a:r>
            <a:r>
              <a:rPr sz="3600" u="sng" spc="-35" dirty="0">
                <a:solidFill>
                  <a:srgbClr val="00B0F0"/>
                </a:solidFill>
              </a:rPr>
              <a:t> </a:t>
            </a:r>
            <a:r>
              <a:rPr sz="3600" u="sng" spc="-20" dirty="0">
                <a:solidFill>
                  <a:srgbClr val="00B0F0"/>
                </a:solidFill>
              </a:rPr>
              <a:t>E</a:t>
            </a:r>
            <a:r>
              <a:rPr sz="3600" u="sng" spc="30" dirty="0">
                <a:solidFill>
                  <a:srgbClr val="00B0F0"/>
                </a:solidFill>
              </a:rPr>
              <a:t>N</a:t>
            </a:r>
            <a:r>
              <a:rPr sz="3600" u="sng" spc="15" dirty="0">
                <a:solidFill>
                  <a:srgbClr val="00B0F0"/>
                </a:solidFill>
              </a:rPr>
              <a:t>D</a:t>
            </a:r>
            <a:r>
              <a:rPr sz="3600" u="sng" spc="-45" dirty="0">
                <a:solidFill>
                  <a:srgbClr val="00B0F0"/>
                </a:solidFill>
              </a:rPr>
              <a:t> </a:t>
            </a:r>
            <a:r>
              <a:rPr sz="3600" u="sng" dirty="0">
                <a:solidFill>
                  <a:srgbClr val="00B0F0"/>
                </a:solidFill>
              </a:rPr>
              <a:t>U</a:t>
            </a:r>
            <a:r>
              <a:rPr sz="3600" u="sng" spc="10" dirty="0">
                <a:solidFill>
                  <a:srgbClr val="00B0F0"/>
                </a:solidFill>
              </a:rPr>
              <a:t>S</a:t>
            </a:r>
            <a:r>
              <a:rPr sz="3600" u="sng" spc="-25" dirty="0">
                <a:solidFill>
                  <a:srgbClr val="00B0F0"/>
                </a:solidFill>
              </a:rPr>
              <a:t>E</a:t>
            </a:r>
            <a:r>
              <a:rPr sz="3600" u="sng" spc="-10" dirty="0">
                <a:solidFill>
                  <a:srgbClr val="00B0F0"/>
                </a:solidFill>
              </a:rPr>
              <a:t>R</a:t>
            </a:r>
            <a:r>
              <a:rPr sz="3600" u="sng" spc="5" dirty="0">
                <a:solidFill>
                  <a:srgbClr val="00B0F0"/>
                </a:solidFill>
              </a:rPr>
              <a:t>S?</a:t>
            </a:r>
            <a:endParaRPr sz="3600" u="sng" dirty="0">
              <a:solidFill>
                <a:srgbClr val="00B0F0"/>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038B92B6-BD98-7999-E75C-B454CAEF6598}"/>
              </a:ext>
            </a:extLst>
          </p:cNvPr>
          <p:cNvSpPr txBox="1"/>
          <p:nvPr/>
        </p:nvSpPr>
        <p:spPr>
          <a:xfrm>
            <a:off x="457200" y="1905000"/>
            <a:ext cx="8077200" cy="2554545"/>
          </a:xfrm>
          <a:prstGeom prst="rect">
            <a:avLst/>
          </a:prstGeom>
          <a:noFill/>
        </p:spPr>
        <p:txBody>
          <a:bodyPr wrap="square" rtlCol="0">
            <a:spAutoFit/>
          </a:bodyPr>
          <a:lstStyle/>
          <a:p>
            <a:pPr marL="457200" indent="-457200">
              <a:buFont typeface="+mj-lt"/>
              <a:buAutoNum type="alphaUcPeriod"/>
            </a:pPr>
            <a:r>
              <a:rPr lang="en-US" sz="3200" dirty="0"/>
              <a:t>Human Resources (HR) Department</a:t>
            </a:r>
          </a:p>
          <a:p>
            <a:pPr marL="457200" indent="-457200">
              <a:buFont typeface="+mj-lt"/>
              <a:buAutoNum type="alphaUcPeriod"/>
            </a:pPr>
            <a:r>
              <a:rPr lang="en-US" sz="3200" dirty="0"/>
              <a:t>Finance Department</a:t>
            </a:r>
          </a:p>
          <a:p>
            <a:pPr marL="457200" indent="-457200">
              <a:buFont typeface="+mj-lt"/>
              <a:buAutoNum type="alphaUcPeriod"/>
            </a:pPr>
            <a:r>
              <a:rPr lang="en-US" sz="3200" dirty="0"/>
              <a:t>Compensation and Benefits Specialists</a:t>
            </a:r>
          </a:p>
          <a:p>
            <a:pPr marL="457200" indent="-457200">
              <a:buFont typeface="+mj-lt"/>
              <a:buAutoNum type="alphaUcPeriod"/>
            </a:pPr>
            <a:r>
              <a:rPr lang="en-US" sz="3200" dirty="0"/>
              <a:t>Operational Managers</a:t>
            </a:r>
          </a:p>
          <a:p>
            <a:pPr marL="457200" indent="-457200">
              <a:buFont typeface="+mj-lt"/>
              <a:buAutoNum type="alphaUcPeriod"/>
            </a:pPr>
            <a:r>
              <a:rPr lang="en-US" sz="3200" dirty="0"/>
              <a:t> IT and Data Management Teams</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u="sng" spc="10" dirty="0">
                <a:solidFill>
                  <a:srgbClr val="00B0F0"/>
                </a:solidFill>
              </a:rPr>
              <a:t>O</a:t>
            </a:r>
            <a:r>
              <a:rPr sz="3600" u="sng" spc="25" dirty="0">
                <a:solidFill>
                  <a:srgbClr val="00B0F0"/>
                </a:solidFill>
              </a:rPr>
              <a:t>U</a:t>
            </a:r>
            <a:r>
              <a:rPr sz="3600" u="sng" dirty="0">
                <a:solidFill>
                  <a:srgbClr val="00B0F0"/>
                </a:solidFill>
              </a:rPr>
              <a:t>R</a:t>
            </a:r>
            <a:r>
              <a:rPr sz="3600" u="sng" spc="5" dirty="0">
                <a:solidFill>
                  <a:srgbClr val="00B0F0"/>
                </a:solidFill>
              </a:rPr>
              <a:t> </a:t>
            </a:r>
            <a:r>
              <a:rPr sz="3600" u="sng" spc="25" dirty="0">
                <a:solidFill>
                  <a:srgbClr val="00B0F0"/>
                </a:solidFill>
              </a:rPr>
              <a:t>S</a:t>
            </a:r>
            <a:r>
              <a:rPr sz="3600" u="sng" spc="10" dirty="0">
                <a:solidFill>
                  <a:srgbClr val="00B0F0"/>
                </a:solidFill>
              </a:rPr>
              <a:t>O</a:t>
            </a:r>
            <a:r>
              <a:rPr sz="3600" u="sng" spc="25" dirty="0">
                <a:solidFill>
                  <a:srgbClr val="00B0F0"/>
                </a:solidFill>
              </a:rPr>
              <a:t>LU</a:t>
            </a:r>
            <a:r>
              <a:rPr sz="3600" u="sng" spc="-35" dirty="0">
                <a:solidFill>
                  <a:srgbClr val="00B0F0"/>
                </a:solidFill>
              </a:rPr>
              <a:t>T</a:t>
            </a:r>
            <a:r>
              <a:rPr sz="3600" u="sng" spc="-30" dirty="0">
                <a:solidFill>
                  <a:srgbClr val="00B0F0"/>
                </a:solidFill>
              </a:rPr>
              <a:t>I</a:t>
            </a:r>
            <a:r>
              <a:rPr sz="3600" u="sng" spc="10" dirty="0">
                <a:solidFill>
                  <a:srgbClr val="00B0F0"/>
                </a:solidFill>
              </a:rPr>
              <a:t>O</a:t>
            </a:r>
            <a:r>
              <a:rPr sz="3600" u="sng" dirty="0">
                <a:solidFill>
                  <a:srgbClr val="00B0F0"/>
                </a:solidFill>
              </a:rPr>
              <a:t>N</a:t>
            </a:r>
            <a:r>
              <a:rPr sz="3600" u="sng" spc="-345" dirty="0">
                <a:solidFill>
                  <a:srgbClr val="00B0F0"/>
                </a:solidFill>
              </a:rPr>
              <a:t> </a:t>
            </a:r>
            <a:r>
              <a:rPr sz="3600" u="sng" spc="-35" dirty="0">
                <a:solidFill>
                  <a:srgbClr val="00B0F0"/>
                </a:solidFill>
              </a:rPr>
              <a:t>A</a:t>
            </a:r>
            <a:r>
              <a:rPr sz="3600" u="sng" spc="-5" dirty="0">
                <a:solidFill>
                  <a:srgbClr val="00B0F0"/>
                </a:solidFill>
              </a:rPr>
              <a:t>N</a:t>
            </a:r>
            <a:r>
              <a:rPr sz="3600" u="sng" dirty="0">
                <a:solidFill>
                  <a:srgbClr val="00B0F0"/>
                </a:solidFill>
              </a:rPr>
              <a:t>D</a:t>
            </a:r>
            <a:r>
              <a:rPr sz="3600" u="sng" spc="35" dirty="0">
                <a:solidFill>
                  <a:srgbClr val="00B0F0"/>
                </a:solidFill>
              </a:rPr>
              <a:t> </a:t>
            </a:r>
            <a:r>
              <a:rPr sz="3600" u="sng" spc="-30" dirty="0">
                <a:solidFill>
                  <a:srgbClr val="00B0F0"/>
                </a:solidFill>
              </a:rPr>
              <a:t>I</a:t>
            </a:r>
            <a:r>
              <a:rPr sz="3600" u="sng" spc="-35" dirty="0">
                <a:solidFill>
                  <a:srgbClr val="00B0F0"/>
                </a:solidFill>
              </a:rPr>
              <a:t>T</a:t>
            </a:r>
            <a:r>
              <a:rPr sz="3600" u="sng" dirty="0">
                <a:solidFill>
                  <a:srgbClr val="00B0F0"/>
                </a:solidFill>
              </a:rPr>
              <a:t>S</a:t>
            </a:r>
            <a:r>
              <a:rPr sz="3600" u="sng" spc="60" dirty="0">
                <a:solidFill>
                  <a:srgbClr val="00B0F0"/>
                </a:solidFill>
              </a:rPr>
              <a:t> </a:t>
            </a:r>
            <a:r>
              <a:rPr sz="3600" u="sng" spc="-295" dirty="0">
                <a:solidFill>
                  <a:srgbClr val="00B0F0"/>
                </a:solidFill>
              </a:rPr>
              <a:t>V</a:t>
            </a:r>
            <a:r>
              <a:rPr sz="3600" u="sng" spc="-35" dirty="0">
                <a:solidFill>
                  <a:srgbClr val="00B0F0"/>
                </a:solidFill>
              </a:rPr>
              <a:t>A</a:t>
            </a:r>
            <a:r>
              <a:rPr sz="3600" u="sng" spc="25" dirty="0">
                <a:solidFill>
                  <a:srgbClr val="00B0F0"/>
                </a:solidFill>
              </a:rPr>
              <a:t>LU</a:t>
            </a:r>
            <a:r>
              <a:rPr sz="3600" u="sng" dirty="0">
                <a:solidFill>
                  <a:srgbClr val="00B0F0"/>
                </a:solidFill>
              </a:rPr>
              <a:t>E</a:t>
            </a:r>
            <a:r>
              <a:rPr sz="3600" u="sng" spc="-65" dirty="0">
                <a:solidFill>
                  <a:srgbClr val="00B0F0"/>
                </a:solidFill>
              </a:rPr>
              <a:t> </a:t>
            </a:r>
            <a:r>
              <a:rPr sz="3600" u="sng" spc="-15" dirty="0">
                <a:solidFill>
                  <a:srgbClr val="00B0F0"/>
                </a:solidFill>
              </a:rPr>
              <a:t>P</a:t>
            </a:r>
            <a:r>
              <a:rPr sz="3600" u="sng" spc="-30" dirty="0">
                <a:solidFill>
                  <a:srgbClr val="00B0F0"/>
                </a:solidFill>
              </a:rPr>
              <a:t>R</a:t>
            </a:r>
            <a:r>
              <a:rPr sz="3600" u="sng" spc="10" dirty="0">
                <a:solidFill>
                  <a:srgbClr val="00B0F0"/>
                </a:solidFill>
              </a:rPr>
              <a:t>O</a:t>
            </a:r>
            <a:r>
              <a:rPr sz="3600" u="sng" spc="-15" dirty="0">
                <a:solidFill>
                  <a:srgbClr val="00B0F0"/>
                </a:solidFill>
              </a:rPr>
              <a:t>P</a:t>
            </a:r>
            <a:r>
              <a:rPr sz="3600" u="sng" spc="10" dirty="0">
                <a:solidFill>
                  <a:srgbClr val="00B0F0"/>
                </a:solidFill>
              </a:rPr>
              <a:t>O</a:t>
            </a:r>
            <a:r>
              <a:rPr sz="3600" u="sng" spc="25" dirty="0">
                <a:solidFill>
                  <a:srgbClr val="00B0F0"/>
                </a:solidFill>
              </a:rPr>
              <a:t>S</a:t>
            </a:r>
            <a:r>
              <a:rPr sz="3600" u="sng" spc="-30" dirty="0">
                <a:solidFill>
                  <a:srgbClr val="00B0F0"/>
                </a:solidFill>
              </a:rPr>
              <a:t>I</a:t>
            </a:r>
            <a:r>
              <a:rPr sz="3600" u="sng" spc="-35" dirty="0">
                <a:solidFill>
                  <a:srgbClr val="00B0F0"/>
                </a:solidFill>
              </a:rPr>
              <a:t>T</a:t>
            </a:r>
            <a:r>
              <a:rPr sz="3600" u="sng" spc="-30" dirty="0">
                <a:solidFill>
                  <a:srgbClr val="00B0F0"/>
                </a:solidFill>
              </a:rPr>
              <a:t>I</a:t>
            </a:r>
            <a:r>
              <a:rPr sz="3600" u="sng" spc="10" dirty="0">
                <a:solidFill>
                  <a:srgbClr val="00B0F0"/>
                </a:solidFill>
              </a:rPr>
              <a:t>O</a:t>
            </a:r>
            <a:r>
              <a:rPr sz="3600" u="sng" dirty="0">
                <a:solidFill>
                  <a:srgbClr val="00B0F0"/>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11C50A3-DC05-7596-94E8-05AF9BCCF552}"/>
              </a:ext>
            </a:extLst>
          </p:cNvPr>
          <p:cNvSpPr txBox="1"/>
          <p:nvPr/>
        </p:nvSpPr>
        <p:spPr>
          <a:xfrm>
            <a:off x="2971800" y="1733549"/>
            <a:ext cx="6248400" cy="5201424"/>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t>User-Friendly Interface:</a:t>
            </a:r>
            <a:endParaRPr lang="en-US" sz="2400" dirty="0"/>
          </a:p>
          <a:p>
            <a:pPr>
              <a:buFont typeface="Arial" panose="020B0604020202020204" pitchFamily="34" charset="0"/>
              <a:buChar char="•"/>
            </a:pPr>
            <a:r>
              <a:rPr lang="en-US" sz="2000" b="1" dirty="0"/>
              <a:t>Accessibility</a:t>
            </a:r>
            <a:r>
              <a:rPr lang="en-US" sz="2000" dirty="0"/>
              <a:t> </a:t>
            </a:r>
          </a:p>
          <a:p>
            <a:pPr>
              <a:buFont typeface="Arial" panose="020B0604020202020204" pitchFamily="34" charset="0"/>
              <a:buChar char="•"/>
            </a:pPr>
            <a:r>
              <a:rPr lang="en-US" sz="2000" b="1" dirty="0"/>
              <a:t>Ease of Use</a:t>
            </a:r>
          </a:p>
          <a:p>
            <a:pPr marL="342900" indent="-342900">
              <a:buFont typeface="Wingdings" panose="05000000000000000000" pitchFamily="2" charset="2"/>
              <a:buChar char="q"/>
            </a:pPr>
            <a:r>
              <a:rPr lang="en-US" sz="2400" b="1" dirty="0"/>
              <a:t>Comprehensive Data Management:</a:t>
            </a:r>
            <a:endParaRPr lang="en-US" sz="2400" dirty="0"/>
          </a:p>
          <a:p>
            <a:pPr>
              <a:buFont typeface="Arial" panose="020B0604020202020204" pitchFamily="34" charset="0"/>
              <a:buChar char="•"/>
            </a:pPr>
            <a:r>
              <a:rPr lang="en-US" sz="2000" b="1" dirty="0"/>
              <a:t>Data Organization</a:t>
            </a:r>
            <a:endParaRPr lang="en-US" sz="2000" dirty="0"/>
          </a:p>
          <a:p>
            <a:pPr>
              <a:buFont typeface="Arial" panose="020B0604020202020204" pitchFamily="34" charset="0"/>
              <a:buChar char="•"/>
            </a:pPr>
            <a:r>
              <a:rPr lang="en-US" sz="2000" b="1" dirty="0"/>
              <a:t>Data Integration</a:t>
            </a:r>
          </a:p>
          <a:p>
            <a:pPr marL="342900" indent="-342900">
              <a:buFont typeface="Wingdings" panose="05000000000000000000" pitchFamily="2" charset="2"/>
              <a:buChar char="q"/>
            </a:pPr>
            <a:r>
              <a:rPr lang="en-US" sz="2400" b="1" dirty="0"/>
              <a:t>Advanced Analytical Tools:</a:t>
            </a:r>
            <a:endParaRPr lang="en-US" sz="2400" dirty="0"/>
          </a:p>
          <a:p>
            <a:pPr>
              <a:buFont typeface="Arial" panose="020B0604020202020204" pitchFamily="34" charset="0"/>
              <a:buChar char="•"/>
            </a:pPr>
            <a:r>
              <a:rPr lang="en-US" sz="2000" b="1" dirty="0"/>
              <a:t>Formulas and Functions</a:t>
            </a:r>
          </a:p>
          <a:p>
            <a:pPr>
              <a:buFont typeface="Arial" panose="020B0604020202020204" pitchFamily="34" charset="0"/>
              <a:buChar char="•"/>
            </a:pPr>
            <a:r>
              <a:rPr lang="en-US" sz="2000" b="1" dirty="0"/>
              <a:t>PivotTables</a:t>
            </a:r>
          </a:p>
          <a:p>
            <a:pPr marL="342900" indent="-342900">
              <a:buFont typeface="Wingdings" panose="05000000000000000000" pitchFamily="2" charset="2"/>
              <a:buChar char="q"/>
            </a:pPr>
            <a:r>
              <a:rPr lang="en-US" sz="2400" b="1" dirty="0"/>
              <a:t>Visual Representation:</a:t>
            </a:r>
            <a:endParaRPr lang="en-US" sz="2400" dirty="0"/>
          </a:p>
          <a:p>
            <a:pPr>
              <a:buFont typeface="Arial" panose="020B0604020202020204" pitchFamily="34" charset="0"/>
              <a:buChar char="•"/>
            </a:pPr>
            <a:r>
              <a:rPr lang="en-US" sz="2000" b="1" dirty="0"/>
              <a:t>Charts and Graphs</a:t>
            </a:r>
          </a:p>
          <a:p>
            <a:pPr marL="342900" indent="-342900">
              <a:buFont typeface="Wingdings" panose="05000000000000000000" pitchFamily="2" charset="2"/>
              <a:buChar char="q"/>
            </a:pPr>
            <a:r>
              <a:rPr lang="en-IN" sz="2400" b="1" dirty="0"/>
              <a:t>Scenario Analysis</a:t>
            </a:r>
            <a:r>
              <a:rPr lang="en-IN" sz="2400" dirty="0"/>
              <a:t>:</a:t>
            </a:r>
          </a:p>
          <a:p>
            <a:pPr marL="342900" indent="-342900">
              <a:buFont typeface="Wingdings" panose="05000000000000000000" pitchFamily="2" charset="2"/>
              <a:buChar char="§"/>
            </a:pPr>
            <a:r>
              <a:rPr lang="en-IN" sz="2000" b="1" dirty="0"/>
              <a:t>Used to analyse different situation</a:t>
            </a:r>
          </a:p>
          <a:p>
            <a:pPr marL="342900" indent="-342900">
              <a:buFont typeface="Wingdings" panose="05000000000000000000" pitchFamily="2" charset="2"/>
              <a:buChar char="§"/>
            </a:pPr>
            <a:endParaRPr lang="en-IN" sz="2400" dirty="0"/>
          </a:p>
          <a:p>
            <a:pPr marL="342900" indent="-342900">
              <a:buFont typeface="Arial" panose="020B0604020202020204" pitchFamily="34" charset="0"/>
              <a:buChar char="•"/>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55813"/>
            <a:ext cx="10681335" cy="758190"/>
          </a:xfrm>
        </p:spPr>
        <p:txBody>
          <a:bodyPr/>
          <a:lstStyle/>
          <a:p>
            <a:r>
              <a:rPr lang="en-IN" u="sng" dirty="0">
                <a:solidFill>
                  <a:srgbClr val="00B0F0"/>
                </a:solidFill>
              </a:rPr>
              <a:t>Dataset Description</a:t>
            </a:r>
          </a:p>
        </p:txBody>
      </p:sp>
      <p:sp>
        <p:nvSpPr>
          <p:cNvPr id="3" name="TextBox 2">
            <a:extLst>
              <a:ext uri="{FF2B5EF4-FFF2-40B4-BE49-F238E27FC236}">
                <a16:creationId xmlns:a16="http://schemas.microsoft.com/office/drawing/2014/main" id="{E33721AE-6499-198E-8F76-0EE48DE5C9ED}"/>
              </a:ext>
            </a:extLst>
          </p:cNvPr>
          <p:cNvSpPr txBox="1"/>
          <p:nvPr/>
        </p:nvSpPr>
        <p:spPr>
          <a:xfrm>
            <a:off x="755332" y="1175165"/>
            <a:ext cx="7321868" cy="5663089"/>
          </a:xfrm>
          <a:prstGeom prst="rect">
            <a:avLst/>
          </a:prstGeom>
          <a:noFill/>
        </p:spPr>
        <p:txBody>
          <a:bodyPr wrap="square" rtlCol="0">
            <a:spAutoFit/>
          </a:bodyPr>
          <a:lstStyle/>
          <a:p>
            <a:r>
              <a:rPr lang="en-US" sz="2800" b="1" dirty="0"/>
              <a:t>Data Overview</a:t>
            </a:r>
            <a:r>
              <a:rPr lang="en-US" b="1" dirty="0"/>
              <a:t>:</a:t>
            </a:r>
          </a:p>
          <a:p>
            <a:r>
              <a:rPr lang="en-US" b="1" dirty="0"/>
              <a:t>The dataset contains information about employees within an organization, including their salaries and ages. This data is used to calculate and analyze average salary and average age metrics.</a:t>
            </a:r>
          </a:p>
          <a:p>
            <a:r>
              <a:rPr lang="en-IN" sz="2800" b="1" dirty="0"/>
              <a:t>Data Fields</a:t>
            </a:r>
            <a:r>
              <a:rPr lang="en-IN" b="1" dirty="0"/>
              <a:t>:</a:t>
            </a:r>
          </a:p>
          <a:p>
            <a:pPr marL="342900" indent="-342900">
              <a:buFont typeface="+mj-lt"/>
              <a:buAutoNum type="arabicPeriod"/>
            </a:pPr>
            <a:r>
              <a:rPr lang="en-US" b="1" dirty="0"/>
              <a:t>ID</a:t>
            </a:r>
          </a:p>
          <a:p>
            <a:pPr marL="342900" indent="-342900">
              <a:buFont typeface="+mj-lt"/>
              <a:buAutoNum type="arabicPeriod"/>
            </a:pPr>
            <a:r>
              <a:rPr lang="en-US" b="1" dirty="0"/>
              <a:t>Name	</a:t>
            </a:r>
          </a:p>
          <a:p>
            <a:pPr marL="342900" indent="-342900">
              <a:buFont typeface="+mj-lt"/>
              <a:buAutoNum type="arabicPeriod"/>
            </a:pPr>
            <a:r>
              <a:rPr lang="en-US" b="1" dirty="0"/>
              <a:t>Surname</a:t>
            </a:r>
          </a:p>
          <a:p>
            <a:pPr marL="342900" indent="-342900">
              <a:buFont typeface="+mj-lt"/>
              <a:buAutoNum type="arabicPeriod"/>
            </a:pPr>
            <a:r>
              <a:rPr lang="en-US" b="1" dirty="0"/>
              <a:t>Age	</a:t>
            </a:r>
          </a:p>
          <a:p>
            <a:pPr marL="342900" indent="-342900">
              <a:buFont typeface="+mj-lt"/>
              <a:buAutoNum type="arabicPeriod"/>
            </a:pPr>
            <a:r>
              <a:rPr lang="en-US" b="1" dirty="0"/>
              <a:t>Tenure	</a:t>
            </a:r>
          </a:p>
          <a:p>
            <a:pPr marL="342900" indent="-342900">
              <a:buFont typeface="+mj-lt"/>
              <a:buAutoNum type="arabicPeriod"/>
            </a:pPr>
            <a:r>
              <a:rPr lang="en-US" b="1" dirty="0"/>
              <a:t>Gender	</a:t>
            </a:r>
          </a:p>
          <a:p>
            <a:pPr marL="342900" indent="-342900">
              <a:buFont typeface="+mj-lt"/>
              <a:buAutoNum type="arabicPeriod"/>
            </a:pPr>
            <a:r>
              <a:rPr lang="en-US" b="1" dirty="0"/>
              <a:t>Region	</a:t>
            </a:r>
          </a:p>
          <a:p>
            <a:pPr marL="342900" indent="-342900">
              <a:buFont typeface="+mj-lt"/>
              <a:buAutoNum type="arabicPeriod"/>
            </a:pPr>
            <a:r>
              <a:rPr lang="en-US" b="1" dirty="0"/>
              <a:t>Department	</a:t>
            </a:r>
          </a:p>
          <a:p>
            <a:pPr marL="342900" indent="-342900">
              <a:buFont typeface="+mj-lt"/>
              <a:buAutoNum type="arabicPeriod"/>
            </a:pPr>
            <a:r>
              <a:rPr lang="en-US" b="1" dirty="0"/>
              <a:t>Manager	</a:t>
            </a:r>
          </a:p>
          <a:p>
            <a:pPr marL="342900" indent="-342900">
              <a:buFont typeface="+mj-lt"/>
              <a:buAutoNum type="arabicPeriod"/>
            </a:pPr>
            <a:r>
              <a:rPr lang="en-US" b="1" dirty="0"/>
              <a:t>Hours</a:t>
            </a:r>
          </a:p>
          <a:p>
            <a:pPr marL="342900" indent="-342900">
              <a:buFont typeface="+mj-lt"/>
              <a:buAutoNum type="arabicPeriod"/>
            </a:pPr>
            <a:r>
              <a:rPr lang="en-US" b="1" dirty="0"/>
              <a:t>Salary Band	</a:t>
            </a:r>
          </a:p>
          <a:p>
            <a:pPr marL="342900" indent="-342900">
              <a:buFont typeface="+mj-lt"/>
              <a:buAutoNum type="arabicPeriod"/>
            </a:pPr>
            <a:r>
              <a:rPr lang="en-US" b="1" dirty="0"/>
              <a:t>Salary</a:t>
            </a:r>
          </a:p>
          <a:p>
            <a:pPr marL="342900" indent="-342900">
              <a:buFont typeface="+mj-lt"/>
              <a:buAutoNum type="arabicPeriod"/>
            </a:pPr>
            <a:r>
              <a:rPr lang="en-US" b="1" dirty="0"/>
              <a:t>Performance</a:t>
            </a:r>
          </a:p>
          <a:p>
            <a:pPr marL="342900" indent="-342900">
              <a:buFont typeface="+mj-lt"/>
              <a:buAutoNum type="arabicPeriod"/>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u="sng" spc="15" dirty="0">
                <a:solidFill>
                  <a:srgbClr val="00B0F0"/>
                </a:solidFill>
              </a:rPr>
              <a:t>THE</a:t>
            </a:r>
            <a:r>
              <a:rPr sz="4250" u="sng" spc="20" dirty="0">
                <a:solidFill>
                  <a:srgbClr val="00B0F0"/>
                </a:solidFill>
              </a:rPr>
              <a:t> </a:t>
            </a:r>
            <a:r>
              <a:rPr lang="en-US" sz="4250" u="sng" spc="20" dirty="0">
                <a:solidFill>
                  <a:srgbClr val="00B0F0"/>
                </a:solidFill>
              </a:rPr>
              <a:t>"</a:t>
            </a:r>
            <a:r>
              <a:rPr sz="4250" u="sng" spc="10" dirty="0">
                <a:solidFill>
                  <a:srgbClr val="00B0F0"/>
                </a:solidFill>
              </a:rPr>
              <a:t>WOW</a:t>
            </a:r>
            <a:r>
              <a:rPr lang="en-US" sz="4250" u="sng" spc="10" dirty="0">
                <a:solidFill>
                  <a:srgbClr val="00B0F0"/>
                </a:solidFill>
              </a:rPr>
              <a:t>"</a:t>
            </a:r>
            <a:r>
              <a:rPr sz="4250" u="sng" spc="85" dirty="0">
                <a:solidFill>
                  <a:srgbClr val="00B0F0"/>
                </a:solidFill>
              </a:rPr>
              <a:t> </a:t>
            </a:r>
            <a:r>
              <a:rPr sz="4250" u="sng" spc="10" dirty="0">
                <a:solidFill>
                  <a:srgbClr val="00B0F0"/>
                </a:solidFill>
              </a:rPr>
              <a:t>IN</a:t>
            </a:r>
            <a:r>
              <a:rPr sz="4250" u="sng" spc="-5" dirty="0">
                <a:solidFill>
                  <a:srgbClr val="00B0F0"/>
                </a:solidFill>
              </a:rPr>
              <a:t> </a:t>
            </a:r>
            <a:r>
              <a:rPr sz="4250" u="sng" spc="15" dirty="0">
                <a:solidFill>
                  <a:srgbClr val="00B0F0"/>
                </a:solidFill>
              </a:rPr>
              <a:t>OUR</a:t>
            </a:r>
            <a:r>
              <a:rPr sz="4250" u="sng" spc="-10" dirty="0">
                <a:solidFill>
                  <a:srgbClr val="00B0F0"/>
                </a:solidFill>
              </a:rPr>
              <a:t> </a:t>
            </a:r>
            <a:r>
              <a:rPr sz="4250" u="sng" spc="20" dirty="0">
                <a:solidFill>
                  <a:srgbClr val="00B0F0"/>
                </a:solidFill>
              </a:rPr>
              <a:t>SOLUTION</a:t>
            </a:r>
            <a:endParaRPr sz="4250" u="sng" dirty="0">
              <a:solidFill>
                <a:srgbClr val="00B0F0"/>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3108543"/>
          </a:xfrm>
          <a:prstGeom prst="rect">
            <a:avLst/>
          </a:prstGeom>
          <a:noFill/>
        </p:spPr>
        <p:txBody>
          <a:bodyPr wrap="square" rtlCol="0">
            <a:spAutoFit/>
          </a:bodyPr>
          <a:lstStyle/>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Dynamic Dashboards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Advanced Data Visualization</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Segmentation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Comparative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Interactive Reports</a:t>
            </a:r>
          </a:p>
          <a:p>
            <a:pPr marL="571500" indent="-571500" algn="l">
              <a:buFont typeface="+mj-lt"/>
              <a:buAutoNum type="romanUcPeriod"/>
            </a:pPr>
            <a:r>
              <a:rPr lang="en-US" sz="2800" dirty="0">
                <a:solidFill>
                  <a:srgbClr val="0D0D0D"/>
                </a:solidFill>
                <a:latin typeface="Times New Roman" panose="02020603050405020304" pitchFamily="18" charset="0"/>
                <a:cs typeface="Times New Roman" panose="02020603050405020304" pitchFamily="18" charset="0"/>
              </a:rPr>
              <a:t>Slicers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328</TotalTime>
  <Words>417</Words>
  <Application>Microsoft Office PowerPoint</Application>
  <PresentationFormat>Widescreen</PresentationFormat>
  <Paragraphs>95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919384533569</cp:lastModifiedBy>
  <cp:revision>15</cp:revision>
  <dcterms:created xsi:type="dcterms:W3CDTF">2024-03-29T15:07:22Z</dcterms:created>
  <dcterms:modified xsi:type="dcterms:W3CDTF">2024-09-01T12:55:36Z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