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16" d="100"/>
          <a:sy n="116" d="100"/>
        </p:scale>
        <p:origin x="92"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ED890-D5AB-4F8F-87AF-932B8A2E049D}" type="datetimeFigureOut">
              <a:rPr lang="en-GB" smtClean="0"/>
              <a:t>03/10/2024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08467-6BBF-4AEB-A99C-B2202DE63C81}" type="slidenum">
              <a:rPr lang="en-GB" smtClean="0"/>
              <a:t>‹#›</a:t>
            </a:fld>
            <a:endParaRPr lang="en-GB"/>
          </a:p>
        </p:txBody>
      </p:sp>
    </p:spTree>
    <p:extLst>
      <p:ext uri="{BB962C8B-B14F-4D97-AF65-F5344CB8AC3E}">
        <p14:creationId xmlns:p14="http://schemas.microsoft.com/office/powerpoint/2010/main" val="19835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F08467-6BBF-4AEB-A99C-B2202DE63C81}" type="slidenum">
              <a:rPr lang="en-GB" smtClean="0"/>
              <a:t>1</a:t>
            </a:fld>
            <a:endParaRPr lang="en-GB"/>
          </a:p>
        </p:txBody>
      </p:sp>
    </p:spTree>
    <p:extLst>
      <p:ext uri="{BB962C8B-B14F-4D97-AF65-F5344CB8AC3E}">
        <p14:creationId xmlns:p14="http://schemas.microsoft.com/office/powerpoint/2010/main" val="343641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0261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995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6254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6793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4166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F72BA41-EC5B-4197-BCC8-0FD2E523CD7A}"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6482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F72BA41-EC5B-4197-BCC8-0FD2E523CD7A}"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5143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F72BA41-EC5B-4197-BCC8-0FD2E523CD7A}"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75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BA41-EC5B-4197-BCC8-0FD2E523CD7A}"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5536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7335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9369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2BA41-EC5B-4197-BCC8-0FD2E523CD7A}" type="datetimeFigureOut">
              <a:rPr lang="en-US" smtClean="0"/>
              <a:pPr/>
              <a:t>10/3/2024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8926657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B52A-10CD-BD28-C968-7FE39FA6A2F4}"/>
              </a:ext>
            </a:extLst>
          </p:cNvPr>
          <p:cNvSpPr>
            <a:spLocks noGrp="1"/>
          </p:cNvSpPr>
          <p:nvPr>
            <p:ph type="ctrTitle"/>
          </p:nvPr>
        </p:nvSpPr>
        <p:spPr>
          <a:xfrm>
            <a:off x="684225" y="746840"/>
            <a:ext cx="5402454" cy="2510445"/>
          </a:xfrm>
        </p:spPr>
        <p:txBody>
          <a:bodyPr>
            <a:normAutofit/>
          </a:bodyPr>
          <a:lstStyle/>
          <a:p>
            <a:r>
              <a:rPr lang="en-GB" sz="4800" dirty="0"/>
              <a:t>Analysing Regional Sales Performance</a:t>
            </a:r>
          </a:p>
        </p:txBody>
      </p:sp>
      <p:sp>
        <p:nvSpPr>
          <p:cNvPr id="3" name="Subtitle 2">
            <a:extLst>
              <a:ext uri="{FF2B5EF4-FFF2-40B4-BE49-F238E27FC236}">
                <a16:creationId xmlns:a16="http://schemas.microsoft.com/office/drawing/2014/main" id="{015F58FF-474D-F97A-6895-03FF5588A3BA}"/>
              </a:ext>
            </a:extLst>
          </p:cNvPr>
          <p:cNvSpPr>
            <a:spLocks noGrp="1"/>
          </p:cNvSpPr>
          <p:nvPr>
            <p:ph type="subTitle" idx="1"/>
          </p:nvPr>
        </p:nvSpPr>
        <p:spPr>
          <a:xfrm>
            <a:off x="684225" y="3425899"/>
            <a:ext cx="5185297" cy="2309737"/>
          </a:xfrm>
        </p:spPr>
        <p:txBody>
          <a:bodyPr>
            <a:normAutofit/>
          </a:bodyPr>
          <a:lstStyle/>
          <a:p>
            <a:r>
              <a:rPr lang="en-GB" sz="2000" dirty="0"/>
              <a:t>Sales performance Analysis and Trending in the U.S.A </a:t>
            </a:r>
          </a:p>
          <a:p>
            <a:endParaRPr lang="en-GB" sz="2000" dirty="0"/>
          </a:p>
          <a:p>
            <a:r>
              <a:rPr lang="en-GB" sz="2000" dirty="0"/>
              <a:t>Insights and Recommendations</a:t>
            </a:r>
          </a:p>
        </p:txBody>
      </p:sp>
      <p:pic>
        <p:nvPicPr>
          <p:cNvPr id="45" name="Picture 44" descr="Abstract red geometric pattern">
            <a:extLst>
              <a:ext uri="{FF2B5EF4-FFF2-40B4-BE49-F238E27FC236}">
                <a16:creationId xmlns:a16="http://schemas.microsoft.com/office/drawing/2014/main" id="{033918A9-9374-3E3D-2EEE-7ECB74F21B59}"/>
              </a:ext>
            </a:extLst>
          </p:cNvPr>
          <p:cNvPicPr>
            <a:picLocks noChangeAspect="1"/>
          </p:cNvPicPr>
          <p:nvPr/>
        </p:nvPicPr>
        <p:blipFill>
          <a:blip r:embed="rId3">
            <a:duotone>
              <a:prstClr val="black"/>
              <a:schemeClr val="accent5">
                <a:tint val="45000"/>
                <a:satMod val="400000"/>
              </a:schemeClr>
            </a:duotone>
          </a:blip>
          <a:srcRect l="5102" r="35324"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97133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7A09-97C1-6CE8-4BC3-A7FC49721321}"/>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2B050294-3E8A-9B93-5C0F-3F4A591EF314}"/>
              </a:ext>
            </a:extLst>
          </p:cNvPr>
          <p:cNvSpPr>
            <a:spLocks noGrp="1"/>
          </p:cNvSpPr>
          <p:nvPr>
            <p:ph idx="1"/>
          </p:nvPr>
        </p:nvSpPr>
        <p:spPr/>
        <p:txBody>
          <a:bodyPr>
            <a:normAutofit/>
          </a:bodyPr>
          <a:lstStyle/>
          <a:p>
            <a:pPr marL="228600" lvl="1" indent="0">
              <a:buNone/>
            </a:pPr>
            <a:r>
              <a:rPr lang="en-GB" sz="2000" b="1" dirty="0"/>
              <a:t>Objective:</a:t>
            </a:r>
            <a:br>
              <a:rPr lang="en-GB" dirty="0"/>
            </a:br>
            <a:r>
              <a:rPr lang="en-GB" sz="1800" dirty="0"/>
              <a:t>The primary goal of this analysis is to explore the relationship between product lines, order sizes, and sales performance across different years. By understanding these patterns, we aim to identify key drivers behind sales volume fluctuations, uncover regional preferences, and provide actionable insights for optimizing sales strategies.</a:t>
            </a:r>
          </a:p>
          <a:p>
            <a:pPr marL="228600" lvl="1" indent="0">
              <a:buNone/>
            </a:pPr>
            <a:endParaRPr lang="en-GB" dirty="0"/>
          </a:p>
          <a:p>
            <a:pPr marL="228600" lvl="1" indent="0">
              <a:lnSpc>
                <a:spcPct val="100000"/>
              </a:lnSpc>
              <a:buNone/>
            </a:pPr>
            <a:r>
              <a:rPr lang="en-GB" sz="2000" b="1" dirty="0"/>
              <a:t>Dataset Overview:</a:t>
            </a:r>
          </a:p>
          <a:p>
            <a:pPr marL="228600" lvl="1" indent="0">
              <a:lnSpc>
                <a:spcPct val="100000"/>
              </a:lnSpc>
              <a:buNone/>
            </a:pPr>
            <a:r>
              <a:rPr lang="en-GB" sz="1800" dirty="0"/>
              <a:t>The dataset used in this analysis comprises retail order information, such as order quantity, unit price, product line and order date. The data spans from 2003 to 2005 and covers various product lines. Additionally, the dataset provides insights into sales trends across multiple cities in the U.S.A.</a:t>
            </a:r>
          </a:p>
        </p:txBody>
      </p:sp>
    </p:spTree>
    <p:extLst>
      <p:ext uri="{BB962C8B-B14F-4D97-AF65-F5344CB8AC3E}">
        <p14:creationId xmlns:p14="http://schemas.microsoft.com/office/powerpoint/2010/main" val="411120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
            <a:extLst>
              <a:ext uri="{FF2B5EF4-FFF2-40B4-BE49-F238E27FC236}">
                <a16:creationId xmlns:a16="http://schemas.microsoft.com/office/drawing/2014/main" id="{46F15920-0933-BC75-67E2-14491BAC7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21" y="1779522"/>
            <a:ext cx="7714908" cy="2808904"/>
          </a:xfrm>
          <a:prstGeom prst="rect">
            <a:avLst/>
          </a:prstGeom>
        </p:spPr>
      </p:pic>
      <p:sp>
        <p:nvSpPr>
          <p:cNvPr id="13" name="Title 1">
            <a:extLst>
              <a:ext uri="{FF2B5EF4-FFF2-40B4-BE49-F238E27FC236}">
                <a16:creationId xmlns:a16="http://schemas.microsoft.com/office/drawing/2014/main" id="{EEA99DA9-904F-60C9-349A-E19DDE19DC16}"/>
              </a:ext>
            </a:extLst>
          </p:cNvPr>
          <p:cNvSpPr>
            <a:spLocks noGrp="1"/>
          </p:cNvSpPr>
          <p:nvPr>
            <p:ph type="title"/>
          </p:nvPr>
        </p:nvSpPr>
        <p:spPr>
          <a:xfrm>
            <a:off x="722759" y="365125"/>
            <a:ext cx="11342397" cy="1107772"/>
          </a:xfrm>
        </p:spPr>
        <p:txBody>
          <a:bodyPr>
            <a:normAutofit/>
          </a:bodyPr>
          <a:lstStyle/>
          <a:p>
            <a:r>
              <a:rPr lang="en-GB" sz="2800" dirty="0"/>
              <a:t>How do sales figures vary over time?</a:t>
            </a:r>
            <a:endParaRPr lang="en-GB" sz="2800" b="1" dirty="0"/>
          </a:p>
        </p:txBody>
      </p:sp>
      <p:sp>
        <p:nvSpPr>
          <p:cNvPr id="14" name="TextBox 13">
            <a:extLst>
              <a:ext uri="{FF2B5EF4-FFF2-40B4-BE49-F238E27FC236}">
                <a16:creationId xmlns:a16="http://schemas.microsoft.com/office/drawing/2014/main" id="{4AAF2BD7-A68E-982D-BF28-C2A1E366EC0A}"/>
              </a:ext>
            </a:extLst>
          </p:cNvPr>
          <p:cNvSpPr txBox="1"/>
          <p:nvPr/>
        </p:nvSpPr>
        <p:spPr>
          <a:xfrm>
            <a:off x="8008756" y="1779522"/>
            <a:ext cx="3942323" cy="1815882"/>
          </a:xfrm>
          <a:prstGeom prst="rect">
            <a:avLst/>
          </a:prstGeom>
          <a:noFill/>
        </p:spPr>
        <p:txBody>
          <a:bodyPr wrap="square" rtlCol="0">
            <a:spAutoFit/>
          </a:bodyPr>
          <a:lstStyle/>
          <a:p>
            <a:pPr algn="just"/>
            <a:r>
              <a:rPr lang="en-GB" sz="1600" dirty="0"/>
              <a:t>- Peaks of volume of sales in certain months such as August, November and December.</a:t>
            </a:r>
          </a:p>
          <a:p>
            <a:pPr algn="just"/>
            <a:r>
              <a:rPr lang="en-GB" sz="1600" dirty="0"/>
              <a:t>- Peaks might indicate holiday shopping behaviour.</a:t>
            </a:r>
          </a:p>
          <a:p>
            <a:pPr algn="just"/>
            <a:r>
              <a:rPr lang="en-GB" sz="1600" dirty="0"/>
              <a:t>- Possible seasonality effect where sales might peak during specific months of the year.</a:t>
            </a:r>
          </a:p>
        </p:txBody>
      </p:sp>
      <p:sp>
        <p:nvSpPr>
          <p:cNvPr id="15" name="TextBox 14">
            <a:extLst>
              <a:ext uri="{FF2B5EF4-FFF2-40B4-BE49-F238E27FC236}">
                <a16:creationId xmlns:a16="http://schemas.microsoft.com/office/drawing/2014/main" id="{1FE2DE25-5423-57A4-5877-A68AC20FBF7C}"/>
              </a:ext>
            </a:extLst>
          </p:cNvPr>
          <p:cNvSpPr txBox="1"/>
          <p:nvPr/>
        </p:nvSpPr>
        <p:spPr>
          <a:xfrm>
            <a:off x="301150" y="4692460"/>
            <a:ext cx="11649929" cy="1138773"/>
          </a:xfrm>
          <a:prstGeom prst="rect">
            <a:avLst/>
          </a:prstGeom>
          <a:noFill/>
        </p:spPr>
        <p:txBody>
          <a:bodyPr wrap="square" rtlCol="0">
            <a:spAutoFit/>
          </a:bodyPr>
          <a:lstStyle/>
          <a:p>
            <a:r>
              <a:rPr lang="en-GB" dirty="0"/>
              <a:t>Recommendations:</a:t>
            </a:r>
          </a:p>
          <a:p>
            <a:endParaRPr lang="en-GB" sz="1600" dirty="0"/>
          </a:p>
          <a:p>
            <a:pPr marL="742950" lvl="1" indent="-285750">
              <a:buFont typeface="Arial" panose="020B0604020202020204" pitchFamily="34" charset="0"/>
              <a:buChar char="•"/>
            </a:pPr>
            <a:r>
              <a:rPr lang="en-GB" sz="1600" dirty="0"/>
              <a:t>Further analysis of correlation with specific marketing campaigns or external factors to understand their impact better.</a:t>
            </a:r>
          </a:p>
          <a:p>
            <a:pPr marL="742950" lvl="1" indent="-285750">
              <a:buFont typeface="Arial" panose="020B0604020202020204" pitchFamily="34" charset="0"/>
              <a:buChar char="•"/>
            </a:pPr>
            <a:r>
              <a:rPr lang="en-GB" sz="1600" dirty="0"/>
              <a:t>Dashboard for deeper dives into specific regions or product lines.</a:t>
            </a:r>
          </a:p>
        </p:txBody>
      </p:sp>
    </p:spTree>
    <p:extLst>
      <p:ext uri="{BB962C8B-B14F-4D97-AF65-F5344CB8AC3E}">
        <p14:creationId xmlns:p14="http://schemas.microsoft.com/office/powerpoint/2010/main" val="375052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14D21-42A3-8FE9-C7AC-533030A71073}"/>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C5210DF4-D149-4D4E-5125-01F1CC85A4BF}"/>
              </a:ext>
            </a:extLst>
          </p:cNvPr>
          <p:cNvSpPr>
            <a:spLocks noGrp="1"/>
          </p:cNvSpPr>
          <p:nvPr>
            <p:ph type="title"/>
          </p:nvPr>
        </p:nvSpPr>
        <p:spPr>
          <a:xfrm>
            <a:off x="722759" y="365125"/>
            <a:ext cx="11342397" cy="1107772"/>
          </a:xfrm>
        </p:spPr>
        <p:txBody>
          <a:bodyPr>
            <a:normAutofit/>
          </a:bodyPr>
          <a:lstStyle/>
          <a:p>
            <a:r>
              <a:rPr lang="en-GB" sz="2800" dirty="0"/>
              <a:t>What is the relationship between order size and sales performance in different regions?</a:t>
            </a:r>
            <a:endParaRPr lang="en-GB" sz="2800" b="1" dirty="0"/>
          </a:p>
        </p:txBody>
      </p:sp>
      <p:sp>
        <p:nvSpPr>
          <p:cNvPr id="14" name="TextBox 13">
            <a:extLst>
              <a:ext uri="{FF2B5EF4-FFF2-40B4-BE49-F238E27FC236}">
                <a16:creationId xmlns:a16="http://schemas.microsoft.com/office/drawing/2014/main" id="{88F6523E-E841-3679-8DFA-81C584B07799}"/>
              </a:ext>
            </a:extLst>
          </p:cNvPr>
          <p:cNvSpPr txBox="1"/>
          <p:nvPr/>
        </p:nvSpPr>
        <p:spPr>
          <a:xfrm>
            <a:off x="8008756" y="1779522"/>
            <a:ext cx="3942323" cy="2062103"/>
          </a:xfrm>
          <a:prstGeom prst="rect">
            <a:avLst/>
          </a:prstGeom>
          <a:noFill/>
        </p:spPr>
        <p:txBody>
          <a:bodyPr wrap="square" rtlCol="0">
            <a:spAutoFit/>
          </a:bodyPr>
          <a:lstStyle/>
          <a:p>
            <a:pPr algn="just"/>
            <a:r>
              <a:rPr lang="en-GB" sz="1600" dirty="0"/>
              <a:t>- Large Size has the </a:t>
            </a:r>
            <a:r>
              <a:rPr lang="en-GB" sz="1600" b="1" dirty="0"/>
              <a:t>lowest</a:t>
            </a:r>
            <a:r>
              <a:rPr lang="en-GB" sz="1600" dirty="0"/>
              <a:t> order volume across all states.</a:t>
            </a:r>
          </a:p>
          <a:p>
            <a:pPr algn="just"/>
            <a:r>
              <a:rPr lang="en-GB" sz="1600" dirty="0"/>
              <a:t>- Medium size has the </a:t>
            </a:r>
            <a:r>
              <a:rPr lang="en-GB" sz="1600" b="1" dirty="0"/>
              <a:t>highest</a:t>
            </a:r>
            <a:r>
              <a:rPr lang="en-GB" sz="1600" dirty="0"/>
              <a:t> order volume, particularly in California. Probably the </a:t>
            </a:r>
            <a:r>
              <a:rPr lang="en-GB" sz="1600" dirty="0" err="1"/>
              <a:t>favored</a:t>
            </a:r>
            <a:r>
              <a:rPr lang="en-GB" sz="1600" dirty="0"/>
              <a:t> by customers in the region.</a:t>
            </a:r>
          </a:p>
          <a:p>
            <a:pPr algn="just"/>
            <a:r>
              <a:rPr lang="en-GB" sz="1600" dirty="0"/>
              <a:t>- Small size has reasonable order volume, with NY and PA showing significant numbers, respectively.</a:t>
            </a:r>
          </a:p>
        </p:txBody>
      </p:sp>
      <p:sp>
        <p:nvSpPr>
          <p:cNvPr id="15" name="TextBox 14">
            <a:extLst>
              <a:ext uri="{FF2B5EF4-FFF2-40B4-BE49-F238E27FC236}">
                <a16:creationId xmlns:a16="http://schemas.microsoft.com/office/drawing/2014/main" id="{02434EE7-AC44-9C94-9A54-69AE9BBB0490}"/>
              </a:ext>
            </a:extLst>
          </p:cNvPr>
          <p:cNvSpPr txBox="1"/>
          <p:nvPr/>
        </p:nvSpPr>
        <p:spPr>
          <a:xfrm>
            <a:off x="301150" y="4692460"/>
            <a:ext cx="11649929" cy="1415772"/>
          </a:xfrm>
          <a:prstGeom prst="rect">
            <a:avLst/>
          </a:prstGeom>
          <a:noFill/>
        </p:spPr>
        <p:txBody>
          <a:bodyPr wrap="square" rtlCol="0">
            <a:spAutoFit/>
          </a:bodyPr>
          <a:lstStyle/>
          <a:p>
            <a:r>
              <a:rPr lang="en-GB" dirty="0"/>
              <a:t>Recommendations:</a:t>
            </a:r>
          </a:p>
          <a:p>
            <a:endParaRPr lang="en-GB" dirty="0"/>
          </a:p>
          <a:p>
            <a:pPr marL="742950" lvl="1" indent="-285750">
              <a:buFont typeface="Arial" panose="020B0604020202020204" pitchFamily="34" charset="0"/>
              <a:buChar char="•"/>
            </a:pPr>
            <a:r>
              <a:rPr lang="en-GB" sz="1600" dirty="0"/>
              <a:t>Develop targeted marketing strategies for medium-sized products states like California, where sales are strong.</a:t>
            </a:r>
          </a:p>
          <a:p>
            <a:pPr marL="742950" lvl="1" indent="-285750">
              <a:buFont typeface="Arial" panose="020B0604020202020204" pitchFamily="34" charset="0"/>
              <a:buChar char="•"/>
            </a:pPr>
            <a:r>
              <a:rPr lang="en-GB" sz="1600" dirty="0"/>
              <a:t>Conduct further analysis to understand why large products have low order volumes by analysing market condition.</a:t>
            </a:r>
          </a:p>
          <a:p>
            <a:pPr marL="742950" lvl="1" indent="-285750">
              <a:buFont typeface="Arial" panose="020B0604020202020204" pitchFamily="34" charset="0"/>
              <a:buChar char="•"/>
            </a:pPr>
            <a:r>
              <a:rPr lang="en-GB" sz="1600" dirty="0"/>
              <a:t>Consider regional promotions or discounts for small and large products in states with lower sales.</a:t>
            </a:r>
          </a:p>
        </p:txBody>
      </p:sp>
      <p:pic>
        <p:nvPicPr>
          <p:cNvPr id="3" name="Picture 2" descr="A graph of different sizes and colors">
            <a:extLst>
              <a:ext uri="{FF2B5EF4-FFF2-40B4-BE49-F238E27FC236}">
                <a16:creationId xmlns:a16="http://schemas.microsoft.com/office/drawing/2014/main" id="{844BC8A0-30C8-969E-FD9A-B8CCDF4F7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16" y="1670013"/>
            <a:ext cx="6883005" cy="2819856"/>
          </a:xfrm>
          <a:prstGeom prst="rect">
            <a:avLst/>
          </a:prstGeom>
        </p:spPr>
      </p:pic>
    </p:spTree>
    <p:extLst>
      <p:ext uri="{BB962C8B-B14F-4D97-AF65-F5344CB8AC3E}">
        <p14:creationId xmlns:p14="http://schemas.microsoft.com/office/powerpoint/2010/main" val="222027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41ACD-D132-1173-91C6-427C2F0BF7E7}"/>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241F154C-F08F-DFA9-B4D2-6986BABAE5E9}"/>
              </a:ext>
            </a:extLst>
          </p:cNvPr>
          <p:cNvSpPr>
            <a:spLocks noGrp="1"/>
          </p:cNvSpPr>
          <p:nvPr>
            <p:ph type="title"/>
          </p:nvPr>
        </p:nvSpPr>
        <p:spPr>
          <a:xfrm>
            <a:off x="722759" y="365125"/>
            <a:ext cx="11342397" cy="1107772"/>
          </a:xfrm>
        </p:spPr>
        <p:txBody>
          <a:bodyPr>
            <a:normAutofit/>
          </a:bodyPr>
          <a:lstStyle/>
          <a:p>
            <a:r>
              <a:rPr lang="en-GB" sz="2800" dirty="0"/>
              <a:t>What product lines contribute most to sales in each region?</a:t>
            </a:r>
            <a:endParaRPr lang="en-GB" sz="2800" b="1" dirty="0"/>
          </a:p>
        </p:txBody>
      </p:sp>
      <p:sp>
        <p:nvSpPr>
          <p:cNvPr id="14" name="TextBox 13">
            <a:extLst>
              <a:ext uri="{FF2B5EF4-FFF2-40B4-BE49-F238E27FC236}">
                <a16:creationId xmlns:a16="http://schemas.microsoft.com/office/drawing/2014/main" id="{16986F40-F559-B802-8D93-052380A203E7}"/>
              </a:ext>
            </a:extLst>
          </p:cNvPr>
          <p:cNvSpPr txBox="1"/>
          <p:nvPr/>
        </p:nvSpPr>
        <p:spPr>
          <a:xfrm>
            <a:off x="8008756" y="1779522"/>
            <a:ext cx="3942323" cy="2062103"/>
          </a:xfrm>
          <a:prstGeom prst="rect">
            <a:avLst/>
          </a:prstGeom>
          <a:noFill/>
        </p:spPr>
        <p:txBody>
          <a:bodyPr wrap="square" rtlCol="0">
            <a:spAutoFit/>
          </a:bodyPr>
          <a:lstStyle/>
          <a:p>
            <a:pPr algn="just"/>
            <a:r>
              <a:rPr lang="en-GB" sz="1600" dirty="0"/>
              <a:t>- Classic Cars drove most revenue in all regions followed by Vintage Cars, where CA drove most revenue on both product lines with total revenue of </a:t>
            </a:r>
            <a:r>
              <a:rPr lang="en-GB" sz="1600" b="1" dirty="0"/>
              <a:t>$1,344,638</a:t>
            </a:r>
            <a:r>
              <a:rPr lang="en-GB" sz="1600" dirty="0"/>
              <a:t> and </a:t>
            </a:r>
            <a:r>
              <a:rPr lang="en-GB" sz="1600" b="1" dirty="0"/>
              <a:t>$757,756, </a:t>
            </a:r>
            <a:r>
              <a:rPr lang="en-GB" sz="1600" dirty="0"/>
              <a:t>respectively.</a:t>
            </a:r>
          </a:p>
          <a:p>
            <a:pPr algn="just"/>
            <a:r>
              <a:rPr lang="en-GB" sz="1600" dirty="0"/>
              <a:t>- Trains drove the least revenue and order volume in all states with overall revenue performance of </a:t>
            </a:r>
            <a:r>
              <a:rPr lang="en-GB" sz="1600" b="1" dirty="0"/>
              <a:t>$69,254</a:t>
            </a:r>
            <a:r>
              <a:rPr lang="en-GB" sz="1600" dirty="0"/>
              <a:t>.</a:t>
            </a:r>
          </a:p>
        </p:txBody>
      </p:sp>
      <p:sp>
        <p:nvSpPr>
          <p:cNvPr id="15" name="TextBox 14">
            <a:extLst>
              <a:ext uri="{FF2B5EF4-FFF2-40B4-BE49-F238E27FC236}">
                <a16:creationId xmlns:a16="http://schemas.microsoft.com/office/drawing/2014/main" id="{51E410E6-546F-2AF2-5082-A0EE02857633}"/>
              </a:ext>
            </a:extLst>
          </p:cNvPr>
          <p:cNvSpPr txBox="1"/>
          <p:nvPr/>
        </p:nvSpPr>
        <p:spPr>
          <a:xfrm>
            <a:off x="301150" y="4692460"/>
            <a:ext cx="11649929" cy="1138773"/>
          </a:xfrm>
          <a:prstGeom prst="rect">
            <a:avLst/>
          </a:prstGeom>
          <a:noFill/>
        </p:spPr>
        <p:txBody>
          <a:bodyPr wrap="square" rtlCol="0">
            <a:spAutoFit/>
          </a:bodyPr>
          <a:lstStyle/>
          <a:p>
            <a:r>
              <a:rPr lang="en-GB" dirty="0"/>
              <a:t>Recommendations:</a:t>
            </a:r>
          </a:p>
          <a:p>
            <a:endParaRPr lang="en-GB" sz="1600" dirty="0"/>
          </a:p>
          <a:p>
            <a:pPr marL="742950" lvl="1" indent="-285750">
              <a:buFont typeface="Arial" panose="020B0604020202020204" pitchFamily="34" charset="0"/>
              <a:buChar char="•"/>
            </a:pPr>
            <a:r>
              <a:rPr lang="en-GB" sz="1600" dirty="0"/>
              <a:t>Develop targeted marketing strategies for Classic Cars and Vintage Cars where sales are strong.</a:t>
            </a:r>
          </a:p>
          <a:p>
            <a:pPr marL="742950" lvl="1" indent="-285750">
              <a:buFont typeface="Arial" panose="020B0604020202020204" pitchFamily="34" charset="0"/>
              <a:buChar char="•"/>
            </a:pPr>
            <a:r>
              <a:rPr lang="en-GB" sz="1600" dirty="0"/>
              <a:t>Conduct further analysis to understand why Trains and Ships underperform overall.</a:t>
            </a:r>
          </a:p>
        </p:txBody>
      </p:sp>
      <p:pic>
        <p:nvPicPr>
          <p:cNvPr id="4" name="Picture 3" descr="A screenshot of a graph">
            <a:extLst>
              <a:ext uri="{FF2B5EF4-FFF2-40B4-BE49-F238E27FC236}">
                <a16:creationId xmlns:a16="http://schemas.microsoft.com/office/drawing/2014/main" id="{CE120AF5-B664-4C2B-D25B-4E52B8ED8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49" y="1472897"/>
            <a:ext cx="7441135" cy="2891947"/>
          </a:xfrm>
          <a:prstGeom prst="rect">
            <a:avLst/>
          </a:prstGeom>
        </p:spPr>
      </p:pic>
    </p:spTree>
    <p:extLst>
      <p:ext uri="{BB962C8B-B14F-4D97-AF65-F5344CB8AC3E}">
        <p14:creationId xmlns:p14="http://schemas.microsoft.com/office/powerpoint/2010/main" val="105657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87930-4DC0-81DD-9FA9-C4B0B31553BE}"/>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A30B938A-226E-3FB6-EF46-B6FFE6E72F06}"/>
              </a:ext>
            </a:extLst>
          </p:cNvPr>
          <p:cNvSpPr>
            <a:spLocks noGrp="1"/>
          </p:cNvSpPr>
          <p:nvPr>
            <p:ph type="title"/>
          </p:nvPr>
        </p:nvSpPr>
        <p:spPr>
          <a:xfrm>
            <a:off x="722759" y="365125"/>
            <a:ext cx="11342397" cy="1107772"/>
          </a:xfrm>
        </p:spPr>
        <p:txBody>
          <a:bodyPr>
            <a:normAutofit/>
          </a:bodyPr>
          <a:lstStyle/>
          <a:p>
            <a:r>
              <a:rPr lang="en-GB" sz="2800" dirty="0"/>
              <a:t>What factors might be contributing to drops during specific time periods?</a:t>
            </a:r>
            <a:endParaRPr lang="en-GB" sz="2800" b="1" dirty="0"/>
          </a:p>
        </p:txBody>
      </p:sp>
      <p:sp>
        <p:nvSpPr>
          <p:cNvPr id="14" name="TextBox 13">
            <a:extLst>
              <a:ext uri="{FF2B5EF4-FFF2-40B4-BE49-F238E27FC236}">
                <a16:creationId xmlns:a16="http://schemas.microsoft.com/office/drawing/2014/main" id="{F7FA9AF7-674A-B6B5-4C4E-C07FE4ED2558}"/>
              </a:ext>
            </a:extLst>
          </p:cNvPr>
          <p:cNvSpPr txBox="1"/>
          <p:nvPr/>
        </p:nvSpPr>
        <p:spPr>
          <a:xfrm>
            <a:off x="8008756" y="1779522"/>
            <a:ext cx="3942323" cy="1631216"/>
          </a:xfrm>
          <a:prstGeom prst="rect">
            <a:avLst/>
          </a:prstGeom>
          <a:noFill/>
        </p:spPr>
        <p:txBody>
          <a:bodyPr wrap="square" rtlCol="0">
            <a:spAutoFit/>
          </a:bodyPr>
          <a:lstStyle/>
          <a:p>
            <a:pPr algn="just"/>
            <a:r>
              <a:rPr lang="en-GB" sz="1600" dirty="0"/>
              <a:t>- High number of months and product lines with no sales</a:t>
            </a:r>
          </a:p>
          <a:p>
            <a:pPr marL="285750" indent="-285750" algn="just">
              <a:buFontTx/>
              <a:buChar char="-"/>
            </a:pPr>
            <a:r>
              <a:rPr lang="en-GB" sz="1600" dirty="0"/>
              <a:t>Potential stock level issue due to high demand on specifics months</a:t>
            </a:r>
          </a:p>
          <a:p>
            <a:pPr marL="285750" indent="-285750" algn="just">
              <a:buFontTx/>
              <a:buChar char="-"/>
            </a:pPr>
            <a:r>
              <a:rPr lang="en-GB" sz="1600" dirty="0"/>
              <a:t>Potential open store issues in certain cities</a:t>
            </a:r>
          </a:p>
        </p:txBody>
      </p:sp>
      <p:sp>
        <p:nvSpPr>
          <p:cNvPr id="15" name="TextBox 14">
            <a:extLst>
              <a:ext uri="{FF2B5EF4-FFF2-40B4-BE49-F238E27FC236}">
                <a16:creationId xmlns:a16="http://schemas.microsoft.com/office/drawing/2014/main" id="{12B1261B-8C9F-78C7-224C-B6E627DD25AB}"/>
              </a:ext>
            </a:extLst>
          </p:cNvPr>
          <p:cNvSpPr txBox="1"/>
          <p:nvPr/>
        </p:nvSpPr>
        <p:spPr>
          <a:xfrm>
            <a:off x="301150" y="4922429"/>
            <a:ext cx="11649929" cy="1384995"/>
          </a:xfrm>
          <a:prstGeom prst="rect">
            <a:avLst/>
          </a:prstGeom>
          <a:noFill/>
        </p:spPr>
        <p:txBody>
          <a:bodyPr wrap="square" rtlCol="0">
            <a:spAutoFit/>
          </a:bodyPr>
          <a:lstStyle/>
          <a:p>
            <a:r>
              <a:rPr lang="en-GB" dirty="0"/>
              <a:t>Recommendations:</a:t>
            </a:r>
          </a:p>
          <a:p>
            <a:endParaRPr lang="en-GB" dirty="0"/>
          </a:p>
          <a:p>
            <a:pPr marL="742950" lvl="1" indent="-285750">
              <a:buFont typeface="Arial" panose="020B0604020202020204" pitchFamily="34" charset="0"/>
              <a:buChar char="•"/>
            </a:pPr>
            <a:r>
              <a:rPr lang="en-GB" sz="1600" dirty="0"/>
              <a:t>Conduct further analysis to understand why certain product lines have no sales in certain months.</a:t>
            </a:r>
          </a:p>
          <a:p>
            <a:pPr marL="742950" lvl="1" indent="-285750">
              <a:buFont typeface="Arial" panose="020B0604020202020204" pitchFamily="34" charset="0"/>
              <a:buChar char="•"/>
            </a:pPr>
            <a:r>
              <a:rPr lang="en-GB" sz="1600" dirty="0"/>
              <a:t>Develop a survey to understand ICP in low sales demand states to conduct marketing campaigns.</a:t>
            </a:r>
          </a:p>
          <a:p>
            <a:pPr marL="742950" lvl="1" indent="-285750">
              <a:buFont typeface="Arial" panose="020B0604020202020204" pitchFamily="34" charset="0"/>
              <a:buChar char="•"/>
            </a:pPr>
            <a:r>
              <a:rPr lang="en-GB" sz="1600" dirty="0"/>
              <a:t>Deeper time series analysis to understand seasonality with more details.</a:t>
            </a:r>
          </a:p>
        </p:txBody>
      </p:sp>
      <p:pic>
        <p:nvPicPr>
          <p:cNvPr id="8" name="Picture 7">
            <a:extLst>
              <a:ext uri="{FF2B5EF4-FFF2-40B4-BE49-F238E27FC236}">
                <a16:creationId xmlns:a16="http://schemas.microsoft.com/office/drawing/2014/main" id="{6BD222F3-63E5-7CB7-8B30-D854EBC64099}"/>
              </a:ext>
            </a:extLst>
          </p:cNvPr>
          <p:cNvPicPr>
            <a:picLocks noChangeAspect="1"/>
          </p:cNvPicPr>
          <p:nvPr/>
        </p:nvPicPr>
        <p:blipFill>
          <a:blip r:embed="rId2"/>
          <a:stretch>
            <a:fillRect/>
          </a:stretch>
        </p:blipFill>
        <p:spPr>
          <a:xfrm>
            <a:off x="301150" y="1675488"/>
            <a:ext cx="6942869" cy="2918414"/>
          </a:xfrm>
          <a:prstGeom prst="rect">
            <a:avLst/>
          </a:prstGeom>
        </p:spPr>
      </p:pic>
    </p:spTree>
    <p:extLst>
      <p:ext uri="{BB962C8B-B14F-4D97-AF65-F5344CB8AC3E}">
        <p14:creationId xmlns:p14="http://schemas.microsoft.com/office/powerpoint/2010/main" val="414703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7ABF3-EB16-ABC4-6758-E385B37D0A03}"/>
              </a:ext>
            </a:extLst>
          </p:cNvPr>
          <p:cNvSpPr>
            <a:spLocks noGrp="1"/>
          </p:cNvSpPr>
          <p:nvPr>
            <p:ph type="title"/>
          </p:nvPr>
        </p:nvSpPr>
        <p:spPr>
          <a:xfrm>
            <a:off x="630936" y="640080"/>
            <a:ext cx="4818888" cy="1481328"/>
          </a:xfrm>
        </p:spPr>
        <p:txBody>
          <a:bodyPr anchor="b">
            <a:normAutofit/>
          </a:bodyPr>
          <a:lstStyle/>
          <a:p>
            <a:r>
              <a:rPr lang="en-GB" sz="5400" dirty="0"/>
              <a:t>Conclusion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AEEDCC-3774-6BFF-ED49-764E79CBE9C7}"/>
              </a:ext>
            </a:extLst>
          </p:cNvPr>
          <p:cNvSpPr>
            <a:spLocks noGrp="1"/>
          </p:cNvSpPr>
          <p:nvPr>
            <p:ph idx="1"/>
          </p:nvPr>
        </p:nvSpPr>
        <p:spPr>
          <a:xfrm>
            <a:off x="630936" y="2660904"/>
            <a:ext cx="4818888" cy="3547872"/>
          </a:xfrm>
        </p:spPr>
        <p:txBody>
          <a:bodyPr anchor="t">
            <a:normAutofit/>
          </a:bodyPr>
          <a:lstStyle/>
          <a:p>
            <a:r>
              <a:rPr lang="en-GB" sz="1500" dirty="0"/>
              <a:t>Summary of Findings:</a:t>
            </a:r>
          </a:p>
          <a:p>
            <a:pPr lvl="1"/>
            <a:r>
              <a:rPr lang="en-GB" sz="1500" dirty="0"/>
              <a:t>Analysis of correlation between deal size and sales.</a:t>
            </a:r>
          </a:p>
          <a:p>
            <a:pPr lvl="1"/>
            <a:r>
              <a:rPr lang="en-GB" sz="1500" dirty="0"/>
              <a:t>Identification of top-performing product lines in specific regions.</a:t>
            </a:r>
            <a:endParaRPr lang="en-GB" sz="1500" b="1" dirty="0"/>
          </a:p>
          <a:p>
            <a:pPr lvl="1"/>
            <a:r>
              <a:rPr lang="en-GB" sz="1500" dirty="0"/>
              <a:t>Analysis of external factors (e.g., promotions, seasonal effects) leading to sales drops.</a:t>
            </a:r>
          </a:p>
          <a:p>
            <a:pPr lvl="1"/>
            <a:endParaRPr lang="en-GB" sz="1500" dirty="0"/>
          </a:p>
          <a:p>
            <a:r>
              <a:rPr lang="en-GB" sz="1500" dirty="0"/>
              <a:t>Overall Recommendations:</a:t>
            </a:r>
          </a:p>
          <a:p>
            <a:pPr lvl="1"/>
            <a:r>
              <a:rPr lang="en-GB" sz="1500" dirty="0"/>
              <a:t>Further sales analysis for improving performance based on findings.</a:t>
            </a:r>
          </a:p>
          <a:p>
            <a:pPr lvl="1"/>
            <a:r>
              <a:rPr lang="en-GB" sz="1500" dirty="0"/>
              <a:t>Gather more information for better understanding of product behaviour.</a:t>
            </a:r>
            <a:endParaRPr lang="en-GB" sz="1500" b="1" dirty="0"/>
          </a:p>
        </p:txBody>
      </p:sp>
      <p:pic>
        <p:nvPicPr>
          <p:cNvPr id="4" name="Picture 3" descr="Abstract red geometric pattern">
            <a:extLst>
              <a:ext uri="{FF2B5EF4-FFF2-40B4-BE49-F238E27FC236}">
                <a16:creationId xmlns:a16="http://schemas.microsoft.com/office/drawing/2014/main" id="{9DB69610-A4AE-BBD8-D01F-5E46D66F5AA6}"/>
              </a:ext>
            </a:extLst>
          </p:cNvPr>
          <p:cNvPicPr>
            <a:picLocks noChangeAspect="1"/>
          </p:cNvPicPr>
          <p:nvPr/>
        </p:nvPicPr>
        <p:blipFill>
          <a:blip r:embed="rId2">
            <a:duotone>
              <a:prstClr val="black"/>
              <a:schemeClr val="accent1">
                <a:tint val="45000"/>
                <a:satMod val="400000"/>
              </a:schemeClr>
            </a:duotone>
          </a:blip>
          <a:srcRect l="5102" r="35324" b="-2"/>
          <a:stretch/>
        </p:blipFill>
        <p:spPr>
          <a:xfrm>
            <a:off x="6339486" y="640080"/>
            <a:ext cx="4978092" cy="5577840"/>
          </a:xfrm>
          <a:prstGeom prst="rect">
            <a:avLst/>
          </a:prstGeom>
        </p:spPr>
      </p:pic>
    </p:spTree>
    <p:extLst>
      <p:ext uri="{BB962C8B-B14F-4D97-AF65-F5344CB8AC3E}">
        <p14:creationId xmlns:p14="http://schemas.microsoft.com/office/powerpoint/2010/main" val="169535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B5FEEA-D136-B7AB-3CD7-0E648832794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56F05-EEAC-417D-3BAA-9A325D27CE7D}"/>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dirty="0"/>
              <a:t>Thank you</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red geometric pattern">
            <a:extLst>
              <a:ext uri="{FF2B5EF4-FFF2-40B4-BE49-F238E27FC236}">
                <a16:creationId xmlns:a16="http://schemas.microsoft.com/office/drawing/2014/main" id="{B3364455-1819-CC0A-C884-8EBF375EA10F}"/>
              </a:ext>
            </a:extLst>
          </p:cNvPr>
          <p:cNvPicPr>
            <a:picLocks noChangeAspect="1"/>
          </p:cNvPicPr>
          <p:nvPr/>
        </p:nvPicPr>
        <p:blipFill>
          <a:blip r:embed="rId2">
            <a:duotone>
              <a:prstClr val="black"/>
              <a:schemeClr val="accent1">
                <a:tint val="45000"/>
                <a:satMod val="400000"/>
              </a:schemeClr>
            </a:duotone>
          </a:blip>
          <a:srcRect l="1413" r="3163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1697427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582</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Calibri Light</vt:lpstr>
      <vt:lpstr>Office 2013 - 2022 Theme</vt:lpstr>
      <vt:lpstr>Analysing Regional Sales Performance</vt:lpstr>
      <vt:lpstr>Introduction</vt:lpstr>
      <vt:lpstr>How do sales figures vary over time?</vt:lpstr>
      <vt:lpstr>What is the relationship between order size and sales performance in different regions?</vt:lpstr>
      <vt:lpstr>What product lines contribute most to sales in each region?</vt:lpstr>
      <vt:lpstr>What factors might be contributing to drops during specific time periods?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Thiago Rodrigues</dc:creator>
  <cp:lastModifiedBy>Thiago Rodrigues</cp:lastModifiedBy>
  <cp:revision>1</cp:revision>
  <dcterms:created xsi:type="dcterms:W3CDTF">2024-10-03T23:27:27Z</dcterms:created>
  <dcterms:modified xsi:type="dcterms:W3CDTF">2024-10-04T03:45:31Z</dcterms:modified>
</cp:coreProperties>
</file>