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60" r:id="rId4"/>
    <p:sldId id="261"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9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HP\Downloads\results.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HP\Downloads\results%20(1).csv"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HP\Downloads\results%20(2).csv"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HP\Downloads\results%20(3).csv"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[results.csv]Sheet1!PivotTable1</c:name>
    <c:fmtId val="3"/>
  </c:pivotSource>
  <c:chart>
    <c:title>
      <c:tx>
        <c:rich>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r>
              <a:rPr lang="en-US" sz="1600" baseline="0" dirty="0"/>
              <a:t>Most Watched Movies</a:t>
            </a:r>
            <a:r>
              <a:rPr lang="en-US" sz="1600" dirty="0"/>
              <a:t> by Families</a:t>
            </a:r>
          </a:p>
        </c:rich>
      </c:tx>
      <c:layout>
        <c:manualLayout>
          <c:xMode val="edge"/>
          <c:yMode val="edge"/>
          <c:x val="4.7166898255366393E-4"/>
          <c:y val="3.1003036100472297E-3"/>
        </c:manualLayout>
      </c:layout>
      <c:overlay val="0"/>
      <c:spPr>
        <a:noFill/>
        <a:ln>
          <a:noFill/>
        </a:ln>
        <a:effectLst/>
      </c:spPr>
      <c:txPr>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c:f>
              <c:strCache>
                <c:ptCount val="1"/>
                <c:pt idx="0">
                  <c:v>Total</c:v>
                </c:pt>
              </c:strCache>
            </c:strRef>
          </c:tx>
          <c:spPr>
            <a:solidFill>
              <a:schemeClr val="accent1"/>
            </a:solidFill>
            <a:ln>
              <a:noFill/>
            </a:ln>
            <a:effectLst/>
          </c:spPr>
          <c:invertIfNegative val="0"/>
          <c:cat>
            <c:strRef>
              <c:f>Sheet1!$A$4:$A$10</c:f>
              <c:strCache>
                <c:ptCount val="6"/>
                <c:pt idx="0">
                  <c:v>Family</c:v>
                </c:pt>
                <c:pt idx="1">
                  <c:v>Animation</c:v>
                </c:pt>
                <c:pt idx="2">
                  <c:v>Children</c:v>
                </c:pt>
                <c:pt idx="3">
                  <c:v>Comedy</c:v>
                </c:pt>
                <c:pt idx="4">
                  <c:v>Classics</c:v>
                </c:pt>
                <c:pt idx="5">
                  <c:v>Music</c:v>
                </c:pt>
              </c:strCache>
            </c:strRef>
          </c:cat>
          <c:val>
            <c:numRef>
              <c:f>Sheet1!$B$4:$B$10</c:f>
              <c:numCache>
                <c:formatCode>General</c:formatCode>
                <c:ptCount val="6"/>
                <c:pt idx="0">
                  <c:v>67</c:v>
                </c:pt>
                <c:pt idx="1">
                  <c:v>64</c:v>
                </c:pt>
                <c:pt idx="2">
                  <c:v>58</c:v>
                </c:pt>
                <c:pt idx="3">
                  <c:v>56</c:v>
                </c:pt>
                <c:pt idx="4">
                  <c:v>54</c:v>
                </c:pt>
                <c:pt idx="5">
                  <c:v>51</c:v>
                </c:pt>
              </c:numCache>
            </c:numRef>
          </c:val>
          <c:extLst>
            <c:ext xmlns:c16="http://schemas.microsoft.com/office/drawing/2014/chart" uri="{C3380CC4-5D6E-409C-BE32-E72D297353CC}">
              <c16:uniqueId val="{00000000-AC55-4B8C-973D-BF2F9299CD52}"/>
            </c:ext>
          </c:extLst>
        </c:ser>
        <c:dLbls>
          <c:showLegendKey val="0"/>
          <c:showVal val="0"/>
          <c:showCatName val="0"/>
          <c:showSerName val="0"/>
          <c:showPercent val="0"/>
          <c:showBubbleSize val="0"/>
        </c:dLbls>
        <c:gapWidth val="219"/>
        <c:axId val="460645951"/>
        <c:axId val="452768367"/>
      </c:barChart>
      <c:catAx>
        <c:axId val="46064595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52768367"/>
        <c:crosses val="autoZero"/>
        <c:auto val="1"/>
        <c:lblAlgn val="ctr"/>
        <c:lblOffset val="100"/>
        <c:noMultiLvlLbl val="0"/>
      </c:catAx>
      <c:valAx>
        <c:axId val="452768367"/>
        <c:scaling>
          <c:orientation val="minMax"/>
        </c:scaling>
        <c:delete val="0"/>
        <c:axPos val="l"/>
        <c:numFmt formatCode="General" sourceLinked="1"/>
        <c:majorTickMark val="none"/>
        <c:minorTickMark val="none"/>
        <c:tickLblPos val="low"/>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6064595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[results (1).csv]Sheet1!PivotTable7</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600" dirty="0"/>
              <a:t>Count of Movies</a:t>
            </a:r>
            <a:r>
              <a:rPr lang="en-US" sz="1600" baseline="0" dirty="0"/>
              <a:t> by categories by Duration</a:t>
            </a:r>
            <a:endParaRPr lang="en-US" sz="1600" dirty="0"/>
          </a:p>
        </c:rich>
      </c:tx>
      <c:layout>
        <c:manualLayout>
          <c:xMode val="edge"/>
          <c:yMode val="edge"/>
          <c:x val="7.781380268642974E-4"/>
          <c:y val="0"/>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5.8747877103597343E-2"/>
          <c:y val="0.18615308670574426"/>
          <c:w val="0.87275532654006482"/>
          <c:h val="0.728627608335643"/>
        </c:manualLayout>
      </c:layout>
      <c:barChart>
        <c:barDir val="col"/>
        <c:grouping val="clustered"/>
        <c:varyColors val="0"/>
        <c:ser>
          <c:idx val="0"/>
          <c:order val="0"/>
          <c:tx>
            <c:strRef>
              <c:f>Sheet1!$B$3:$B$4</c:f>
              <c:strCache>
                <c:ptCount val="1"/>
                <c:pt idx="0">
                  <c:v>Family</c:v>
                </c:pt>
              </c:strCache>
            </c:strRef>
          </c:tx>
          <c:spPr>
            <a:solidFill>
              <a:schemeClr val="accent1"/>
            </a:solidFill>
            <a:ln>
              <a:noFill/>
            </a:ln>
            <a:effectLst/>
          </c:spPr>
          <c:invertIfNegative val="0"/>
          <c:cat>
            <c:strRef>
              <c:f>Sheet1!$A$5:$A$9</c:f>
              <c:strCache>
                <c:ptCount val="4"/>
                <c:pt idx="0">
                  <c:v>1</c:v>
                </c:pt>
                <c:pt idx="1">
                  <c:v>2</c:v>
                </c:pt>
                <c:pt idx="2">
                  <c:v>3</c:v>
                </c:pt>
                <c:pt idx="3">
                  <c:v>4</c:v>
                </c:pt>
              </c:strCache>
            </c:strRef>
          </c:cat>
          <c:val>
            <c:numRef>
              <c:f>Sheet1!$B$5:$B$9</c:f>
              <c:numCache>
                <c:formatCode>General</c:formatCode>
                <c:ptCount val="4"/>
                <c:pt idx="0">
                  <c:v>15</c:v>
                </c:pt>
                <c:pt idx="1">
                  <c:v>17</c:v>
                </c:pt>
                <c:pt idx="2">
                  <c:v>20</c:v>
                </c:pt>
                <c:pt idx="3">
                  <c:v>17</c:v>
                </c:pt>
              </c:numCache>
            </c:numRef>
          </c:val>
          <c:extLst>
            <c:ext xmlns:c16="http://schemas.microsoft.com/office/drawing/2014/chart" uri="{C3380CC4-5D6E-409C-BE32-E72D297353CC}">
              <c16:uniqueId val="{00000000-4B3A-4298-80FC-F9B56960C7D2}"/>
            </c:ext>
          </c:extLst>
        </c:ser>
        <c:ser>
          <c:idx val="1"/>
          <c:order val="1"/>
          <c:tx>
            <c:strRef>
              <c:f>Sheet1!$C$3:$C$4</c:f>
              <c:strCache>
                <c:ptCount val="1"/>
                <c:pt idx="0">
                  <c:v>Animation</c:v>
                </c:pt>
              </c:strCache>
            </c:strRef>
          </c:tx>
          <c:spPr>
            <a:solidFill>
              <a:schemeClr val="accent2"/>
            </a:solidFill>
            <a:ln>
              <a:noFill/>
            </a:ln>
            <a:effectLst/>
          </c:spPr>
          <c:invertIfNegative val="0"/>
          <c:cat>
            <c:strRef>
              <c:f>Sheet1!$A$5:$A$9</c:f>
              <c:strCache>
                <c:ptCount val="4"/>
                <c:pt idx="0">
                  <c:v>1</c:v>
                </c:pt>
                <c:pt idx="1">
                  <c:v>2</c:v>
                </c:pt>
                <c:pt idx="2">
                  <c:v>3</c:v>
                </c:pt>
                <c:pt idx="3">
                  <c:v>4</c:v>
                </c:pt>
              </c:strCache>
            </c:strRef>
          </c:cat>
          <c:val>
            <c:numRef>
              <c:f>Sheet1!$C$5:$C$9</c:f>
              <c:numCache>
                <c:formatCode>General</c:formatCode>
                <c:ptCount val="4"/>
                <c:pt idx="0">
                  <c:v>22</c:v>
                </c:pt>
                <c:pt idx="1">
                  <c:v>12</c:v>
                </c:pt>
                <c:pt idx="2">
                  <c:v>15</c:v>
                </c:pt>
                <c:pt idx="3">
                  <c:v>17</c:v>
                </c:pt>
              </c:numCache>
            </c:numRef>
          </c:val>
          <c:extLst>
            <c:ext xmlns:c16="http://schemas.microsoft.com/office/drawing/2014/chart" uri="{C3380CC4-5D6E-409C-BE32-E72D297353CC}">
              <c16:uniqueId val="{00000001-4B3A-4298-80FC-F9B56960C7D2}"/>
            </c:ext>
          </c:extLst>
        </c:ser>
        <c:ser>
          <c:idx val="2"/>
          <c:order val="2"/>
          <c:tx>
            <c:strRef>
              <c:f>Sheet1!$D$3:$D$4</c:f>
              <c:strCache>
                <c:ptCount val="1"/>
                <c:pt idx="0">
                  <c:v>Children</c:v>
                </c:pt>
              </c:strCache>
            </c:strRef>
          </c:tx>
          <c:spPr>
            <a:solidFill>
              <a:schemeClr val="accent3"/>
            </a:solidFill>
            <a:ln>
              <a:noFill/>
            </a:ln>
            <a:effectLst/>
          </c:spPr>
          <c:invertIfNegative val="0"/>
          <c:cat>
            <c:strRef>
              <c:f>Sheet1!$A$5:$A$9</c:f>
              <c:strCache>
                <c:ptCount val="4"/>
                <c:pt idx="0">
                  <c:v>1</c:v>
                </c:pt>
                <c:pt idx="1">
                  <c:v>2</c:v>
                </c:pt>
                <c:pt idx="2">
                  <c:v>3</c:v>
                </c:pt>
                <c:pt idx="3">
                  <c:v>4</c:v>
                </c:pt>
              </c:strCache>
            </c:strRef>
          </c:cat>
          <c:val>
            <c:numRef>
              <c:f>Sheet1!$D$5:$D$9</c:f>
              <c:numCache>
                <c:formatCode>General</c:formatCode>
                <c:ptCount val="4"/>
                <c:pt idx="0">
                  <c:v>14</c:v>
                </c:pt>
                <c:pt idx="1">
                  <c:v>18</c:v>
                </c:pt>
                <c:pt idx="2">
                  <c:v>14</c:v>
                </c:pt>
                <c:pt idx="3">
                  <c:v>14</c:v>
                </c:pt>
              </c:numCache>
            </c:numRef>
          </c:val>
          <c:extLst>
            <c:ext xmlns:c16="http://schemas.microsoft.com/office/drawing/2014/chart" uri="{C3380CC4-5D6E-409C-BE32-E72D297353CC}">
              <c16:uniqueId val="{00000002-4B3A-4298-80FC-F9B56960C7D2}"/>
            </c:ext>
          </c:extLst>
        </c:ser>
        <c:ser>
          <c:idx val="3"/>
          <c:order val="3"/>
          <c:tx>
            <c:strRef>
              <c:f>Sheet1!$E$3:$E$4</c:f>
              <c:strCache>
                <c:ptCount val="1"/>
                <c:pt idx="0">
                  <c:v>Comedy</c:v>
                </c:pt>
              </c:strCache>
            </c:strRef>
          </c:tx>
          <c:spPr>
            <a:solidFill>
              <a:schemeClr val="accent4"/>
            </a:solidFill>
            <a:ln>
              <a:noFill/>
            </a:ln>
            <a:effectLst/>
          </c:spPr>
          <c:invertIfNegative val="0"/>
          <c:cat>
            <c:strRef>
              <c:f>Sheet1!$A$5:$A$9</c:f>
              <c:strCache>
                <c:ptCount val="4"/>
                <c:pt idx="0">
                  <c:v>1</c:v>
                </c:pt>
                <c:pt idx="1">
                  <c:v>2</c:v>
                </c:pt>
                <c:pt idx="2">
                  <c:v>3</c:v>
                </c:pt>
                <c:pt idx="3">
                  <c:v>4</c:v>
                </c:pt>
              </c:strCache>
            </c:strRef>
          </c:cat>
          <c:val>
            <c:numRef>
              <c:f>Sheet1!$E$5:$E$9</c:f>
              <c:numCache>
                <c:formatCode>General</c:formatCode>
                <c:ptCount val="4"/>
                <c:pt idx="0">
                  <c:v>17</c:v>
                </c:pt>
                <c:pt idx="1">
                  <c:v>15</c:v>
                </c:pt>
                <c:pt idx="2">
                  <c:v>13</c:v>
                </c:pt>
                <c:pt idx="3">
                  <c:v>13</c:v>
                </c:pt>
              </c:numCache>
            </c:numRef>
          </c:val>
          <c:extLst>
            <c:ext xmlns:c16="http://schemas.microsoft.com/office/drawing/2014/chart" uri="{C3380CC4-5D6E-409C-BE32-E72D297353CC}">
              <c16:uniqueId val="{00000003-4B3A-4298-80FC-F9B56960C7D2}"/>
            </c:ext>
          </c:extLst>
        </c:ser>
        <c:ser>
          <c:idx val="4"/>
          <c:order val="4"/>
          <c:tx>
            <c:strRef>
              <c:f>Sheet1!$F$3:$F$4</c:f>
              <c:strCache>
                <c:ptCount val="1"/>
                <c:pt idx="0">
                  <c:v>Classics</c:v>
                </c:pt>
              </c:strCache>
            </c:strRef>
          </c:tx>
          <c:spPr>
            <a:solidFill>
              <a:schemeClr val="accent5"/>
            </a:solidFill>
            <a:ln>
              <a:noFill/>
            </a:ln>
            <a:effectLst/>
          </c:spPr>
          <c:invertIfNegative val="0"/>
          <c:cat>
            <c:strRef>
              <c:f>Sheet1!$A$5:$A$9</c:f>
              <c:strCache>
                <c:ptCount val="4"/>
                <c:pt idx="0">
                  <c:v>1</c:v>
                </c:pt>
                <c:pt idx="1">
                  <c:v>2</c:v>
                </c:pt>
                <c:pt idx="2">
                  <c:v>3</c:v>
                </c:pt>
                <c:pt idx="3">
                  <c:v>4</c:v>
                </c:pt>
              </c:strCache>
            </c:strRef>
          </c:cat>
          <c:val>
            <c:numRef>
              <c:f>Sheet1!$F$5:$F$9</c:f>
              <c:numCache>
                <c:formatCode>General</c:formatCode>
                <c:ptCount val="4"/>
                <c:pt idx="0">
                  <c:v>14</c:v>
                </c:pt>
                <c:pt idx="1">
                  <c:v>15</c:v>
                </c:pt>
                <c:pt idx="2">
                  <c:v>12</c:v>
                </c:pt>
                <c:pt idx="3">
                  <c:v>16</c:v>
                </c:pt>
              </c:numCache>
            </c:numRef>
          </c:val>
          <c:extLst>
            <c:ext xmlns:c16="http://schemas.microsoft.com/office/drawing/2014/chart" uri="{C3380CC4-5D6E-409C-BE32-E72D297353CC}">
              <c16:uniqueId val="{00000004-4B3A-4298-80FC-F9B56960C7D2}"/>
            </c:ext>
          </c:extLst>
        </c:ser>
        <c:ser>
          <c:idx val="5"/>
          <c:order val="5"/>
          <c:tx>
            <c:strRef>
              <c:f>Sheet1!$G$3:$G$4</c:f>
              <c:strCache>
                <c:ptCount val="1"/>
                <c:pt idx="0">
                  <c:v>Music</c:v>
                </c:pt>
              </c:strCache>
            </c:strRef>
          </c:tx>
          <c:spPr>
            <a:solidFill>
              <a:schemeClr val="accent6"/>
            </a:solidFill>
            <a:ln>
              <a:noFill/>
            </a:ln>
            <a:effectLst/>
          </c:spPr>
          <c:invertIfNegative val="0"/>
          <c:cat>
            <c:strRef>
              <c:f>Sheet1!$A$5:$A$9</c:f>
              <c:strCache>
                <c:ptCount val="4"/>
                <c:pt idx="0">
                  <c:v>1</c:v>
                </c:pt>
                <c:pt idx="1">
                  <c:v>2</c:v>
                </c:pt>
                <c:pt idx="2">
                  <c:v>3</c:v>
                </c:pt>
                <c:pt idx="3">
                  <c:v>4</c:v>
                </c:pt>
              </c:strCache>
            </c:strRef>
          </c:cat>
          <c:val>
            <c:numRef>
              <c:f>Sheet1!$G$5:$G$9</c:f>
              <c:numCache>
                <c:formatCode>General</c:formatCode>
                <c:ptCount val="4"/>
                <c:pt idx="0">
                  <c:v>9</c:v>
                </c:pt>
                <c:pt idx="1">
                  <c:v>13</c:v>
                </c:pt>
                <c:pt idx="2">
                  <c:v>16</c:v>
                </c:pt>
                <c:pt idx="3">
                  <c:v>13</c:v>
                </c:pt>
              </c:numCache>
            </c:numRef>
          </c:val>
          <c:extLst>
            <c:ext xmlns:c16="http://schemas.microsoft.com/office/drawing/2014/chart" uri="{C3380CC4-5D6E-409C-BE32-E72D297353CC}">
              <c16:uniqueId val="{00000005-4B3A-4298-80FC-F9B56960C7D2}"/>
            </c:ext>
          </c:extLst>
        </c:ser>
        <c:dLbls>
          <c:showLegendKey val="0"/>
          <c:showVal val="0"/>
          <c:showCatName val="0"/>
          <c:showSerName val="0"/>
          <c:showPercent val="0"/>
          <c:showBubbleSize val="0"/>
        </c:dLbls>
        <c:gapWidth val="219"/>
        <c:overlap val="-27"/>
        <c:axId val="575169919"/>
        <c:axId val="592583087"/>
      </c:barChart>
      <c:catAx>
        <c:axId val="57516991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2583087"/>
        <c:crosses val="autoZero"/>
        <c:auto val="1"/>
        <c:lblAlgn val="ctr"/>
        <c:lblOffset val="100"/>
        <c:noMultiLvlLbl val="0"/>
      </c:catAx>
      <c:valAx>
        <c:axId val="592583087"/>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75169919"/>
        <c:crosses val="autoZero"/>
        <c:crossBetween val="between"/>
      </c:valAx>
      <c:spPr>
        <a:noFill/>
        <a:ln>
          <a:noFill/>
        </a:ln>
        <a:effectLst/>
      </c:spPr>
    </c:plotArea>
    <c:legend>
      <c:legendPos val="tr"/>
      <c:layout>
        <c:manualLayout>
          <c:xMode val="edge"/>
          <c:yMode val="edge"/>
          <c:x val="0.30895418403581898"/>
          <c:y val="6.4472812730245271E-2"/>
          <c:w val="0.69104581596418102"/>
          <c:h val="0.11164014379025486"/>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[results (2).csv]Sheet2!PivotTable11</c:name>
    <c:fmtId val="4"/>
  </c:pivotSource>
  <c:chart>
    <c:title>
      <c:tx>
        <c:rich>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r>
              <a:rPr lang="en-US" sz="1600" baseline="0" dirty="0"/>
              <a:t>Rental Order by store by </a:t>
            </a:r>
            <a:r>
              <a:rPr lang="en-US" sz="1600" baseline="0" dirty="0" err="1"/>
              <a:t>Rental_year</a:t>
            </a:r>
            <a:endParaRPr lang="en-US" sz="1600" dirty="0"/>
          </a:p>
        </c:rich>
      </c:tx>
      <c:layout>
        <c:manualLayout>
          <c:xMode val="edge"/>
          <c:yMode val="edge"/>
          <c:x val="2.021962328238393E-3"/>
          <c:y val="2.3950142215755893E-2"/>
        </c:manualLayout>
      </c:layout>
      <c:overlay val="0"/>
      <c:spPr>
        <a:noFill/>
        <a:ln>
          <a:noFill/>
        </a:ln>
        <a:effectLst/>
      </c:spPr>
      <c:txPr>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stacked"/>
        <c:varyColors val="0"/>
        <c:ser>
          <c:idx val="0"/>
          <c:order val="0"/>
          <c:tx>
            <c:strRef>
              <c:f>Sheet2!$B$3:$B$4</c:f>
              <c:strCache>
                <c:ptCount val="1"/>
                <c:pt idx="0">
                  <c:v>2005</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Sheet2!$A$5:$A$7</c:f>
              <c:strCache>
                <c:ptCount val="2"/>
                <c:pt idx="0">
                  <c:v>Store 1</c:v>
                </c:pt>
                <c:pt idx="1">
                  <c:v>Store 2</c:v>
                </c:pt>
              </c:strCache>
            </c:strRef>
          </c:cat>
          <c:val>
            <c:numRef>
              <c:f>Sheet2!$B$5:$B$7</c:f>
              <c:numCache>
                <c:formatCode>General</c:formatCode>
                <c:ptCount val="2"/>
                <c:pt idx="0">
                  <c:v>7955</c:v>
                </c:pt>
                <c:pt idx="1">
                  <c:v>7907</c:v>
                </c:pt>
              </c:numCache>
            </c:numRef>
          </c:val>
          <c:extLst>
            <c:ext xmlns:c16="http://schemas.microsoft.com/office/drawing/2014/chart" uri="{C3380CC4-5D6E-409C-BE32-E72D297353CC}">
              <c16:uniqueId val="{00000000-9412-4144-A997-75DEE0DCE2C0}"/>
            </c:ext>
          </c:extLst>
        </c:ser>
        <c:ser>
          <c:idx val="1"/>
          <c:order val="1"/>
          <c:tx>
            <c:strRef>
              <c:f>Sheet2!$C$3:$C$4</c:f>
              <c:strCache>
                <c:ptCount val="1"/>
                <c:pt idx="0">
                  <c:v>2006</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Sheet2!$A$5:$A$7</c:f>
              <c:strCache>
                <c:ptCount val="2"/>
                <c:pt idx="0">
                  <c:v>Store 1</c:v>
                </c:pt>
                <c:pt idx="1">
                  <c:v>Store 2</c:v>
                </c:pt>
              </c:strCache>
            </c:strRef>
          </c:cat>
          <c:val>
            <c:numRef>
              <c:f>Sheet2!$C$5:$C$7</c:f>
              <c:numCache>
                <c:formatCode>General</c:formatCode>
                <c:ptCount val="2"/>
                <c:pt idx="0">
                  <c:v>85</c:v>
                </c:pt>
                <c:pt idx="1">
                  <c:v>97</c:v>
                </c:pt>
              </c:numCache>
            </c:numRef>
          </c:val>
          <c:extLst>
            <c:ext xmlns:c16="http://schemas.microsoft.com/office/drawing/2014/chart" uri="{C3380CC4-5D6E-409C-BE32-E72D297353CC}">
              <c16:uniqueId val="{00000001-9412-4144-A997-75DEE0DCE2C0}"/>
            </c:ext>
          </c:extLst>
        </c:ser>
        <c:dLbls>
          <c:showLegendKey val="0"/>
          <c:showVal val="1"/>
          <c:showCatName val="0"/>
          <c:showSerName val="0"/>
          <c:showPercent val="0"/>
          <c:showBubbleSize val="0"/>
        </c:dLbls>
        <c:gapWidth val="219"/>
        <c:overlap val="100"/>
        <c:axId val="591846815"/>
        <c:axId val="592580687"/>
      </c:barChart>
      <c:catAx>
        <c:axId val="59184681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2580687"/>
        <c:crosses val="autoZero"/>
        <c:auto val="1"/>
        <c:lblAlgn val="ctr"/>
        <c:lblOffset val="100"/>
        <c:noMultiLvlLbl val="0"/>
      </c:catAx>
      <c:valAx>
        <c:axId val="592580687"/>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1846815"/>
        <c:crosses val="autoZero"/>
        <c:crossBetween val="between"/>
      </c:valAx>
      <c:spPr>
        <a:noFill/>
        <a:ln>
          <a:noFill/>
        </a:ln>
        <a:effectLst/>
      </c:spPr>
    </c:plotArea>
    <c:legend>
      <c:legendPos val="tr"/>
      <c:layout>
        <c:manualLayout>
          <c:xMode val="edge"/>
          <c:yMode val="edge"/>
          <c:x val="0.76929770727188518"/>
          <c:y val="2.6943909992725338E-4"/>
          <c:w val="0.228251312335958"/>
          <c:h val="0.10104036966195883"/>
        </c:manualLayout>
      </c:layout>
      <c:overlay val="0"/>
      <c:spPr>
        <a:noFill/>
        <a:ln>
          <a:noFill/>
        </a:ln>
        <a:effectLst/>
      </c:spPr>
      <c:txPr>
        <a:bodyPr rot="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[results (3).csv]Sheet1!PivotTable17</c:name>
    <c:fmtId val="3"/>
  </c:pivotSource>
  <c:chart>
    <c:title>
      <c:tx>
        <c:rich>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r>
              <a:rPr lang="en-US" sz="1600"/>
              <a:t>Customer</a:t>
            </a:r>
            <a:r>
              <a:rPr lang="en-US" sz="1600" baseline="0"/>
              <a:t> payment by month</a:t>
            </a:r>
            <a:r>
              <a:rPr lang="en-US" sz="1600"/>
              <a:t> </a:t>
            </a:r>
            <a:r>
              <a:rPr lang="en-US" sz="1600" baseline="0"/>
              <a:t> </a:t>
            </a:r>
            <a:endParaRPr lang="en-US" sz="1600"/>
          </a:p>
        </c:rich>
      </c:tx>
      <c:layout>
        <c:manualLayout>
          <c:xMode val="edge"/>
          <c:yMode val="edge"/>
          <c:x val="2.1261772425505651E-3"/>
          <c:y val="1.5451535225607015E-2"/>
        </c:manualLayout>
      </c:layout>
      <c:overlay val="0"/>
      <c:spPr>
        <a:noFill/>
        <a:ln>
          <a:noFill/>
        </a:ln>
        <a:effectLst/>
      </c:spPr>
      <c:txPr>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6.9924347691832645E-2"/>
          <c:y val="0.13606767918427573"/>
          <c:w val="0.83829492820750351"/>
          <c:h val="0.73975356382968371"/>
        </c:manualLayout>
      </c:layout>
      <c:barChart>
        <c:barDir val="col"/>
        <c:grouping val="clustered"/>
        <c:varyColors val="0"/>
        <c:ser>
          <c:idx val="0"/>
          <c:order val="0"/>
          <c:tx>
            <c:strRef>
              <c:f>Sheet1!$B$3:$B$4</c:f>
              <c:strCache>
                <c:ptCount val="1"/>
                <c:pt idx="0">
                  <c:v>2</c:v>
                </c:pt>
              </c:strCache>
            </c:strRef>
          </c:tx>
          <c:spPr>
            <a:solidFill>
              <a:schemeClr val="accent1"/>
            </a:solidFill>
            <a:ln>
              <a:noFill/>
            </a:ln>
            <a:effectLst/>
          </c:spPr>
          <c:invertIfNegative val="0"/>
          <c:cat>
            <c:strRef>
              <c:f>Sheet1!$A$5:$A$15</c:f>
              <c:strCache>
                <c:ptCount val="10"/>
                <c:pt idx="0">
                  <c:v>Eleanor Hunt</c:v>
                </c:pt>
                <c:pt idx="1">
                  <c:v>Karl Seal</c:v>
                </c:pt>
                <c:pt idx="2">
                  <c:v>Marion Snyder</c:v>
                </c:pt>
                <c:pt idx="3">
                  <c:v>Rhonda Kennedy</c:v>
                </c:pt>
                <c:pt idx="4">
                  <c:v>Clara Shaw</c:v>
                </c:pt>
                <c:pt idx="5">
                  <c:v>Tommy Collazo</c:v>
                </c:pt>
                <c:pt idx="6">
                  <c:v>Ana Bradley</c:v>
                </c:pt>
                <c:pt idx="7">
                  <c:v>Curtis Irby</c:v>
                </c:pt>
                <c:pt idx="8">
                  <c:v>Marcia Dean</c:v>
                </c:pt>
                <c:pt idx="9">
                  <c:v>Mike Way</c:v>
                </c:pt>
              </c:strCache>
            </c:strRef>
          </c:cat>
          <c:val>
            <c:numRef>
              <c:f>Sheet1!$B$5:$B$15</c:f>
              <c:numCache>
                <c:formatCode>General</c:formatCode>
                <c:ptCount val="10"/>
                <c:pt idx="0">
                  <c:v>22.95</c:v>
                </c:pt>
                <c:pt idx="1">
                  <c:v>41.91</c:v>
                </c:pt>
                <c:pt idx="2">
                  <c:v>44.92</c:v>
                </c:pt>
                <c:pt idx="3">
                  <c:v>19.96</c:v>
                </c:pt>
                <c:pt idx="4">
                  <c:v>22.94</c:v>
                </c:pt>
                <c:pt idx="5">
                  <c:v>25.93</c:v>
                </c:pt>
                <c:pt idx="6">
                  <c:v>19.96</c:v>
                </c:pt>
                <c:pt idx="7">
                  <c:v>22.94</c:v>
                </c:pt>
                <c:pt idx="8">
                  <c:v>37.92</c:v>
                </c:pt>
                <c:pt idx="9">
                  <c:v>35.94</c:v>
                </c:pt>
              </c:numCache>
            </c:numRef>
          </c:val>
          <c:extLst>
            <c:ext xmlns:c16="http://schemas.microsoft.com/office/drawing/2014/chart" uri="{C3380CC4-5D6E-409C-BE32-E72D297353CC}">
              <c16:uniqueId val="{00000000-D6AE-4E98-A800-EDBE547CBF3E}"/>
            </c:ext>
          </c:extLst>
        </c:ser>
        <c:ser>
          <c:idx val="1"/>
          <c:order val="1"/>
          <c:tx>
            <c:strRef>
              <c:f>Sheet1!$C$3:$C$4</c:f>
              <c:strCache>
                <c:ptCount val="1"/>
                <c:pt idx="0">
                  <c:v>3</c:v>
                </c:pt>
              </c:strCache>
            </c:strRef>
          </c:tx>
          <c:spPr>
            <a:solidFill>
              <a:schemeClr val="accent2"/>
            </a:solidFill>
            <a:ln>
              <a:noFill/>
            </a:ln>
            <a:effectLst/>
          </c:spPr>
          <c:invertIfNegative val="0"/>
          <c:cat>
            <c:strRef>
              <c:f>Sheet1!$A$5:$A$15</c:f>
              <c:strCache>
                <c:ptCount val="10"/>
                <c:pt idx="0">
                  <c:v>Eleanor Hunt</c:v>
                </c:pt>
                <c:pt idx="1">
                  <c:v>Karl Seal</c:v>
                </c:pt>
                <c:pt idx="2">
                  <c:v>Marion Snyder</c:v>
                </c:pt>
                <c:pt idx="3">
                  <c:v>Rhonda Kennedy</c:v>
                </c:pt>
                <c:pt idx="4">
                  <c:v>Clara Shaw</c:v>
                </c:pt>
                <c:pt idx="5">
                  <c:v>Tommy Collazo</c:v>
                </c:pt>
                <c:pt idx="6">
                  <c:v>Ana Bradley</c:v>
                </c:pt>
                <c:pt idx="7">
                  <c:v>Curtis Irby</c:v>
                </c:pt>
                <c:pt idx="8">
                  <c:v>Marcia Dean</c:v>
                </c:pt>
                <c:pt idx="9">
                  <c:v>Mike Way</c:v>
                </c:pt>
              </c:strCache>
            </c:strRef>
          </c:cat>
          <c:val>
            <c:numRef>
              <c:f>Sheet1!$C$5:$C$15</c:f>
              <c:numCache>
                <c:formatCode>General</c:formatCode>
                <c:ptCount val="10"/>
                <c:pt idx="0">
                  <c:v>87.82</c:v>
                </c:pt>
                <c:pt idx="1">
                  <c:v>76.87</c:v>
                </c:pt>
                <c:pt idx="2">
                  <c:v>58.88</c:v>
                </c:pt>
                <c:pt idx="3">
                  <c:v>74.849999999999994</c:v>
                </c:pt>
                <c:pt idx="4">
                  <c:v>72.84</c:v>
                </c:pt>
                <c:pt idx="5">
                  <c:v>67.88</c:v>
                </c:pt>
                <c:pt idx="6">
                  <c:v>71.84</c:v>
                </c:pt>
                <c:pt idx="7">
                  <c:v>86.83</c:v>
                </c:pt>
                <c:pt idx="8">
                  <c:v>53.9</c:v>
                </c:pt>
                <c:pt idx="9">
                  <c:v>64.849999999999994</c:v>
                </c:pt>
              </c:numCache>
            </c:numRef>
          </c:val>
          <c:extLst>
            <c:ext xmlns:c16="http://schemas.microsoft.com/office/drawing/2014/chart" uri="{C3380CC4-5D6E-409C-BE32-E72D297353CC}">
              <c16:uniqueId val="{00000001-D6AE-4E98-A800-EDBE547CBF3E}"/>
            </c:ext>
          </c:extLst>
        </c:ser>
        <c:ser>
          <c:idx val="2"/>
          <c:order val="2"/>
          <c:tx>
            <c:strRef>
              <c:f>Sheet1!$D$3:$D$4</c:f>
              <c:strCache>
                <c:ptCount val="1"/>
                <c:pt idx="0">
                  <c:v>4</c:v>
                </c:pt>
              </c:strCache>
            </c:strRef>
          </c:tx>
          <c:spPr>
            <a:solidFill>
              <a:schemeClr val="accent3"/>
            </a:solidFill>
            <a:ln>
              <a:noFill/>
            </a:ln>
            <a:effectLst/>
          </c:spPr>
          <c:invertIfNegative val="0"/>
          <c:cat>
            <c:strRef>
              <c:f>Sheet1!$A$5:$A$15</c:f>
              <c:strCache>
                <c:ptCount val="10"/>
                <c:pt idx="0">
                  <c:v>Eleanor Hunt</c:v>
                </c:pt>
                <c:pt idx="1">
                  <c:v>Karl Seal</c:v>
                </c:pt>
                <c:pt idx="2">
                  <c:v>Marion Snyder</c:v>
                </c:pt>
                <c:pt idx="3">
                  <c:v>Rhonda Kennedy</c:v>
                </c:pt>
                <c:pt idx="4">
                  <c:v>Clara Shaw</c:v>
                </c:pt>
                <c:pt idx="5">
                  <c:v>Tommy Collazo</c:v>
                </c:pt>
                <c:pt idx="6">
                  <c:v>Ana Bradley</c:v>
                </c:pt>
                <c:pt idx="7">
                  <c:v>Curtis Irby</c:v>
                </c:pt>
                <c:pt idx="8">
                  <c:v>Marcia Dean</c:v>
                </c:pt>
                <c:pt idx="9">
                  <c:v>Mike Way</c:v>
                </c:pt>
              </c:strCache>
            </c:strRef>
          </c:cat>
          <c:val>
            <c:numRef>
              <c:f>Sheet1!$D$5:$D$15</c:f>
              <c:numCache>
                <c:formatCode>General</c:formatCode>
                <c:ptCount val="10"/>
                <c:pt idx="0">
                  <c:v>100.78</c:v>
                </c:pt>
                <c:pt idx="1">
                  <c:v>89.8</c:v>
                </c:pt>
                <c:pt idx="2">
                  <c:v>85.82</c:v>
                </c:pt>
                <c:pt idx="3">
                  <c:v>96.81</c:v>
                </c:pt>
                <c:pt idx="4">
                  <c:v>93.82</c:v>
                </c:pt>
                <c:pt idx="5">
                  <c:v>89.82</c:v>
                </c:pt>
                <c:pt idx="6">
                  <c:v>72.88</c:v>
                </c:pt>
                <c:pt idx="7">
                  <c:v>54.86</c:v>
                </c:pt>
                <c:pt idx="8">
                  <c:v>73.8</c:v>
                </c:pt>
                <c:pt idx="9">
                  <c:v>61.88</c:v>
                </c:pt>
              </c:numCache>
            </c:numRef>
          </c:val>
          <c:extLst>
            <c:ext xmlns:c16="http://schemas.microsoft.com/office/drawing/2014/chart" uri="{C3380CC4-5D6E-409C-BE32-E72D297353CC}">
              <c16:uniqueId val="{00000002-D6AE-4E98-A800-EDBE547CBF3E}"/>
            </c:ext>
          </c:extLst>
        </c:ser>
        <c:ser>
          <c:idx val="3"/>
          <c:order val="3"/>
          <c:tx>
            <c:strRef>
              <c:f>Sheet1!$E$3:$E$4</c:f>
              <c:strCache>
                <c:ptCount val="1"/>
                <c:pt idx="0">
                  <c:v>5</c:v>
                </c:pt>
              </c:strCache>
            </c:strRef>
          </c:tx>
          <c:spPr>
            <a:solidFill>
              <a:schemeClr val="accent4"/>
            </a:solidFill>
            <a:ln>
              <a:noFill/>
            </a:ln>
            <a:effectLst/>
          </c:spPr>
          <c:invertIfNegative val="0"/>
          <c:cat>
            <c:strRef>
              <c:f>Sheet1!$A$5:$A$15</c:f>
              <c:strCache>
                <c:ptCount val="10"/>
                <c:pt idx="0">
                  <c:v>Eleanor Hunt</c:v>
                </c:pt>
                <c:pt idx="1">
                  <c:v>Karl Seal</c:v>
                </c:pt>
                <c:pt idx="2">
                  <c:v>Marion Snyder</c:v>
                </c:pt>
                <c:pt idx="3">
                  <c:v>Rhonda Kennedy</c:v>
                </c:pt>
                <c:pt idx="4">
                  <c:v>Clara Shaw</c:v>
                </c:pt>
                <c:pt idx="5">
                  <c:v>Tommy Collazo</c:v>
                </c:pt>
                <c:pt idx="6">
                  <c:v>Ana Bradley</c:v>
                </c:pt>
                <c:pt idx="7">
                  <c:v>Curtis Irby</c:v>
                </c:pt>
                <c:pt idx="8">
                  <c:v>Marcia Dean</c:v>
                </c:pt>
                <c:pt idx="9">
                  <c:v>Mike Way</c:v>
                </c:pt>
              </c:strCache>
            </c:strRef>
          </c:cat>
          <c:val>
            <c:numRef>
              <c:f>Sheet1!$E$5:$E$15</c:f>
              <c:numCache>
                <c:formatCode>General</c:formatCode>
                <c:ptCount val="10"/>
                <c:pt idx="2">
                  <c:v>4.99</c:v>
                </c:pt>
                <c:pt idx="6">
                  <c:v>2.99</c:v>
                </c:pt>
                <c:pt idx="7">
                  <c:v>2.99</c:v>
                </c:pt>
                <c:pt idx="8">
                  <c:v>0.99</c:v>
                </c:pt>
              </c:numCache>
            </c:numRef>
          </c:val>
          <c:extLst>
            <c:ext xmlns:c16="http://schemas.microsoft.com/office/drawing/2014/chart" uri="{C3380CC4-5D6E-409C-BE32-E72D297353CC}">
              <c16:uniqueId val="{00000003-D6AE-4E98-A800-EDBE547CBF3E}"/>
            </c:ext>
          </c:extLst>
        </c:ser>
        <c:dLbls>
          <c:showLegendKey val="0"/>
          <c:showVal val="0"/>
          <c:showCatName val="0"/>
          <c:showSerName val="0"/>
          <c:showPercent val="0"/>
          <c:showBubbleSize val="0"/>
        </c:dLbls>
        <c:gapWidth val="219"/>
        <c:overlap val="-27"/>
        <c:axId val="591837535"/>
        <c:axId val="582692143"/>
      </c:barChart>
      <c:catAx>
        <c:axId val="5918375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82692143"/>
        <c:crosses val="autoZero"/>
        <c:auto val="1"/>
        <c:lblAlgn val="ctr"/>
        <c:lblOffset val="100"/>
        <c:noMultiLvlLbl val="0"/>
      </c:catAx>
      <c:valAx>
        <c:axId val="582692143"/>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1837535"/>
        <c:crosses val="autoZero"/>
        <c:crossBetween val="between"/>
      </c:valAx>
      <c:spPr>
        <a:noFill/>
        <a:ln>
          <a:noFill/>
        </a:ln>
        <a:effectLst/>
      </c:spPr>
    </c:plotArea>
    <c:legend>
      <c:legendPos val="tr"/>
      <c:layout>
        <c:manualLayout>
          <c:xMode val="edge"/>
          <c:yMode val="edge"/>
          <c:x val="0.64106241315423818"/>
          <c:y val="7.8184768241571535E-3"/>
          <c:w val="0.35648660645360503"/>
          <c:h val="9.7346131908904551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7002D-52B5-49CA-D255-8223973BB6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B3AB98C-EE80-6CD4-3589-887E670CEC0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EC38EE-715E-412D-41BB-7E7D51D9CDF2}"/>
              </a:ext>
            </a:extLst>
          </p:cNvPr>
          <p:cNvSpPr>
            <a:spLocks noGrp="1"/>
          </p:cNvSpPr>
          <p:nvPr>
            <p:ph type="dt" sz="half" idx="10"/>
          </p:nvPr>
        </p:nvSpPr>
        <p:spPr/>
        <p:txBody>
          <a:bodyPr/>
          <a:lstStyle/>
          <a:p>
            <a:fld id="{0B4DCBC6-CAD0-4EE8-8305-201DA0936E2B}" type="datetimeFigureOut">
              <a:rPr lang="en-US" smtClean="0"/>
              <a:t>9/28/2023</a:t>
            </a:fld>
            <a:endParaRPr lang="en-US"/>
          </a:p>
        </p:txBody>
      </p:sp>
      <p:sp>
        <p:nvSpPr>
          <p:cNvPr id="5" name="Footer Placeholder 4">
            <a:extLst>
              <a:ext uri="{FF2B5EF4-FFF2-40B4-BE49-F238E27FC236}">
                <a16:creationId xmlns:a16="http://schemas.microsoft.com/office/drawing/2014/main" id="{D274F52A-B6E4-9CF2-29F3-81B339E846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C81B4F-0147-4D58-3706-D2BB703F89C5}"/>
              </a:ext>
            </a:extLst>
          </p:cNvPr>
          <p:cNvSpPr>
            <a:spLocks noGrp="1"/>
          </p:cNvSpPr>
          <p:nvPr>
            <p:ph type="sldNum" sz="quarter" idx="12"/>
          </p:nvPr>
        </p:nvSpPr>
        <p:spPr/>
        <p:txBody>
          <a:bodyPr/>
          <a:lstStyle/>
          <a:p>
            <a:fld id="{6A7E3EC9-1383-4C6A-838C-9FCC080FD326}" type="slidenum">
              <a:rPr lang="en-US" smtClean="0"/>
              <a:t>‹#›</a:t>
            </a:fld>
            <a:endParaRPr lang="en-US"/>
          </a:p>
        </p:txBody>
      </p:sp>
    </p:spTree>
    <p:extLst>
      <p:ext uri="{BB962C8B-B14F-4D97-AF65-F5344CB8AC3E}">
        <p14:creationId xmlns:p14="http://schemas.microsoft.com/office/powerpoint/2010/main" val="18649628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AB498-0E54-EE3C-A81A-82DCE4EB65A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417DCDF-6B39-1EBD-4B1C-AF5113777C3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0E4551-1B9E-0D6A-4A83-C1D956F3BCA7}"/>
              </a:ext>
            </a:extLst>
          </p:cNvPr>
          <p:cNvSpPr>
            <a:spLocks noGrp="1"/>
          </p:cNvSpPr>
          <p:nvPr>
            <p:ph type="dt" sz="half" idx="10"/>
          </p:nvPr>
        </p:nvSpPr>
        <p:spPr/>
        <p:txBody>
          <a:bodyPr/>
          <a:lstStyle/>
          <a:p>
            <a:fld id="{0B4DCBC6-CAD0-4EE8-8305-201DA0936E2B}" type="datetimeFigureOut">
              <a:rPr lang="en-US" smtClean="0"/>
              <a:t>9/28/2023</a:t>
            </a:fld>
            <a:endParaRPr lang="en-US"/>
          </a:p>
        </p:txBody>
      </p:sp>
      <p:sp>
        <p:nvSpPr>
          <p:cNvPr id="5" name="Footer Placeholder 4">
            <a:extLst>
              <a:ext uri="{FF2B5EF4-FFF2-40B4-BE49-F238E27FC236}">
                <a16:creationId xmlns:a16="http://schemas.microsoft.com/office/drawing/2014/main" id="{99B072F2-F97B-AD2B-D971-09867B126A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058833-719D-A570-C97E-339E442A38A6}"/>
              </a:ext>
            </a:extLst>
          </p:cNvPr>
          <p:cNvSpPr>
            <a:spLocks noGrp="1"/>
          </p:cNvSpPr>
          <p:nvPr>
            <p:ph type="sldNum" sz="quarter" idx="12"/>
          </p:nvPr>
        </p:nvSpPr>
        <p:spPr/>
        <p:txBody>
          <a:bodyPr/>
          <a:lstStyle/>
          <a:p>
            <a:fld id="{6A7E3EC9-1383-4C6A-838C-9FCC080FD326}" type="slidenum">
              <a:rPr lang="en-US" smtClean="0"/>
              <a:t>‹#›</a:t>
            </a:fld>
            <a:endParaRPr lang="en-US"/>
          </a:p>
        </p:txBody>
      </p:sp>
    </p:spTree>
    <p:extLst>
      <p:ext uri="{BB962C8B-B14F-4D97-AF65-F5344CB8AC3E}">
        <p14:creationId xmlns:p14="http://schemas.microsoft.com/office/powerpoint/2010/main" val="26596330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F465B70-E808-02FF-3D10-493B3888432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13A7112-E8FC-DBEA-56C4-3B09A4E7507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09A4A7-F9DA-18DB-86D4-3A101ED7CE5D}"/>
              </a:ext>
            </a:extLst>
          </p:cNvPr>
          <p:cNvSpPr>
            <a:spLocks noGrp="1"/>
          </p:cNvSpPr>
          <p:nvPr>
            <p:ph type="dt" sz="half" idx="10"/>
          </p:nvPr>
        </p:nvSpPr>
        <p:spPr/>
        <p:txBody>
          <a:bodyPr/>
          <a:lstStyle/>
          <a:p>
            <a:fld id="{0B4DCBC6-CAD0-4EE8-8305-201DA0936E2B}" type="datetimeFigureOut">
              <a:rPr lang="en-US" smtClean="0"/>
              <a:t>9/28/2023</a:t>
            </a:fld>
            <a:endParaRPr lang="en-US"/>
          </a:p>
        </p:txBody>
      </p:sp>
      <p:sp>
        <p:nvSpPr>
          <p:cNvPr id="5" name="Footer Placeholder 4">
            <a:extLst>
              <a:ext uri="{FF2B5EF4-FFF2-40B4-BE49-F238E27FC236}">
                <a16:creationId xmlns:a16="http://schemas.microsoft.com/office/drawing/2014/main" id="{0746C82E-7820-72D5-6D57-43B34584A0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3529EC-2302-34A1-91C2-AF221C5F0D9E}"/>
              </a:ext>
            </a:extLst>
          </p:cNvPr>
          <p:cNvSpPr>
            <a:spLocks noGrp="1"/>
          </p:cNvSpPr>
          <p:nvPr>
            <p:ph type="sldNum" sz="quarter" idx="12"/>
          </p:nvPr>
        </p:nvSpPr>
        <p:spPr/>
        <p:txBody>
          <a:bodyPr/>
          <a:lstStyle/>
          <a:p>
            <a:fld id="{6A7E3EC9-1383-4C6A-838C-9FCC080FD326}" type="slidenum">
              <a:rPr lang="en-US" smtClean="0"/>
              <a:t>‹#›</a:t>
            </a:fld>
            <a:endParaRPr lang="en-US"/>
          </a:p>
        </p:txBody>
      </p:sp>
    </p:spTree>
    <p:extLst>
      <p:ext uri="{BB962C8B-B14F-4D97-AF65-F5344CB8AC3E}">
        <p14:creationId xmlns:p14="http://schemas.microsoft.com/office/powerpoint/2010/main" val="25265709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E9C40-3415-36E5-191B-BF73D160A8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24765B-DB11-0E58-6F88-A6F197E1F37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6B889A-C4B2-6850-296A-1C933BA24ADC}"/>
              </a:ext>
            </a:extLst>
          </p:cNvPr>
          <p:cNvSpPr>
            <a:spLocks noGrp="1"/>
          </p:cNvSpPr>
          <p:nvPr>
            <p:ph type="dt" sz="half" idx="10"/>
          </p:nvPr>
        </p:nvSpPr>
        <p:spPr/>
        <p:txBody>
          <a:bodyPr/>
          <a:lstStyle/>
          <a:p>
            <a:fld id="{0B4DCBC6-CAD0-4EE8-8305-201DA0936E2B}" type="datetimeFigureOut">
              <a:rPr lang="en-US" smtClean="0"/>
              <a:t>9/28/2023</a:t>
            </a:fld>
            <a:endParaRPr lang="en-US"/>
          </a:p>
        </p:txBody>
      </p:sp>
      <p:sp>
        <p:nvSpPr>
          <p:cNvPr id="5" name="Footer Placeholder 4">
            <a:extLst>
              <a:ext uri="{FF2B5EF4-FFF2-40B4-BE49-F238E27FC236}">
                <a16:creationId xmlns:a16="http://schemas.microsoft.com/office/drawing/2014/main" id="{615F4B01-93C2-305A-60E5-7CBFB91B98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EFF6E1-DE8C-901B-A780-71F7BD1A97BF}"/>
              </a:ext>
            </a:extLst>
          </p:cNvPr>
          <p:cNvSpPr>
            <a:spLocks noGrp="1"/>
          </p:cNvSpPr>
          <p:nvPr>
            <p:ph type="sldNum" sz="quarter" idx="12"/>
          </p:nvPr>
        </p:nvSpPr>
        <p:spPr/>
        <p:txBody>
          <a:bodyPr/>
          <a:lstStyle/>
          <a:p>
            <a:fld id="{6A7E3EC9-1383-4C6A-838C-9FCC080FD326}" type="slidenum">
              <a:rPr lang="en-US" smtClean="0"/>
              <a:t>‹#›</a:t>
            </a:fld>
            <a:endParaRPr lang="en-US"/>
          </a:p>
        </p:txBody>
      </p:sp>
    </p:spTree>
    <p:extLst>
      <p:ext uri="{BB962C8B-B14F-4D97-AF65-F5344CB8AC3E}">
        <p14:creationId xmlns:p14="http://schemas.microsoft.com/office/powerpoint/2010/main" val="3454138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FD4DF-4B18-5FF3-8273-37DB88D9F01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8458F79-6DEF-F6D7-283C-3843C879BE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5787DA5-DE1F-4A55-570F-ECC58A89FF0C}"/>
              </a:ext>
            </a:extLst>
          </p:cNvPr>
          <p:cNvSpPr>
            <a:spLocks noGrp="1"/>
          </p:cNvSpPr>
          <p:nvPr>
            <p:ph type="dt" sz="half" idx="10"/>
          </p:nvPr>
        </p:nvSpPr>
        <p:spPr/>
        <p:txBody>
          <a:bodyPr/>
          <a:lstStyle/>
          <a:p>
            <a:fld id="{0B4DCBC6-CAD0-4EE8-8305-201DA0936E2B}" type="datetimeFigureOut">
              <a:rPr lang="en-US" smtClean="0"/>
              <a:t>9/28/2023</a:t>
            </a:fld>
            <a:endParaRPr lang="en-US"/>
          </a:p>
        </p:txBody>
      </p:sp>
      <p:sp>
        <p:nvSpPr>
          <p:cNvPr id="5" name="Footer Placeholder 4">
            <a:extLst>
              <a:ext uri="{FF2B5EF4-FFF2-40B4-BE49-F238E27FC236}">
                <a16:creationId xmlns:a16="http://schemas.microsoft.com/office/drawing/2014/main" id="{A3AA2CD0-6038-BEDC-1E97-DDE6AB19CF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358CA3-05C3-CD92-4291-CDF201565891}"/>
              </a:ext>
            </a:extLst>
          </p:cNvPr>
          <p:cNvSpPr>
            <a:spLocks noGrp="1"/>
          </p:cNvSpPr>
          <p:nvPr>
            <p:ph type="sldNum" sz="quarter" idx="12"/>
          </p:nvPr>
        </p:nvSpPr>
        <p:spPr/>
        <p:txBody>
          <a:bodyPr/>
          <a:lstStyle/>
          <a:p>
            <a:fld id="{6A7E3EC9-1383-4C6A-838C-9FCC080FD326}" type="slidenum">
              <a:rPr lang="en-US" smtClean="0"/>
              <a:t>‹#›</a:t>
            </a:fld>
            <a:endParaRPr lang="en-US"/>
          </a:p>
        </p:txBody>
      </p:sp>
    </p:spTree>
    <p:extLst>
      <p:ext uri="{BB962C8B-B14F-4D97-AF65-F5344CB8AC3E}">
        <p14:creationId xmlns:p14="http://schemas.microsoft.com/office/powerpoint/2010/main" val="23748529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58DCA-DCC6-E67C-CB89-1814E239DD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10F9010-51BE-3105-2D65-EBA66670485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523E72B-6DDF-B2A8-20F0-5DAEC3D2F8D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23EBA33-7910-AEED-D500-922565666D16}"/>
              </a:ext>
            </a:extLst>
          </p:cNvPr>
          <p:cNvSpPr>
            <a:spLocks noGrp="1"/>
          </p:cNvSpPr>
          <p:nvPr>
            <p:ph type="dt" sz="half" idx="10"/>
          </p:nvPr>
        </p:nvSpPr>
        <p:spPr/>
        <p:txBody>
          <a:bodyPr/>
          <a:lstStyle/>
          <a:p>
            <a:fld id="{0B4DCBC6-CAD0-4EE8-8305-201DA0936E2B}" type="datetimeFigureOut">
              <a:rPr lang="en-US" smtClean="0"/>
              <a:t>9/28/2023</a:t>
            </a:fld>
            <a:endParaRPr lang="en-US"/>
          </a:p>
        </p:txBody>
      </p:sp>
      <p:sp>
        <p:nvSpPr>
          <p:cNvPr id="6" name="Footer Placeholder 5">
            <a:extLst>
              <a:ext uri="{FF2B5EF4-FFF2-40B4-BE49-F238E27FC236}">
                <a16:creationId xmlns:a16="http://schemas.microsoft.com/office/drawing/2014/main" id="{D7C42CE2-EA8A-10A8-ECB6-1DC904A5ED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ADBBAE6-6E8B-EBE7-83EC-FF6F61AD0FEE}"/>
              </a:ext>
            </a:extLst>
          </p:cNvPr>
          <p:cNvSpPr>
            <a:spLocks noGrp="1"/>
          </p:cNvSpPr>
          <p:nvPr>
            <p:ph type="sldNum" sz="quarter" idx="12"/>
          </p:nvPr>
        </p:nvSpPr>
        <p:spPr/>
        <p:txBody>
          <a:bodyPr/>
          <a:lstStyle/>
          <a:p>
            <a:fld id="{6A7E3EC9-1383-4C6A-838C-9FCC080FD326}" type="slidenum">
              <a:rPr lang="en-US" smtClean="0"/>
              <a:t>‹#›</a:t>
            </a:fld>
            <a:endParaRPr lang="en-US"/>
          </a:p>
        </p:txBody>
      </p:sp>
    </p:spTree>
    <p:extLst>
      <p:ext uri="{BB962C8B-B14F-4D97-AF65-F5344CB8AC3E}">
        <p14:creationId xmlns:p14="http://schemas.microsoft.com/office/powerpoint/2010/main" val="37118985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4A7F9-304A-60DB-3FBC-B24929B848C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F76140C-5F24-064A-03D2-6519B611149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3EDBB09-F700-EFE0-4F7D-79920A022D4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0895AE6-CB61-8AAC-615E-1F3F42569FF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B894385-4E12-2F17-6086-2C0BC432305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B5BB739-1AB9-CA05-21DF-26E21D7035B2}"/>
              </a:ext>
            </a:extLst>
          </p:cNvPr>
          <p:cNvSpPr>
            <a:spLocks noGrp="1"/>
          </p:cNvSpPr>
          <p:nvPr>
            <p:ph type="dt" sz="half" idx="10"/>
          </p:nvPr>
        </p:nvSpPr>
        <p:spPr/>
        <p:txBody>
          <a:bodyPr/>
          <a:lstStyle/>
          <a:p>
            <a:fld id="{0B4DCBC6-CAD0-4EE8-8305-201DA0936E2B}" type="datetimeFigureOut">
              <a:rPr lang="en-US" smtClean="0"/>
              <a:t>9/28/2023</a:t>
            </a:fld>
            <a:endParaRPr lang="en-US"/>
          </a:p>
        </p:txBody>
      </p:sp>
      <p:sp>
        <p:nvSpPr>
          <p:cNvPr id="8" name="Footer Placeholder 7">
            <a:extLst>
              <a:ext uri="{FF2B5EF4-FFF2-40B4-BE49-F238E27FC236}">
                <a16:creationId xmlns:a16="http://schemas.microsoft.com/office/drawing/2014/main" id="{BA718DD2-C278-7A79-C74E-57C0A899F8E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423AC1E-8DC6-D6A0-30F5-2F5ECB279DF9}"/>
              </a:ext>
            </a:extLst>
          </p:cNvPr>
          <p:cNvSpPr>
            <a:spLocks noGrp="1"/>
          </p:cNvSpPr>
          <p:nvPr>
            <p:ph type="sldNum" sz="quarter" idx="12"/>
          </p:nvPr>
        </p:nvSpPr>
        <p:spPr/>
        <p:txBody>
          <a:bodyPr/>
          <a:lstStyle/>
          <a:p>
            <a:fld id="{6A7E3EC9-1383-4C6A-838C-9FCC080FD326}" type="slidenum">
              <a:rPr lang="en-US" smtClean="0"/>
              <a:t>‹#›</a:t>
            </a:fld>
            <a:endParaRPr lang="en-US"/>
          </a:p>
        </p:txBody>
      </p:sp>
    </p:spTree>
    <p:extLst>
      <p:ext uri="{BB962C8B-B14F-4D97-AF65-F5344CB8AC3E}">
        <p14:creationId xmlns:p14="http://schemas.microsoft.com/office/powerpoint/2010/main" val="753211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B7774-67F5-9CCD-37AE-C2AA6AA2B4A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6813E6-D14B-2D51-3729-2E39ABE3CF56}"/>
              </a:ext>
            </a:extLst>
          </p:cNvPr>
          <p:cNvSpPr>
            <a:spLocks noGrp="1"/>
          </p:cNvSpPr>
          <p:nvPr>
            <p:ph type="dt" sz="half" idx="10"/>
          </p:nvPr>
        </p:nvSpPr>
        <p:spPr/>
        <p:txBody>
          <a:bodyPr/>
          <a:lstStyle/>
          <a:p>
            <a:fld id="{0B4DCBC6-CAD0-4EE8-8305-201DA0936E2B}" type="datetimeFigureOut">
              <a:rPr lang="en-US" smtClean="0"/>
              <a:t>9/28/2023</a:t>
            </a:fld>
            <a:endParaRPr lang="en-US"/>
          </a:p>
        </p:txBody>
      </p:sp>
      <p:sp>
        <p:nvSpPr>
          <p:cNvPr id="4" name="Footer Placeholder 3">
            <a:extLst>
              <a:ext uri="{FF2B5EF4-FFF2-40B4-BE49-F238E27FC236}">
                <a16:creationId xmlns:a16="http://schemas.microsoft.com/office/drawing/2014/main" id="{01B17BCD-D118-153E-D3A3-1C2D38BA547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AB0A082-73BA-F522-D5F9-B1D59DD1984D}"/>
              </a:ext>
            </a:extLst>
          </p:cNvPr>
          <p:cNvSpPr>
            <a:spLocks noGrp="1"/>
          </p:cNvSpPr>
          <p:nvPr>
            <p:ph type="sldNum" sz="quarter" idx="12"/>
          </p:nvPr>
        </p:nvSpPr>
        <p:spPr/>
        <p:txBody>
          <a:bodyPr/>
          <a:lstStyle/>
          <a:p>
            <a:fld id="{6A7E3EC9-1383-4C6A-838C-9FCC080FD326}" type="slidenum">
              <a:rPr lang="en-US" smtClean="0"/>
              <a:t>‹#›</a:t>
            </a:fld>
            <a:endParaRPr lang="en-US"/>
          </a:p>
        </p:txBody>
      </p:sp>
    </p:spTree>
    <p:extLst>
      <p:ext uri="{BB962C8B-B14F-4D97-AF65-F5344CB8AC3E}">
        <p14:creationId xmlns:p14="http://schemas.microsoft.com/office/powerpoint/2010/main" val="2914297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CA0B20B-6AD4-7A9A-AC7E-2BC35A88144B}"/>
              </a:ext>
            </a:extLst>
          </p:cNvPr>
          <p:cNvSpPr>
            <a:spLocks noGrp="1"/>
          </p:cNvSpPr>
          <p:nvPr>
            <p:ph type="dt" sz="half" idx="10"/>
          </p:nvPr>
        </p:nvSpPr>
        <p:spPr/>
        <p:txBody>
          <a:bodyPr/>
          <a:lstStyle/>
          <a:p>
            <a:fld id="{0B4DCBC6-CAD0-4EE8-8305-201DA0936E2B}" type="datetimeFigureOut">
              <a:rPr lang="en-US" smtClean="0"/>
              <a:t>9/28/2023</a:t>
            </a:fld>
            <a:endParaRPr lang="en-US"/>
          </a:p>
        </p:txBody>
      </p:sp>
      <p:sp>
        <p:nvSpPr>
          <p:cNvPr id="3" name="Footer Placeholder 2">
            <a:extLst>
              <a:ext uri="{FF2B5EF4-FFF2-40B4-BE49-F238E27FC236}">
                <a16:creationId xmlns:a16="http://schemas.microsoft.com/office/drawing/2014/main" id="{B94E4D15-6536-DC27-CF32-45C4A1AC46E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F5BE383-077A-A949-1B42-8CC695CBB828}"/>
              </a:ext>
            </a:extLst>
          </p:cNvPr>
          <p:cNvSpPr>
            <a:spLocks noGrp="1"/>
          </p:cNvSpPr>
          <p:nvPr>
            <p:ph type="sldNum" sz="quarter" idx="12"/>
          </p:nvPr>
        </p:nvSpPr>
        <p:spPr/>
        <p:txBody>
          <a:bodyPr/>
          <a:lstStyle/>
          <a:p>
            <a:fld id="{6A7E3EC9-1383-4C6A-838C-9FCC080FD326}" type="slidenum">
              <a:rPr lang="en-US" smtClean="0"/>
              <a:t>‹#›</a:t>
            </a:fld>
            <a:endParaRPr lang="en-US"/>
          </a:p>
        </p:txBody>
      </p:sp>
    </p:spTree>
    <p:extLst>
      <p:ext uri="{BB962C8B-B14F-4D97-AF65-F5344CB8AC3E}">
        <p14:creationId xmlns:p14="http://schemas.microsoft.com/office/powerpoint/2010/main" val="21617190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0C338-074A-4397-CF99-D444A871CD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569CA39-BA39-E33D-63B8-5EC22ED125C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CF9B5C4-2FC8-2DEB-1049-838F3FC52A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76F844A-C23D-E2DA-A307-BDFC119F627E}"/>
              </a:ext>
            </a:extLst>
          </p:cNvPr>
          <p:cNvSpPr>
            <a:spLocks noGrp="1"/>
          </p:cNvSpPr>
          <p:nvPr>
            <p:ph type="dt" sz="half" idx="10"/>
          </p:nvPr>
        </p:nvSpPr>
        <p:spPr/>
        <p:txBody>
          <a:bodyPr/>
          <a:lstStyle/>
          <a:p>
            <a:fld id="{0B4DCBC6-CAD0-4EE8-8305-201DA0936E2B}" type="datetimeFigureOut">
              <a:rPr lang="en-US" smtClean="0"/>
              <a:t>9/28/2023</a:t>
            </a:fld>
            <a:endParaRPr lang="en-US"/>
          </a:p>
        </p:txBody>
      </p:sp>
      <p:sp>
        <p:nvSpPr>
          <p:cNvPr id="6" name="Footer Placeholder 5">
            <a:extLst>
              <a:ext uri="{FF2B5EF4-FFF2-40B4-BE49-F238E27FC236}">
                <a16:creationId xmlns:a16="http://schemas.microsoft.com/office/drawing/2014/main" id="{30BE6412-0C16-9A52-FA5C-915B7C0C9E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405CDF9-48FD-CA65-CA4A-DA49144E3CB9}"/>
              </a:ext>
            </a:extLst>
          </p:cNvPr>
          <p:cNvSpPr>
            <a:spLocks noGrp="1"/>
          </p:cNvSpPr>
          <p:nvPr>
            <p:ph type="sldNum" sz="quarter" idx="12"/>
          </p:nvPr>
        </p:nvSpPr>
        <p:spPr/>
        <p:txBody>
          <a:bodyPr/>
          <a:lstStyle/>
          <a:p>
            <a:fld id="{6A7E3EC9-1383-4C6A-838C-9FCC080FD326}" type="slidenum">
              <a:rPr lang="en-US" smtClean="0"/>
              <a:t>‹#›</a:t>
            </a:fld>
            <a:endParaRPr lang="en-US"/>
          </a:p>
        </p:txBody>
      </p:sp>
    </p:spTree>
    <p:extLst>
      <p:ext uri="{BB962C8B-B14F-4D97-AF65-F5344CB8AC3E}">
        <p14:creationId xmlns:p14="http://schemas.microsoft.com/office/powerpoint/2010/main" val="34933100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231C8-9008-F13B-3EBB-9DADFEEACA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9A082BF-950A-B8D0-27F2-4B5B1179D0A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E254023-E00A-3237-4345-0F324CACD0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01E3D2-DD41-052C-0B4A-C0F9C6A1984B}"/>
              </a:ext>
            </a:extLst>
          </p:cNvPr>
          <p:cNvSpPr>
            <a:spLocks noGrp="1"/>
          </p:cNvSpPr>
          <p:nvPr>
            <p:ph type="dt" sz="half" idx="10"/>
          </p:nvPr>
        </p:nvSpPr>
        <p:spPr/>
        <p:txBody>
          <a:bodyPr/>
          <a:lstStyle/>
          <a:p>
            <a:fld id="{0B4DCBC6-CAD0-4EE8-8305-201DA0936E2B}" type="datetimeFigureOut">
              <a:rPr lang="en-US" smtClean="0"/>
              <a:t>9/28/2023</a:t>
            </a:fld>
            <a:endParaRPr lang="en-US"/>
          </a:p>
        </p:txBody>
      </p:sp>
      <p:sp>
        <p:nvSpPr>
          <p:cNvPr id="6" name="Footer Placeholder 5">
            <a:extLst>
              <a:ext uri="{FF2B5EF4-FFF2-40B4-BE49-F238E27FC236}">
                <a16:creationId xmlns:a16="http://schemas.microsoft.com/office/drawing/2014/main" id="{AB2E0CB6-D8E9-B9A2-7570-8EB13D5A8C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8D1D5E-6682-95EC-6741-0D3F47900F99}"/>
              </a:ext>
            </a:extLst>
          </p:cNvPr>
          <p:cNvSpPr>
            <a:spLocks noGrp="1"/>
          </p:cNvSpPr>
          <p:nvPr>
            <p:ph type="sldNum" sz="quarter" idx="12"/>
          </p:nvPr>
        </p:nvSpPr>
        <p:spPr/>
        <p:txBody>
          <a:bodyPr/>
          <a:lstStyle/>
          <a:p>
            <a:fld id="{6A7E3EC9-1383-4C6A-838C-9FCC080FD326}" type="slidenum">
              <a:rPr lang="en-US" smtClean="0"/>
              <a:t>‹#›</a:t>
            </a:fld>
            <a:endParaRPr lang="en-US"/>
          </a:p>
        </p:txBody>
      </p:sp>
    </p:spTree>
    <p:extLst>
      <p:ext uri="{BB962C8B-B14F-4D97-AF65-F5344CB8AC3E}">
        <p14:creationId xmlns:p14="http://schemas.microsoft.com/office/powerpoint/2010/main" val="1759970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E8DB912-8198-6674-286E-16C9C96C7C4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71E0ED0-4E58-4B81-8B61-B3BBC31B64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66C459-5773-E21A-6F26-4C9FD6A32E5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4DCBC6-CAD0-4EE8-8305-201DA0936E2B}" type="datetimeFigureOut">
              <a:rPr lang="en-US" smtClean="0"/>
              <a:t>9/28/2023</a:t>
            </a:fld>
            <a:endParaRPr lang="en-US"/>
          </a:p>
        </p:txBody>
      </p:sp>
      <p:sp>
        <p:nvSpPr>
          <p:cNvPr id="5" name="Footer Placeholder 4">
            <a:extLst>
              <a:ext uri="{FF2B5EF4-FFF2-40B4-BE49-F238E27FC236}">
                <a16:creationId xmlns:a16="http://schemas.microsoft.com/office/drawing/2014/main" id="{1746D8C6-3756-34F5-CEE5-567E4EB82E1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11F25CB-1778-0B3C-B4F8-C384B212052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7E3EC9-1383-4C6A-838C-9FCC080FD326}" type="slidenum">
              <a:rPr lang="en-US" smtClean="0"/>
              <a:t>‹#›</a:t>
            </a:fld>
            <a:endParaRPr lang="en-US"/>
          </a:p>
        </p:txBody>
      </p:sp>
    </p:spTree>
    <p:extLst>
      <p:ext uri="{BB962C8B-B14F-4D97-AF65-F5344CB8AC3E}">
        <p14:creationId xmlns:p14="http://schemas.microsoft.com/office/powerpoint/2010/main" val="1998354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CF7FD-5C6C-DB43-61C8-8D393002E96C}"/>
              </a:ext>
            </a:extLst>
          </p:cNvPr>
          <p:cNvSpPr>
            <a:spLocks noGrp="1"/>
          </p:cNvSpPr>
          <p:nvPr>
            <p:ph type="title"/>
          </p:nvPr>
        </p:nvSpPr>
        <p:spPr>
          <a:xfrm>
            <a:off x="838200" y="397565"/>
            <a:ext cx="10515600" cy="1428059"/>
          </a:xfrm>
          <a:solidFill>
            <a:schemeClr val="accent1">
              <a:lumMod val="60000"/>
              <a:lumOff val="40000"/>
            </a:schemeClr>
          </a:solidFill>
        </p:spPr>
        <p:txBody>
          <a:bodyPr>
            <a:normAutofit/>
          </a:bodyPr>
          <a:lstStyle/>
          <a:p>
            <a:r>
              <a:rPr lang="en-US" dirty="0"/>
              <a:t>What are the most watched categories of movies in families?</a:t>
            </a:r>
          </a:p>
        </p:txBody>
      </p:sp>
      <p:sp>
        <p:nvSpPr>
          <p:cNvPr id="4" name="Content Placeholder 3">
            <a:extLst>
              <a:ext uri="{FF2B5EF4-FFF2-40B4-BE49-F238E27FC236}">
                <a16:creationId xmlns:a16="http://schemas.microsoft.com/office/drawing/2014/main" id="{C78333DA-D743-4574-020C-59FC73476D93}"/>
              </a:ext>
            </a:extLst>
          </p:cNvPr>
          <p:cNvSpPr>
            <a:spLocks noGrp="1"/>
          </p:cNvSpPr>
          <p:nvPr>
            <p:ph sz="half" idx="2"/>
          </p:nvPr>
        </p:nvSpPr>
        <p:spPr>
          <a:xfrm>
            <a:off x="6172200" y="2080591"/>
            <a:ext cx="5181600" cy="4096372"/>
          </a:xfrm>
        </p:spPr>
        <p:txBody>
          <a:bodyPr/>
          <a:lstStyle/>
          <a:p>
            <a:r>
              <a:rPr lang="en-US" dirty="0"/>
              <a:t>We can see the categories of movies watched by families in most homes. The movie category that is most watched by families is Family</a:t>
            </a:r>
          </a:p>
        </p:txBody>
      </p:sp>
      <p:graphicFrame>
        <p:nvGraphicFramePr>
          <p:cNvPr id="5" name="Content Placeholder 4">
            <a:extLst>
              <a:ext uri="{FF2B5EF4-FFF2-40B4-BE49-F238E27FC236}">
                <a16:creationId xmlns:a16="http://schemas.microsoft.com/office/drawing/2014/main" id="{1F0F8B5C-78DF-FA7E-05DE-AA5B5A450A8E}"/>
              </a:ext>
            </a:extLst>
          </p:cNvPr>
          <p:cNvGraphicFramePr>
            <a:graphicFrameLocks noGrp="1"/>
          </p:cNvGraphicFramePr>
          <p:nvPr>
            <p:ph sz="half" idx="1"/>
            <p:extLst>
              <p:ext uri="{D42A27DB-BD31-4B8C-83A1-F6EECF244321}">
                <p14:modId xmlns:p14="http://schemas.microsoft.com/office/powerpoint/2010/main" val="2972047592"/>
              </p:ext>
            </p:extLst>
          </p:nvPr>
        </p:nvGraphicFramePr>
        <p:xfrm>
          <a:off x="838200" y="2080589"/>
          <a:ext cx="5181600" cy="409637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978614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A2127-3DE1-A77F-499D-40B48CA32089}"/>
              </a:ext>
            </a:extLst>
          </p:cNvPr>
          <p:cNvSpPr>
            <a:spLocks noGrp="1"/>
          </p:cNvSpPr>
          <p:nvPr>
            <p:ph type="title"/>
          </p:nvPr>
        </p:nvSpPr>
        <p:spPr>
          <a:solidFill>
            <a:schemeClr val="accent1">
              <a:lumMod val="60000"/>
              <a:lumOff val="40000"/>
            </a:schemeClr>
          </a:solidFill>
        </p:spPr>
        <p:txBody>
          <a:bodyPr/>
          <a:lstStyle/>
          <a:p>
            <a:r>
              <a:rPr lang="en-US" dirty="0"/>
              <a:t>What are the most watched movies by categories by duration?</a:t>
            </a:r>
          </a:p>
        </p:txBody>
      </p:sp>
      <p:sp>
        <p:nvSpPr>
          <p:cNvPr id="4" name="Content Placeholder 3">
            <a:extLst>
              <a:ext uri="{FF2B5EF4-FFF2-40B4-BE49-F238E27FC236}">
                <a16:creationId xmlns:a16="http://schemas.microsoft.com/office/drawing/2014/main" id="{B1AACACB-07D2-624D-7B46-EF5BE30560DA}"/>
              </a:ext>
            </a:extLst>
          </p:cNvPr>
          <p:cNvSpPr>
            <a:spLocks noGrp="1"/>
          </p:cNvSpPr>
          <p:nvPr>
            <p:ph sz="half" idx="2"/>
          </p:nvPr>
        </p:nvSpPr>
        <p:spPr/>
        <p:txBody>
          <a:bodyPr>
            <a:normAutofit fontScale="92500" lnSpcReduction="10000"/>
          </a:bodyPr>
          <a:lstStyle/>
          <a:p>
            <a:r>
              <a:rPr lang="en-US" dirty="0"/>
              <a:t>We can see the most watched movies by categories and by duration. It can be seen that Animation is the most watched movie category in standard quartile 1, children is the most watched movie category in standard quartile 2, family is the most watched movie category in standard quartile 3 while family and animation are the most watched movies category in standard quartile 4.</a:t>
            </a:r>
          </a:p>
        </p:txBody>
      </p:sp>
      <p:graphicFrame>
        <p:nvGraphicFramePr>
          <p:cNvPr id="5" name="Content Placeholder 4">
            <a:extLst>
              <a:ext uri="{FF2B5EF4-FFF2-40B4-BE49-F238E27FC236}">
                <a16:creationId xmlns:a16="http://schemas.microsoft.com/office/drawing/2014/main" id="{F719230B-8253-3E05-4136-05887ED32935}"/>
              </a:ext>
            </a:extLst>
          </p:cNvPr>
          <p:cNvGraphicFramePr>
            <a:graphicFrameLocks noGrp="1"/>
          </p:cNvGraphicFramePr>
          <p:nvPr>
            <p:ph sz="half" idx="1"/>
            <p:extLst>
              <p:ext uri="{D42A27DB-BD31-4B8C-83A1-F6EECF244321}">
                <p14:modId xmlns:p14="http://schemas.microsoft.com/office/powerpoint/2010/main" val="934238796"/>
              </p:ext>
            </p:extLst>
          </p:nvPr>
        </p:nvGraphicFramePr>
        <p:xfrm>
          <a:off x="838200" y="1825625"/>
          <a:ext cx="5181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226908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5F8D2-A200-8C58-B475-03D0753E9CA4}"/>
              </a:ext>
            </a:extLst>
          </p:cNvPr>
          <p:cNvSpPr>
            <a:spLocks noGrp="1"/>
          </p:cNvSpPr>
          <p:nvPr>
            <p:ph type="title"/>
          </p:nvPr>
        </p:nvSpPr>
        <p:spPr>
          <a:solidFill>
            <a:schemeClr val="accent1">
              <a:lumMod val="60000"/>
              <a:lumOff val="40000"/>
            </a:schemeClr>
          </a:solidFill>
        </p:spPr>
        <p:txBody>
          <a:bodyPr/>
          <a:lstStyle/>
          <a:p>
            <a:r>
              <a:rPr lang="en-US" dirty="0"/>
              <a:t>Which store made more rental orders in the years 2005 and 2006?</a:t>
            </a:r>
          </a:p>
        </p:txBody>
      </p:sp>
      <p:sp>
        <p:nvSpPr>
          <p:cNvPr id="4" name="Content Placeholder 3">
            <a:extLst>
              <a:ext uri="{FF2B5EF4-FFF2-40B4-BE49-F238E27FC236}">
                <a16:creationId xmlns:a16="http://schemas.microsoft.com/office/drawing/2014/main" id="{5ACB07F4-6113-363B-4C5E-F308C9876FD4}"/>
              </a:ext>
            </a:extLst>
          </p:cNvPr>
          <p:cNvSpPr>
            <a:spLocks noGrp="1"/>
          </p:cNvSpPr>
          <p:nvPr>
            <p:ph sz="half" idx="2"/>
          </p:nvPr>
        </p:nvSpPr>
        <p:spPr>
          <a:xfrm>
            <a:off x="6172200" y="1934817"/>
            <a:ext cx="5181600" cy="4242146"/>
          </a:xfrm>
        </p:spPr>
        <p:txBody>
          <a:bodyPr/>
          <a:lstStyle/>
          <a:p>
            <a:r>
              <a:rPr lang="en-US" dirty="0"/>
              <a:t>We can see the rental order by </a:t>
            </a:r>
            <a:r>
              <a:rPr lang="en-US" dirty="0" err="1"/>
              <a:t>store_id</a:t>
            </a:r>
            <a:r>
              <a:rPr lang="en-US" dirty="0"/>
              <a:t> and by </a:t>
            </a:r>
            <a:r>
              <a:rPr lang="en-US" dirty="0" err="1"/>
              <a:t>rental_year</a:t>
            </a:r>
            <a:r>
              <a:rPr lang="en-US" dirty="0"/>
              <a:t>. The store with the rental order is store 1 in the year 2005 while store 2 made more rental in 2006.</a:t>
            </a:r>
          </a:p>
        </p:txBody>
      </p:sp>
      <p:graphicFrame>
        <p:nvGraphicFramePr>
          <p:cNvPr id="5" name="Content Placeholder 4">
            <a:extLst>
              <a:ext uri="{FF2B5EF4-FFF2-40B4-BE49-F238E27FC236}">
                <a16:creationId xmlns:a16="http://schemas.microsoft.com/office/drawing/2014/main" id="{BE3B60B6-E6BE-4DA0-C201-9CC9559B08AA}"/>
              </a:ext>
            </a:extLst>
          </p:cNvPr>
          <p:cNvGraphicFramePr>
            <a:graphicFrameLocks noGrp="1"/>
          </p:cNvGraphicFramePr>
          <p:nvPr>
            <p:ph sz="half" idx="1"/>
            <p:extLst>
              <p:ext uri="{D42A27DB-BD31-4B8C-83A1-F6EECF244321}">
                <p14:modId xmlns:p14="http://schemas.microsoft.com/office/powerpoint/2010/main" val="151277867"/>
              </p:ext>
            </p:extLst>
          </p:nvPr>
        </p:nvGraphicFramePr>
        <p:xfrm>
          <a:off x="838200" y="1934817"/>
          <a:ext cx="5181600" cy="424214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567011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6B376-7E14-ED57-7BF2-EA22E9D61EA2}"/>
              </a:ext>
            </a:extLst>
          </p:cNvPr>
          <p:cNvSpPr>
            <a:spLocks noGrp="1"/>
          </p:cNvSpPr>
          <p:nvPr>
            <p:ph type="title"/>
          </p:nvPr>
        </p:nvSpPr>
        <p:spPr>
          <a:solidFill>
            <a:schemeClr val="accent1">
              <a:lumMod val="60000"/>
              <a:lumOff val="40000"/>
            </a:schemeClr>
          </a:solidFill>
        </p:spPr>
        <p:txBody>
          <a:bodyPr/>
          <a:lstStyle/>
          <a:p>
            <a:r>
              <a:rPr lang="en-US" dirty="0"/>
              <a:t>Which Month did customers made the </a:t>
            </a:r>
            <a:r>
              <a:rPr lang="en-US"/>
              <a:t>most payments?</a:t>
            </a:r>
            <a:endParaRPr lang="en-US" dirty="0"/>
          </a:p>
        </p:txBody>
      </p:sp>
      <p:sp>
        <p:nvSpPr>
          <p:cNvPr id="4" name="Content Placeholder 3">
            <a:extLst>
              <a:ext uri="{FF2B5EF4-FFF2-40B4-BE49-F238E27FC236}">
                <a16:creationId xmlns:a16="http://schemas.microsoft.com/office/drawing/2014/main" id="{31604F20-99A8-BC09-7961-A2A64A1AD09B}"/>
              </a:ext>
            </a:extLst>
          </p:cNvPr>
          <p:cNvSpPr>
            <a:spLocks noGrp="1"/>
          </p:cNvSpPr>
          <p:nvPr>
            <p:ph sz="half" idx="2"/>
          </p:nvPr>
        </p:nvSpPr>
        <p:spPr/>
        <p:txBody>
          <a:bodyPr/>
          <a:lstStyle/>
          <a:p>
            <a:r>
              <a:rPr lang="en-US" dirty="0"/>
              <a:t>We can see the payment of customers by month chart. It be seen that Eleanor Hunt, Karl Seal, Marion Snyder, Rhonda Kennedy, Clara Shaw, Tommy Collazo, and Marcia Dean made most payment in month 4 while Curtis Irby, Mike Way and Ana Bradley made most payment in month 3.</a:t>
            </a:r>
          </a:p>
        </p:txBody>
      </p:sp>
      <p:graphicFrame>
        <p:nvGraphicFramePr>
          <p:cNvPr id="5" name="Content Placeholder 4">
            <a:extLst>
              <a:ext uri="{FF2B5EF4-FFF2-40B4-BE49-F238E27FC236}">
                <a16:creationId xmlns:a16="http://schemas.microsoft.com/office/drawing/2014/main" id="{8FAD3D3C-F146-7EBD-CCC9-ABB389D65E60}"/>
              </a:ext>
            </a:extLst>
          </p:cNvPr>
          <p:cNvGraphicFramePr>
            <a:graphicFrameLocks noGrp="1"/>
          </p:cNvGraphicFramePr>
          <p:nvPr>
            <p:ph sz="half" idx="1"/>
            <p:extLst>
              <p:ext uri="{D42A27DB-BD31-4B8C-83A1-F6EECF244321}">
                <p14:modId xmlns:p14="http://schemas.microsoft.com/office/powerpoint/2010/main" val="3331830286"/>
              </p:ext>
            </p:extLst>
          </p:nvPr>
        </p:nvGraphicFramePr>
        <p:xfrm>
          <a:off x="838200" y="2067339"/>
          <a:ext cx="5181600" cy="410962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9499526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TotalTime>
  <Words>257</Words>
  <Application>Microsoft Office PowerPoint</Application>
  <PresentationFormat>Widescreen</PresentationFormat>
  <Paragraphs>12</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What are the most watched categories of movies in families?</vt:lpstr>
      <vt:lpstr>What are the most watched movies by categories by duration?</vt:lpstr>
      <vt:lpstr>Which store made more rental orders in the years 2005 and 2006?</vt:lpstr>
      <vt:lpstr>Which Month did customers made the most payments?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are the most watched categories of movies in families?</dc:title>
  <dc:creator>Sanni</dc:creator>
  <cp:lastModifiedBy>Jamiu Sanni</cp:lastModifiedBy>
  <cp:revision>6</cp:revision>
  <dcterms:created xsi:type="dcterms:W3CDTF">2023-09-05T18:28:09Z</dcterms:created>
  <dcterms:modified xsi:type="dcterms:W3CDTF">2023-09-28T18:54:28Z</dcterms:modified>
</cp:coreProperties>
</file>