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305" r:id="rId3"/>
    <p:sldId id="306" r:id="rId4"/>
    <p:sldId id="320" r:id="rId5"/>
    <p:sldId id="319" r:id="rId6"/>
    <p:sldId id="311" r:id="rId7"/>
    <p:sldId id="312" r:id="rId8"/>
    <p:sldId id="308" r:id="rId9"/>
    <p:sldId id="314" r:id="rId10"/>
    <p:sldId id="321" r:id="rId11"/>
    <p:sldId id="324" r:id="rId12"/>
    <p:sldId id="317" r:id="rId13"/>
    <p:sldId id="318" r:id="rId14"/>
    <p:sldId id="326" r:id="rId15"/>
    <p:sldId id="325" r:id="rId16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 Cathey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09B5CC"/>
    <a:srgbClr val="2D2D2D"/>
    <a:srgbClr val="D1113A"/>
    <a:srgbClr val="23AACB"/>
    <a:srgbClr val="FFFFFF"/>
    <a:srgbClr val="CC0033"/>
    <a:srgbClr val="424242"/>
    <a:srgbClr val="99CCFF"/>
    <a:srgbClr val="2B8934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35" autoAdjust="0"/>
    <p:restoredTop sz="96041" autoAdjust="0"/>
  </p:normalViewPr>
  <p:slideViewPr>
    <p:cSldViewPr snapToGrid="0" snapToObjects="1">
      <p:cViewPr>
        <p:scale>
          <a:sx n="100" d="100"/>
          <a:sy n="100" d="100"/>
        </p:scale>
        <p:origin x="-1152" y="-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84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7684DA5-7E93-8C4C-B485-294665E3C631}" type="datetimeFigureOut">
              <a:rPr lang="en-US"/>
              <a:pPr/>
              <a:t>9/1/15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F8E7A9-DD0D-344A-9B68-8C9389F8EB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119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F6583D4-9FA2-0D4E-9A3A-2A83094AAEFF}" type="datetimeFigureOut">
              <a:rPr lang="en-US"/>
              <a:pPr/>
              <a:t>9/1/15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A081A85-90BE-2B4B-8A67-5F046D505A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87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Light grey:</a:t>
            </a:r>
          </a:p>
          <a:p>
            <a:r>
              <a:rPr lang="en-US" dirty="0" smtClean="0"/>
              <a:t>Dark grey:</a:t>
            </a:r>
          </a:p>
          <a:p>
            <a:r>
              <a:rPr lang="en-US" dirty="0" smtClean="0"/>
              <a:t>Red:</a:t>
            </a:r>
          </a:p>
          <a:p>
            <a:r>
              <a:rPr lang="en-US" dirty="0" smtClean="0"/>
              <a:t>Blue: #23d8b5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81A85-90BE-2B4B-8A67-5F046D505A9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8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1361" y="2899643"/>
            <a:ext cx="6751351" cy="1060427"/>
          </a:xfrm>
        </p:spPr>
        <p:txBody>
          <a:bodyPr/>
          <a:lstStyle>
            <a:lvl1pPr algn="l">
              <a:defRPr sz="3800" baseline="0">
                <a:solidFill>
                  <a:schemeClr val="bg1"/>
                </a:solidFill>
                <a:latin typeface="Helvetica" charset="0"/>
              </a:defRPr>
            </a:lvl1pPr>
          </a:lstStyle>
          <a:p>
            <a:r>
              <a:rPr lang="en-US" dirty="0" smtClean="0"/>
              <a:t>Click to edit Master tittle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9222" y="4294246"/>
            <a:ext cx="4779880" cy="11156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9" y="630044"/>
            <a:ext cx="2432304" cy="58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8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cial Media-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04953" y="2820082"/>
            <a:ext cx="7209699" cy="2132235"/>
          </a:xfrm>
        </p:spPr>
        <p:txBody>
          <a:bodyPr/>
          <a:lstStyle>
            <a:lvl1pPr algn="ctr">
              <a:defRPr sz="6600" b="1" i="0" baseline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650" y="593177"/>
            <a:ext cx="2432304" cy="588264"/>
          </a:xfrm>
          <a:prstGeom prst="rect">
            <a:avLst/>
          </a:prstGeom>
        </p:spPr>
      </p:pic>
      <p:sp>
        <p:nvSpPr>
          <p:cNvPr id="24" name="Footer Placeholder 23"/>
          <p:cNvSpPr>
            <a:spLocks noGrp="1"/>
          </p:cNvSpPr>
          <p:nvPr>
            <p:ph type="ftr" sz="quarter" idx="10"/>
          </p:nvPr>
        </p:nvSpPr>
        <p:spPr>
          <a:xfrm>
            <a:off x="5395312" y="5180724"/>
            <a:ext cx="1708015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 err="1" smtClean="0">
                <a:solidFill>
                  <a:schemeClr val="tx2"/>
                </a:solidFill>
              </a:rPr>
              <a:t>www</a:t>
            </a:r>
            <a:r>
              <a:rPr lang="en-US" dirty="0" err="1" smtClean="0"/>
              <a:t>.</a:t>
            </a:r>
            <a:r>
              <a:rPr lang="en-US" b="1" dirty="0" err="1" smtClean="0"/>
              <a:t>io</a:t>
            </a:r>
            <a:r>
              <a:rPr lang="en-US" dirty="0" err="1" smtClean="0"/>
              <a:t>visor.</a:t>
            </a:r>
            <a:r>
              <a:rPr lang="en-US" dirty="0" err="1" smtClean="0">
                <a:solidFill>
                  <a:schemeClr val="tx2"/>
                </a:solidFill>
              </a:rPr>
              <a:t>org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474" y="4741874"/>
            <a:ext cx="410477" cy="41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19" y="4743233"/>
            <a:ext cx="407759" cy="4077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040" y="4722729"/>
            <a:ext cx="449228" cy="4487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555" y="4749786"/>
            <a:ext cx="395058" cy="39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7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Re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12188954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449435" y="1259569"/>
            <a:ext cx="9048428" cy="2392729"/>
          </a:xfrm>
        </p:spPr>
        <p:txBody>
          <a:bodyPr/>
          <a:lstStyle>
            <a:lvl1pPr algn="l">
              <a:defRPr b="0" i="0">
                <a:solidFill>
                  <a:srgbClr val="262626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449303" y="3652298"/>
            <a:ext cx="9064699" cy="11156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baseline="0">
                <a:solidFill>
                  <a:srgbClr val="D1113A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9998" y="6177190"/>
            <a:ext cx="685800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40CC8E1A-A953-FA40-9E8D-D790E7D153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-345688" y="16615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25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1218895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88" y="379568"/>
            <a:ext cx="10647362" cy="1143000"/>
          </a:xfrm>
        </p:spPr>
        <p:txBody>
          <a:bodyPr/>
          <a:lstStyle>
            <a:lvl1pPr algn="l">
              <a:defRPr b="0" i="0">
                <a:solidFill>
                  <a:srgbClr val="CC0033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288" y="1705130"/>
            <a:ext cx="10647362" cy="4418013"/>
          </a:xfrm>
        </p:spPr>
        <p:txBody>
          <a:bodyPr/>
          <a:lstStyle>
            <a:lvl1pPr marL="342900" indent="-342900">
              <a:buSzPct val="80000"/>
              <a:buFont typeface="Wingdings" charset="2"/>
              <a:buChar char="§"/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buSzPct val="80000"/>
              <a:buFont typeface="Wingdings" charset="2"/>
              <a:buChar char="§"/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buSzPct val="80000"/>
              <a:buFont typeface="Wingdings" charset="2"/>
              <a:buChar char="§"/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buSzPct val="80000"/>
              <a:buFont typeface="Wingdings" charset="2"/>
              <a:buChar char="§"/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buSzPct val="80000"/>
              <a:buFont typeface="Wingdings" charset="2"/>
              <a:buChar char="§"/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9998" y="6177190"/>
            <a:ext cx="685800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40CC8E1A-A953-FA40-9E8D-D790E7D153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3506" y="617719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dirty="0">
                <a:solidFill>
                  <a:schemeClr val="accent5"/>
                </a:solidFill>
              </a:defRPr>
            </a:lvl1pPr>
          </a:lstStyle>
          <a:p>
            <a:pPr>
              <a:defRPr/>
            </a:pPr>
            <a:r>
              <a:rPr lang="en-US" dirty="0" err="1" smtClean="0">
                <a:solidFill>
                  <a:schemeClr val="tx2"/>
                </a:solidFill>
              </a:rPr>
              <a:t>www.</a:t>
            </a:r>
            <a:r>
              <a:rPr lang="en-US" b="1" dirty="0" err="1" smtClean="0"/>
              <a:t>iovisor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org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163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Content_Red Squar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1218895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927" y="274638"/>
            <a:ext cx="7945793" cy="2449657"/>
          </a:xfrm>
        </p:spPr>
        <p:txBody>
          <a:bodyPr>
            <a:noAutofit/>
          </a:bodyPr>
          <a:lstStyle>
            <a:lvl1pPr algn="l">
              <a:defRPr sz="60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927" y="2724294"/>
            <a:ext cx="7945793" cy="3293621"/>
          </a:xfrm>
        </p:spPr>
        <p:txBody>
          <a:bodyPr/>
          <a:lstStyle>
            <a:lvl1pPr marL="342900" indent="-342900">
              <a:buSzPct val="80000"/>
              <a:buFont typeface="Wingdings" charset="2"/>
              <a:buChar char="§"/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buSzPct val="80000"/>
              <a:buFont typeface="Wingdings" charset="2"/>
              <a:buChar char="§"/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buSzPct val="80000"/>
              <a:buFont typeface="Wingdings" charset="2"/>
              <a:buChar char="§"/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buSzPct val="80000"/>
              <a:buFont typeface="Wingdings" charset="2"/>
              <a:buChar char="§"/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buSzPct val="80000"/>
              <a:buFont typeface="Wingdings" charset="2"/>
              <a:buChar char="§"/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4526" y="274638"/>
            <a:ext cx="2556373" cy="2430702"/>
          </a:xfrm>
        </p:spPr>
        <p:txBody>
          <a:bodyPr>
            <a:noAutofit/>
          </a:bodyPr>
          <a:lstStyle>
            <a:lvl1pPr marL="0" indent="0" algn="r">
              <a:buNone/>
              <a:defRPr sz="3200" b="0" i="0">
                <a:solidFill>
                  <a:srgbClr val="CC0033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9998" y="6177190"/>
            <a:ext cx="685800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40CC8E1A-A953-FA40-9E8D-D790E7D153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3506" y="617719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dirty="0">
                <a:solidFill>
                  <a:schemeClr val="accent5"/>
                </a:solidFill>
              </a:defRPr>
            </a:lvl1pPr>
          </a:lstStyle>
          <a:p>
            <a:pPr>
              <a:defRPr/>
            </a:pPr>
            <a:r>
              <a:rPr lang="en-US" dirty="0" err="1" smtClean="0">
                <a:solidFill>
                  <a:schemeClr val="tx2"/>
                </a:solidFill>
              </a:rPr>
              <a:t>www.</a:t>
            </a:r>
            <a:r>
              <a:rPr lang="en-US" b="1" dirty="0" err="1" smtClean="0"/>
              <a:t>iovisor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org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248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and Content - Gradient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288" y="-1354"/>
            <a:ext cx="5696712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4"/>
            <a:ext cx="1218895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1242" y="274638"/>
            <a:ext cx="10647159" cy="1143000"/>
          </a:xfrm>
        </p:spPr>
        <p:txBody>
          <a:bodyPr/>
          <a:lstStyle>
            <a:lvl1pPr algn="l">
              <a:defRPr>
                <a:solidFill>
                  <a:srgbClr val="CC0033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1242" y="1600201"/>
            <a:ext cx="10647159" cy="4417714"/>
          </a:xfrm>
        </p:spPr>
        <p:txBody>
          <a:bodyPr/>
          <a:lstStyle>
            <a:lvl1pPr marL="342900" indent="-342900">
              <a:buSzPct val="80000"/>
              <a:buFont typeface="Wingdings" charset="2"/>
              <a:buChar char="§"/>
              <a:defRPr b="0" i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buSzPct val="80000"/>
              <a:buFont typeface="Wingdings" charset="2"/>
              <a:buChar char="§"/>
              <a:defRPr b="0" i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buSzPct val="80000"/>
              <a:buFont typeface="Wingdings" charset="2"/>
              <a:buChar char="§"/>
              <a:defRPr b="0" i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buSzPct val="80000"/>
              <a:buFont typeface="Wingdings" charset="2"/>
              <a:buChar char="§"/>
              <a:defRPr b="0" i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buSzPct val="80000"/>
              <a:buFont typeface="Wingdings" charset="2"/>
              <a:buChar char="§"/>
              <a:defRPr b="0" i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9998" y="6177190"/>
            <a:ext cx="685800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40CC8E1A-A953-FA40-9E8D-D790E7D153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3506" y="617719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dirty="0">
                <a:solidFill>
                  <a:schemeClr val="accent5"/>
                </a:solidFill>
              </a:defRPr>
            </a:lvl1pPr>
          </a:lstStyle>
          <a:p>
            <a:pPr>
              <a:defRPr/>
            </a:pPr>
            <a:r>
              <a:rPr lang="en-US" dirty="0" err="1" smtClean="0">
                <a:solidFill>
                  <a:schemeClr val="tx2"/>
                </a:solidFill>
              </a:rPr>
              <a:t>www.</a:t>
            </a:r>
            <a:r>
              <a:rPr lang="en-US" b="1" dirty="0" err="1" smtClean="0"/>
              <a:t>iovisor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org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329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12188954" cy="685800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33461" y="1626416"/>
            <a:ext cx="9824683" cy="4418784"/>
          </a:xfrm>
        </p:spPr>
        <p:txBody>
          <a:bodyPr/>
          <a:lstStyle>
            <a:lvl1pPr marL="342900" indent="-342900">
              <a:buSzPct val="80000"/>
              <a:buFont typeface="Wingdings" charset="2"/>
              <a:buChar char="§"/>
              <a:defRPr b="0" i="0">
                <a:solidFill>
                  <a:srgbClr val="404040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>
              <a:buSzPct val="80000"/>
              <a:buFont typeface="Wingdings" charset="2"/>
              <a:buChar char="§"/>
              <a:defRPr>
                <a:solidFill>
                  <a:srgbClr val="FFFFFF"/>
                </a:solidFill>
              </a:defRPr>
            </a:lvl2pPr>
            <a:lvl3pPr marL="1143000" indent="-228600">
              <a:buSzPct val="80000"/>
              <a:buFont typeface="Wingdings" charset="2"/>
              <a:buChar char="§"/>
              <a:defRPr>
                <a:solidFill>
                  <a:srgbClr val="FFFFFF"/>
                </a:solidFill>
              </a:defRPr>
            </a:lvl3pPr>
            <a:lvl4pPr marL="1600200" indent="-228600">
              <a:buSzPct val="80000"/>
              <a:buFont typeface="Wingdings" charset="2"/>
              <a:buChar char="§"/>
              <a:defRPr>
                <a:solidFill>
                  <a:srgbClr val="FFFFFF"/>
                </a:solidFill>
              </a:defRPr>
            </a:lvl4pPr>
            <a:lvl5pPr marL="2057400" indent="-228600">
              <a:buSzPct val="80000"/>
              <a:buFont typeface="Wingdings" charset="2"/>
              <a:buChar char="§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62" y="274638"/>
            <a:ext cx="9824683" cy="1143000"/>
          </a:xfrm>
        </p:spPr>
        <p:txBody>
          <a:bodyPr/>
          <a:lstStyle>
            <a:lvl1pPr algn="l"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9998" y="6177190"/>
            <a:ext cx="685800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40CC8E1A-A953-FA40-9E8D-D790E7D153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3506" y="617719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dirty="0">
                <a:solidFill>
                  <a:schemeClr val="accent5"/>
                </a:solidFill>
              </a:defRPr>
            </a:lvl1pPr>
          </a:lstStyle>
          <a:p>
            <a:pPr>
              <a:defRPr/>
            </a:pPr>
            <a:r>
              <a:rPr lang="en-US" dirty="0" err="1" smtClean="0">
                <a:solidFill>
                  <a:schemeClr val="tx2"/>
                </a:solidFill>
              </a:rPr>
              <a:t>www.</a:t>
            </a:r>
            <a:r>
              <a:rPr lang="en-US" b="1" dirty="0" err="1" smtClean="0"/>
              <a:t>iovisor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org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8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3683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 b="0" i="0">
                <a:latin typeface="Helvetica Light" charset="0"/>
                <a:ea typeface="Helvetica Light" charset="0"/>
                <a:cs typeface="Helvetica Light" charset="0"/>
              </a:defRPr>
            </a:lvl1pPr>
            <a:lvl2pPr>
              <a:defRPr sz="2400" b="0" i="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2000" b="0" i="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 b="0" i="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 b="0" i="0">
                <a:latin typeface="Helvetica" charset="0"/>
                <a:ea typeface="Helvetica" charset="0"/>
                <a:cs typeface="Helvetica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 b="0" i="0">
                <a:latin typeface="Helvetica Light" charset="0"/>
                <a:ea typeface="Helvetica Light" charset="0"/>
                <a:cs typeface="Helvetica Light" charset="0"/>
              </a:defRPr>
            </a:lvl1pPr>
            <a:lvl2pPr>
              <a:defRPr sz="2400" b="0" i="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2000" b="0" i="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 b="0" i="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 b="0" i="0">
                <a:latin typeface="Helvetica" charset="0"/>
                <a:ea typeface="Helvetica" charset="0"/>
                <a:cs typeface="Helvetica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9998" y="6177190"/>
            <a:ext cx="685800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40CC8E1A-A953-FA40-9E8D-D790E7D153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3506" y="617719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dirty="0">
                <a:solidFill>
                  <a:schemeClr val="accent5"/>
                </a:solidFill>
              </a:defRPr>
            </a:lvl1pPr>
          </a:lstStyle>
          <a:p>
            <a:pPr>
              <a:defRPr/>
            </a:pPr>
            <a:r>
              <a:rPr lang="en-US" dirty="0" err="1" smtClean="0">
                <a:solidFill>
                  <a:schemeClr val="tx2"/>
                </a:solidFill>
              </a:rPr>
              <a:t>www.</a:t>
            </a:r>
            <a:r>
              <a:rPr lang="en-US" b="1" dirty="0" err="1" smtClean="0"/>
              <a:t>iovisor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org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47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Re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288" y="0"/>
            <a:ext cx="5696712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1218895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138" y="2552247"/>
            <a:ext cx="10647362" cy="1143000"/>
          </a:xfrm>
        </p:spPr>
        <p:txBody>
          <a:bodyPr/>
          <a:lstStyle>
            <a:lvl1pPr>
              <a:defRPr b="0" i="0">
                <a:solidFill>
                  <a:srgbClr val="CC0033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9998" y="6177190"/>
            <a:ext cx="685800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40CC8E1A-A953-FA40-9E8D-D790E7D153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3506" y="617719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dirty="0">
                <a:solidFill>
                  <a:schemeClr val="accent5"/>
                </a:solidFill>
              </a:defRPr>
            </a:lvl1pPr>
          </a:lstStyle>
          <a:p>
            <a:pPr>
              <a:defRPr/>
            </a:pPr>
            <a:r>
              <a:rPr lang="en-US" dirty="0" err="1" smtClean="0">
                <a:solidFill>
                  <a:schemeClr val="tx2"/>
                </a:solidFill>
              </a:rPr>
              <a:t>www.</a:t>
            </a:r>
            <a:r>
              <a:rPr lang="en-US" b="1" dirty="0" err="1" smtClean="0"/>
              <a:t>iovisor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org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146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69" y="6058762"/>
            <a:ext cx="1986021" cy="480328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5698" y="6177190"/>
            <a:ext cx="685800" cy="365125"/>
          </a:xfr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0CC8E1A-A953-FA40-9E8D-D790E7D153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1448" y="6253736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dirty="0">
                <a:solidFill>
                  <a:schemeClr val="accent5"/>
                </a:solidFill>
              </a:defRPr>
            </a:lvl1pPr>
          </a:lstStyle>
          <a:p>
            <a:pPr>
              <a:defRPr/>
            </a:pPr>
            <a:r>
              <a:rPr lang="en-US" dirty="0" err="1" smtClean="0">
                <a:solidFill>
                  <a:schemeClr val="tx2"/>
                </a:solidFill>
              </a:rPr>
              <a:t>www.</a:t>
            </a:r>
            <a:r>
              <a:rPr lang="en-US" b="1" dirty="0" err="1" smtClean="0"/>
              <a:t>iovisor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org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831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35038" y="274638"/>
            <a:ext cx="106473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5038" y="1600200"/>
            <a:ext cx="10647362" cy="441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111875"/>
            <a:ext cx="685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fld id="{764CC9EA-8978-C147-A2CE-50A158C9AE0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3506" y="6032228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dirty="0">
                <a:solidFill>
                  <a:schemeClr val="accent5"/>
                </a:solidFill>
              </a:defRPr>
            </a:lvl1pPr>
          </a:lstStyle>
          <a:p>
            <a:pPr>
              <a:defRPr/>
            </a:pPr>
            <a:r>
              <a:rPr lang="en-US" dirty="0" err="1" smtClean="0">
                <a:solidFill>
                  <a:schemeClr val="tx2"/>
                </a:solidFill>
              </a:rPr>
              <a:t>www.</a:t>
            </a:r>
            <a:r>
              <a:rPr lang="en-US" b="1" dirty="0" err="1" smtClean="0"/>
              <a:t>iovisor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org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3" r:id="rId4"/>
    <p:sldLayoutId id="2147483686" r:id="rId5"/>
    <p:sldLayoutId id="2147483687" r:id="rId6"/>
    <p:sldLayoutId id="2147483688" r:id="rId7"/>
    <p:sldLayoutId id="2147483689" r:id="rId8"/>
    <p:sldLayoutId id="2147483678" r:id="rId9"/>
    <p:sldLayoutId id="2147483692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SzPct val="80000"/>
        <a:buFont typeface="Wingdings" charset="0"/>
        <a:buChar char="§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SzPct val="80000"/>
        <a:buFont typeface="Wingdings" charset="0"/>
        <a:buChar char="§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80000"/>
        <a:buFont typeface="Wingdings" charset="0"/>
        <a:buChar char="§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SzPct val="80000"/>
        <a:buFont typeface="Wingdings" charset="0"/>
        <a:buChar char="§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SzPct val="80000"/>
        <a:buFont typeface="Wingdings" charset="0"/>
        <a:buChar char="§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2231" y="3311475"/>
            <a:ext cx="9391531" cy="724286"/>
          </a:xfrm>
        </p:spPr>
        <p:txBody>
          <a:bodyPr/>
          <a:lstStyle/>
          <a:p>
            <a:pPr algn="ctr"/>
            <a:r>
              <a:rPr lang="en-US" dirty="0" smtClean="0"/>
              <a:t>From </a:t>
            </a:r>
            <a:r>
              <a:rPr lang="en-US" dirty="0" err="1" smtClean="0"/>
              <a:t>eBPF</a:t>
            </a:r>
            <a:r>
              <a:rPr lang="en-US" dirty="0" smtClean="0"/>
              <a:t> programs to </a:t>
            </a:r>
            <a:r>
              <a:rPr lang="en-US" dirty="0" err="1" smtClean="0"/>
              <a:t>IOVisor</a:t>
            </a:r>
            <a:r>
              <a:rPr lang="en-US" dirty="0" smtClean="0"/>
              <a:t> Modules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Discussion 9</a:t>
            </a:r>
            <a:r>
              <a:rPr lang="en-US" sz="2400" dirty="0" smtClean="0"/>
              <a:t>/2/2015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5058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2b) </a:t>
            </a:r>
            <a:r>
              <a:rPr lang="en-US" dirty="0" err="1" smtClean="0"/>
              <a:t>IOV_Module</a:t>
            </a:r>
            <a:r>
              <a:rPr lang="en-US" dirty="0" smtClean="0"/>
              <a:t>, </a:t>
            </a:r>
            <a:r>
              <a:rPr lang="en-US" dirty="0" smtClean="0"/>
              <a:t>developers perspective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8E1A-A953-FA40-9E8D-D790E7D153E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2"/>
                </a:solidFill>
              </a:rPr>
              <a:t>www.</a:t>
            </a:r>
            <a:r>
              <a:rPr lang="en-US" b="1" smtClean="0"/>
              <a:t>iovisor</a:t>
            </a:r>
            <a:r>
              <a:rPr lang="en-US" smtClean="0"/>
              <a:t>.</a:t>
            </a:r>
            <a:r>
              <a:rPr lang="en-US" smtClean="0">
                <a:solidFill>
                  <a:schemeClr val="tx2"/>
                </a:solidFill>
              </a:rPr>
              <a:t>org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2" name="Picture 31" descr="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596" y="1387296"/>
            <a:ext cx="3187700" cy="25527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742914" y="2239985"/>
            <a:ext cx="180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IOVisor_Modules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Catalog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2" idx="1"/>
          </p:cNvCxnSpPr>
          <p:nvPr/>
        </p:nvCxnSpPr>
        <p:spPr>
          <a:xfrm flipV="1">
            <a:off x="6620178" y="2663646"/>
            <a:ext cx="1442418" cy="366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15591" y="2982606"/>
            <a:ext cx="13539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Publish new Modules</a:t>
            </a:r>
            <a:endParaRPr lang="en-US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8742914" y="3347109"/>
            <a:ext cx="25231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Somewhere in the cloud (</a:t>
            </a:r>
            <a:r>
              <a:rPr lang="en-US" sz="1100" dirty="0" err="1" smtClean="0"/>
              <a:t>iovisor.org</a:t>
            </a:r>
            <a:r>
              <a:rPr lang="en-US" sz="1100" dirty="0" smtClean="0"/>
              <a:t>)</a:t>
            </a:r>
          </a:p>
          <a:p>
            <a:r>
              <a:rPr lang="en-US" sz="1100" dirty="0"/>
              <a:t>t</a:t>
            </a:r>
            <a:r>
              <a:rPr lang="en-US" sz="1100" dirty="0" smtClean="0"/>
              <a:t>here is a catalog of public </a:t>
            </a:r>
            <a:r>
              <a:rPr lang="en-US" sz="1100" dirty="0" err="1" smtClean="0"/>
              <a:t>IOV_Modules</a:t>
            </a:r>
            <a:endParaRPr lang="en-US" sz="11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2440677" y="1827368"/>
            <a:ext cx="4116001" cy="4259198"/>
            <a:chOff x="1633025" y="1387296"/>
            <a:chExt cx="4644253" cy="4394470"/>
          </a:xfrm>
        </p:grpSpPr>
        <p:sp>
          <p:nvSpPr>
            <p:cNvPr id="21" name="Rectangle 20"/>
            <p:cNvSpPr/>
            <p:nvPr/>
          </p:nvSpPr>
          <p:spPr>
            <a:xfrm>
              <a:off x="2484353" y="1387296"/>
              <a:ext cx="3792925" cy="4394470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875613" y="3312864"/>
              <a:ext cx="2428548" cy="1361594"/>
              <a:chOff x="4177727" y="2905955"/>
              <a:chExt cx="2707167" cy="148316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77727" y="3459853"/>
                <a:ext cx="2707167" cy="929267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Data Plane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endCxn id="6" idx="0"/>
              </p:cNvCxnSpPr>
              <p:nvPr/>
            </p:nvCxnSpPr>
            <p:spPr>
              <a:xfrm>
                <a:off x="5531311" y="2905955"/>
                <a:ext cx="0" cy="553897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4104010" y="1660055"/>
              <a:ext cx="16209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Management interface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- REST API</a:t>
              </a:r>
            </a:p>
            <a:p>
              <a:r>
                <a:rPr lang="en-US" sz="1200" dirty="0" smtClean="0"/>
                <a:t>- </a:t>
              </a:r>
              <a:r>
                <a:rPr lang="en-US" sz="1200" dirty="0" err="1" smtClean="0"/>
                <a:t>Cli</a:t>
              </a:r>
              <a:r>
                <a:rPr lang="en-US" sz="1200" dirty="0" smtClean="0"/>
                <a:t> / </a:t>
              </a:r>
              <a:r>
                <a:rPr lang="en-US" sz="1200" dirty="0" err="1" smtClean="0"/>
                <a:t>config</a:t>
              </a:r>
              <a:r>
                <a:rPr lang="en-US" sz="1200" dirty="0" smtClean="0"/>
                <a:t> file</a:t>
              </a:r>
              <a:endParaRPr lang="en-US" sz="12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3186473" y="4674459"/>
              <a:ext cx="0" cy="4821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728795" y="4664238"/>
              <a:ext cx="0" cy="4821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4196700" y="4674459"/>
              <a:ext cx="0" cy="4821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4739022" y="4664238"/>
              <a:ext cx="0" cy="4821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484353" y="5135435"/>
              <a:ext cx="28538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Interfaces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 - Interface Type (Net, Tracing, Storage, …)</a:t>
              </a:r>
            </a:p>
            <a:p>
              <a:endParaRPr lang="en-US" sz="1200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2629443" y="3552431"/>
              <a:ext cx="2907698" cy="0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189151" y="1398445"/>
              <a:ext cx="22001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Users interact with the Module with:</a:t>
              </a:r>
              <a:endParaRPr lang="en-US" sz="105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75613" y="2459767"/>
              <a:ext cx="2428548" cy="8530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User space helper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4089887" y="1660055"/>
              <a:ext cx="0" cy="79954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338244" y="2629599"/>
              <a:ext cx="86549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rgbClr val="000000"/>
                  </a:solidFill>
                </a:rPr>
                <a:t>IOVisor_Module</a:t>
              </a:r>
              <a:endParaRPr lang="en-US" sz="800" dirty="0">
                <a:solidFill>
                  <a:srgbClr val="000000"/>
                </a:solidFill>
              </a:endParaRPr>
            </a:p>
            <a:p>
              <a:pPr algn="ctr"/>
              <a:r>
                <a:rPr lang="en-US" sz="800" dirty="0">
                  <a:solidFill>
                    <a:srgbClr val="000000"/>
                  </a:solidFill>
                </a:rPr>
                <a:t> </a:t>
              </a:r>
              <a:r>
                <a:rPr lang="en-US" sz="800" dirty="0" smtClean="0">
                  <a:solidFill>
                    <a:srgbClr val="000000"/>
                  </a:solidFill>
                </a:rPr>
                <a:t>Control Plane</a:t>
              </a:r>
            </a:p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(user space)</a:t>
              </a:r>
              <a:endParaRPr lang="en-US" sz="800" dirty="0">
                <a:solidFill>
                  <a:srgbClr val="000000"/>
                </a:solidFill>
              </a:endParaRPr>
            </a:p>
            <a:p>
              <a:endParaRPr lang="en-US" sz="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90466" y="4005641"/>
              <a:ext cx="86549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rgbClr val="000000"/>
                  </a:solidFill>
                </a:rPr>
                <a:t>IOVisor_Module</a:t>
              </a:r>
              <a:endParaRPr lang="en-US" sz="800" dirty="0">
                <a:solidFill>
                  <a:srgbClr val="000000"/>
                </a:solidFill>
              </a:endParaRPr>
            </a:p>
            <a:p>
              <a:pPr algn="ctr"/>
              <a:r>
                <a:rPr lang="en-US" sz="800" dirty="0">
                  <a:solidFill>
                    <a:srgbClr val="000000"/>
                  </a:solidFill>
                </a:rPr>
                <a:t> </a:t>
              </a:r>
              <a:r>
                <a:rPr lang="en-US" sz="800" dirty="0" smtClean="0">
                  <a:solidFill>
                    <a:srgbClr val="000000"/>
                  </a:solidFill>
                </a:rPr>
                <a:t>Data Plane</a:t>
              </a:r>
            </a:p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(kernel)</a:t>
              </a:r>
              <a:endParaRPr lang="en-US" sz="800" dirty="0">
                <a:solidFill>
                  <a:srgbClr val="000000"/>
                </a:solidFill>
              </a:endParaRPr>
            </a:p>
            <a:p>
              <a:endParaRPr lang="en-US" sz="8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084553" y="4568137"/>
              <a:ext cx="211672" cy="1985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622959" y="4590417"/>
              <a:ext cx="211672" cy="1985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104010" y="4590417"/>
              <a:ext cx="211672" cy="1985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633186" y="4587245"/>
              <a:ext cx="211672" cy="1985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192479" y="3174439"/>
              <a:ext cx="211672" cy="1985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730885" y="3196719"/>
              <a:ext cx="211672" cy="1985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211936" y="3196719"/>
              <a:ext cx="211672" cy="1985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741112" y="3193547"/>
              <a:ext cx="211672" cy="1985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endCxn id="33" idx="1"/>
            </p:cNvCxnSpPr>
            <p:nvPr/>
          </p:nvCxnSpPr>
          <p:spPr>
            <a:xfrm flipV="1">
              <a:off x="1633025" y="2886316"/>
              <a:ext cx="1242588" cy="183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633025" y="4204436"/>
              <a:ext cx="12425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miley Face 17"/>
          <p:cNvSpPr/>
          <p:nvPr/>
        </p:nvSpPr>
        <p:spPr>
          <a:xfrm>
            <a:off x="693388" y="3531885"/>
            <a:ext cx="545890" cy="508495"/>
          </a:xfrm>
          <a:prstGeom prst="smileyFac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48561" y="4066703"/>
            <a:ext cx="9096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IOV_Module</a:t>
            </a:r>
            <a:endParaRPr lang="en-US" sz="1100" dirty="0" smtClean="0"/>
          </a:p>
          <a:p>
            <a:r>
              <a:rPr lang="en-US" sz="1100" dirty="0" smtClean="0"/>
              <a:t>developer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3191531" y="1458036"/>
            <a:ext cx="17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IOVisor_Module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34448" y="2764399"/>
            <a:ext cx="1386551" cy="22148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IOVisor</a:t>
            </a:r>
            <a:endParaRPr lang="en-US" dirty="0" smtClean="0"/>
          </a:p>
          <a:p>
            <a:pPr algn="ctr"/>
            <a:r>
              <a:rPr lang="en-US" dirty="0" smtClean="0"/>
              <a:t>SDK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842736" y="4392405"/>
            <a:ext cx="774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Clang / P4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96855" y="3127339"/>
            <a:ext cx="1304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Python, C, C++, Go, JS …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973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7881042" y="3314699"/>
            <a:ext cx="578613" cy="19915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407964" y="3314699"/>
            <a:ext cx="638776" cy="17400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2c) </a:t>
            </a:r>
            <a:r>
              <a:rPr lang="en-US" dirty="0" err="1" smtClean="0"/>
              <a:t>IOV_Module</a:t>
            </a:r>
            <a:r>
              <a:rPr lang="en-US" dirty="0" smtClean="0"/>
              <a:t>, </a:t>
            </a:r>
            <a:r>
              <a:rPr lang="en-US" dirty="0" smtClean="0"/>
              <a:t>graph composition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8E1A-A953-FA40-9E8D-D790E7D153E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2"/>
                </a:solidFill>
              </a:rPr>
              <a:t>www.</a:t>
            </a:r>
            <a:r>
              <a:rPr lang="en-US" b="1" smtClean="0"/>
              <a:t>iovisor</a:t>
            </a:r>
            <a:r>
              <a:rPr lang="en-US" smtClean="0"/>
              <a:t>.</a:t>
            </a:r>
            <a:r>
              <a:rPr lang="en-US" smtClean="0">
                <a:solidFill>
                  <a:schemeClr val="tx2"/>
                </a:solidFill>
              </a:rPr>
              <a:t>org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02987" y="3314699"/>
            <a:ext cx="578613" cy="19915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7480" y="2791145"/>
            <a:ext cx="1647464" cy="12025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IOVisor</a:t>
            </a:r>
          </a:p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Manager</a:t>
            </a:r>
            <a:endParaRPr lang="en-US" sz="1900" dirty="0">
              <a:solidFill>
                <a:schemeClr val="tx1"/>
              </a:solidFill>
            </a:endParaRPr>
          </a:p>
          <a:p>
            <a:pPr algn="ctr"/>
            <a:endParaRPr lang="en-US" sz="19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39853" y="4314079"/>
            <a:ext cx="8267831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95407" y="5733713"/>
            <a:ext cx="0" cy="3089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79964" y="5741022"/>
            <a:ext cx="0" cy="3089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25540" y="5741022"/>
            <a:ext cx="0" cy="3089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96715" y="5733712"/>
            <a:ext cx="0" cy="3089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19796" y="6068436"/>
            <a:ext cx="2362179" cy="36932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 smtClean="0"/>
              <a:t>Kernel attachment </a:t>
            </a:r>
            <a:r>
              <a:rPr lang="en-US" sz="1600" dirty="0"/>
              <a:t>points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656236" y="4843308"/>
            <a:ext cx="483240" cy="270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79964" y="4572833"/>
            <a:ext cx="483240" cy="2704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928729" y="4940563"/>
            <a:ext cx="483240" cy="2704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20" idx="3"/>
            <a:endCxn id="21" idx="1"/>
          </p:cNvCxnSpPr>
          <p:nvPr/>
        </p:nvCxnSpPr>
        <p:spPr>
          <a:xfrm flipV="1">
            <a:off x="5139476" y="4708071"/>
            <a:ext cx="340488" cy="27047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1"/>
            <a:endCxn id="21" idx="3"/>
          </p:cNvCxnSpPr>
          <p:nvPr/>
        </p:nvCxnSpPr>
        <p:spPr>
          <a:xfrm rot="10800000">
            <a:off x="5963205" y="4708071"/>
            <a:ext cx="1965525" cy="367730"/>
          </a:xfrm>
          <a:prstGeom prst="bentConnector3">
            <a:avLst>
              <a:gd name="adj1" fmla="val 2609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2" idx="3"/>
          </p:cNvCxnSpPr>
          <p:nvPr/>
        </p:nvCxnSpPr>
        <p:spPr>
          <a:xfrm flipH="1">
            <a:off x="8396717" y="5075801"/>
            <a:ext cx="15255" cy="657911"/>
          </a:xfrm>
          <a:prstGeom prst="bentConnector4">
            <a:avLst>
              <a:gd name="adj1" fmla="val -1998077"/>
              <a:gd name="adj2" fmla="val 6027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20" idx="2"/>
          </p:cNvCxnSpPr>
          <p:nvPr/>
        </p:nvCxnSpPr>
        <p:spPr>
          <a:xfrm flipV="1">
            <a:off x="4895409" y="5113781"/>
            <a:ext cx="2449" cy="619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487299" y="3435116"/>
            <a:ext cx="483240" cy="2704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928729" y="3435115"/>
            <a:ext cx="483240" cy="2704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653787" y="3435116"/>
            <a:ext cx="483240" cy="270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093987" y="4405614"/>
            <a:ext cx="1437347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Kernel space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093987" y="3809039"/>
            <a:ext cx="1266702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User space</a:t>
            </a:r>
            <a:endParaRPr lang="en-US" dirty="0"/>
          </a:p>
        </p:txBody>
      </p:sp>
      <p:sp>
        <p:nvSpPr>
          <p:cNvPr id="45" name="Left-Right Arrow 44"/>
          <p:cNvSpPr/>
          <p:nvPr/>
        </p:nvSpPr>
        <p:spPr>
          <a:xfrm rot="1841346">
            <a:off x="2083992" y="2629678"/>
            <a:ext cx="777499" cy="327377"/>
          </a:xfrm>
          <a:prstGeom prst="leftRightArrow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82217" y="2155261"/>
            <a:ext cx="1515794" cy="81560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500" dirty="0"/>
              <a:t>Open repo of </a:t>
            </a:r>
          </a:p>
          <a:p>
            <a:r>
              <a:rPr lang="en-US" sz="1500" dirty="0"/>
              <a:t>“</a:t>
            </a:r>
            <a:r>
              <a:rPr lang="en-US" sz="1500" dirty="0" err="1" smtClean="0"/>
              <a:t>IOV_Modules</a:t>
            </a:r>
            <a:r>
              <a:rPr lang="en-US" sz="1500" dirty="0"/>
              <a:t>”</a:t>
            </a:r>
          </a:p>
          <a:p>
            <a:endParaRPr lang="en-US" sz="15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6826164" y="5741022"/>
            <a:ext cx="0" cy="3089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471740" y="5741022"/>
            <a:ext cx="0" cy="3089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86599" y="4460628"/>
            <a:ext cx="651049" cy="5029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050" dirty="0" smtClean="0"/>
              <a:t>Kernel code</a:t>
            </a:r>
            <a:endParaRPr lang="en-US" sz="1050" dirty="0"/>
          </a:p>
        </p:txBody>
      </p:sp>
      <p:sp>
        <p:nvSpPr>
          <p:cNvPr id="37" name="Rectangle 36"/>
          <p:cNvSpPr/>
          <p:nvPr/>
        </p:nvSpPr>
        <p:spPr>
          <a:xfrm>
            <a:off x="6175115" y="5054746"/>
            <a:ext cx="651049" cy="5029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050" dirty="0" smtClean="0"/>
              <a:t>Kernel code</a:t>
            </a:r>
            <a:endParaRPr lang="en-US" sz="1050" dirty="0"/>
          </a:p>
        </p:txBody>
      </p:sp>
      <p:cxnSp>
        <p:nvCxnSpPr>
          <p:cNvPr id="15" name="Elbow Connector 14"/>
          <p:cNvCxnSpPr>
            <a:stCxn id="21" idx="2"/>
            <a:endCxn id="37" idx="1"/>
          </p:cNvCxnSpPr>
          <p:nvPr/>
        </p:nvCxnSpPr>
        <p:spPr>
          <a:xfrm rot="16200000" flipH="1">
            <a:off x="5716889" y="4848002"/>
            <a:ext cx="462921" cy="4535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7" idx="3"/>
            <a:endCxn id="22" idx="2"/>
          </p:cNvCxnSpPr>
          <p:nvPr/>
        </p:nvCxnSpPr>
        <p:spPr>
          <a:xfrm flipV="1">
            <a:off x="6826164" y="5211038"/>
            <a:ext cx="1344185" cy="9519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550533" y="5633911"/>
            <a:ext cx="4078773" cy="1833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80869" y="1358612"/>
            <a:ext cx="621195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extending Linux Kernel capabilities</a:t>
            </a:r>
          </a:p>
        </p:txBody>
      </p:sp>
      <p:cxnSp>
        <p:nvCxnSpPr>
          <p:cNvPr id="14" name="Straight Arrow Connector 13"/>
          <p:cNvCxnSpPr>
            <a:endCxn id="30" idx="0"/>
          </p:cNvCxnSpPr>
          <p:nvPr/>
        </p:nvCxnSpPr>
        <p:spPr>
          <a:xfrm>
            <a:off x="4895407" y="2679700"/>
            <a:ext cx="0" cy="755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721584" y="2679700"/>
            <a:ext cx="0" cy="755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170349" y="2679699"/>
            <a:ext cx="0" cy="755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826164" y="2679699"/>
            <a:ext cx="6584" cy="1314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656236" y="2472761"/>
            <a:ext cx="3740479" cy="36933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06507" y="247276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APIs to Controllers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84500" y="4963593"/>
            <a:ext cx="110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26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6356002" y="1124368"/>
            <a:ext cx="5835998" cy="1115645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– </a:t>
            </a:r>
            <a:r>
              <a:rPr lang="en-US" dirty="0" err="1" smtClean="0"/>
              <a:t>IOVisor_Module</a:t>
            </a:r>
            <a:r>
              <a:rPr lang="en-US" dirty="0" smtClean="0"/>
              <a:t> </a:t>
            </a:r>
            <a:r>
              <a:rPr lang="en-US" dirty="0" smtClean="0"/>
              <a:t>Requirements?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8E1A-A953-FA40-9E8D-D790E7D153E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46178" y="617696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2"/>
                </a:solidFill>
              </a:rPr>
              <a:t>www.</a:t>
            </a:r>
            <a:r>
              <a:rPr lang="en-US" b="1" dirty="0" err="1" smtClean="0"/>
              <a:t>iovisor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org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" name="Picture 2" descr="hands_raised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57319" y="1674341"/>
            <a:ext cx="7355601" cy="356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17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IOVisor_Module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Plane works even when Control Plane is killed (Platform requirement)</a:t>
            </a:r>
          </a:p>
          <a:p>
            <a:r>
              <a:rPr lang="en-US" strike="sngStrike" dirty="0" smtClean="0"/>
              <a:t>Non disruptive reattachment of CP to DP</a:t>
            </a:r>
            <a:r>
              <a:rPr lang="en-US" dirty="0" smtClean="0"/>
              <a:t> (</a:t>
            </a:r>
            <a:r>
              <a:rPr lang="en-US" dirty="0" err="1" smtClean="0"/>
              <a:t>IOV_Module</a:t>
            </a:r>
            <a:r>
              <a:rPr lang="en-US" dirty="0" smtClean="0"/>
              <a:t> feature dependent)</a:t>
            </a:r>
          </a:p>
          <a:p>
            <a:r>
              <a:rPr lang="en-US" dirty="0" smtClean="0"/>
              <a:t>Shared Maps/Tables across </a:t>
            </a:r>
            <a:r>
              <a:rPr lang="en-US" dirty="0" err="1" smtClean="0"/>
              <a:t>IOVisor_Modules</a:t>
            </a:r>
            <a:r>
              <a:rPr lang="en-US" dirty="0" smtClean="0"/>
              <a:t> / </a:t>
            </a:r>
            <a:r>
              <a:rPr lang="en-US" dirty="0" err="1" smtClean="0"/>
              <a:t>eBPF</a:t>
            </a:r>
            <a:r>
              <a:rPr lang="en-US" dirty="0" smtClean="0"/>
              <a:t> programs </a:t>
            </a:r>
            <a:r>
              <a:rPr lang="en-US" dirty="0"/>
              <a:t>(Platform requirement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 to define coprocessors?</a:t>
            </a:r>
          </a:p>
          <a:p>
            <a:r>
              <a:rPr lang="en-US" dirty="0" smtClean="0"/>
              <a:t>How do they interact with HW engines?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8E1A-A953-FA40-9E8D-D790E7D153E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81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tart producing code and tools to experiment around the concept of </a:t>
            </a:r>
            <a:r>
              <a:rPr lang="en-US" dirty="0" err="1" smtClean="0"/>
              <a:t>IOVisor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Create a ‘reference’ </a:t>
            </a:r>
            <a:r>
              <a:rPr lang="en-US" dirty="0" err="1" smtClean="0"/>
              <a:t>IOVisor_Module</a:t>
            </a:r>
            <a:endParaRPr lang="en-US" dirty="0" smtClean="0"/>
          </a:p>
          <a:p>
            <a:r>
              <a:rPr lang="en-US" dirty="0" smtClean="0"/>
              <a:t>Pick a use case to test the limits of the concept</a:t>
            </a:r>
          </a:p>
          <a:p>
            <a:r>
              <a:rPr lang="en-US" dirty="0" smtClean="0"/>
              <a:t>Volunteers?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8E1A-A953-FA40-9E8D-D790E7D153E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2"/>
                </a:solidFill>
              </a:rPr>
              <a:t>www.</a:t>
            </a:r>
            <a:r>
              <a:rPr lang="en-US" b="1" smtClean="0"/>
              <a:t>iovisor</a:t>
            </a:r>
            <a:r>
              <a:rPr lang="en-US" smtClean="0"/>
              <a:t>.</a:t>
            </a:r>
            <a:r>
              <a:rPr lang="en-US" smtClean="0">
                <a:solidFill>
                  <a:schemeClr val="tx2"/>
                </a:solidFill>
              </a:rPr>
              <a:t>org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144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8E1A-A953-FA40-9E8D-D790E7D153E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2"/>
                </a:solidFill>
              </a:rPr>
              <a:t>www.</a:t>
            </a:r>
            <a:r>
              <a:rPr lang="en-US" b="1" smtClean="0"/>
              <a:t>iovisor</a:t>
            </a:r>
            <a:r>
              <a:rPr lang="en-US" smtClean="0"/>
              <a:t>.</a:t>
            </a:r>
            <a:r>
              <a:rPr lang="en-US" smtClean="0">
                <a:solidFill>
                  <a:schemeClr val="tx2"/>
                </a:solidFill>
              </a:rPr>
              <a:t>org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47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eBPF</a:t>
            </a:r>
            <a:r>
              <a:rPr lang="en-US" dirty="0" smtClean="0"/>
              <a:t> programs to </a:t>
            </a:r>
            <a:r>
              <a:rPr lang="en-US" dirty="0" err="1" smtClean="0"/>
              <a:t>IOVisor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From </a:t>
            </a:r>
            <a:r>
              <a:rPr lang="en-US" dirty="0" err="1"/>
              <a:t>eBPF</a:t>
            </a:r>
            <a:r>
              <a:rPr lang="en-US" dirty="0"/>
              <a:t> programs to </a:t>
            </a:r>
            <a:r>
              <a:rPr lang="en-US" dirty="0" err="1"/>
              <a:t>IOVisor_Modules</a:t>
            </a:r>
            <a:endParaRPr lang="en-US" dirty="0"/>
          </a:p>
          <a:p>
            <a:pPr marL="914400" lvl="1" indent="-514350"/>
            <a:r>
              <a:rPr lang="en-US" dirty="0"/>
              <a:t>What are </a:t>
            </a:r>
            <a:r>
              <a:rPr lang="en-US" dirty="0" err="1"/>
              <a:t>eBPF</a:t>
            </a:r>
            <a:r>
              <a:rPr lang="en-US" dirty="0"/>
              <a:t> programs</a:t>
            </a:r>
          </a:p>
          <a:p>
            <a:pPr marL="914400" lvl="1" indent="-514350"/>
            <a:r>
              <a:rPr lang="en-US" dirty="0"/>
              <a:t>Why do we need </a:t>
            </a:r>
            <a:r>
              <a:rPr lang="en-US" dirty="0" err="1"/>
              <a:t>IOV_Modules</a:t>
            </a:r>
            <a:endParaRPr lang="en-US" dirty="0"/>
          </a:p>
          <a:p>
            <a:pPr marL="914400" lvl="1" indent="-514350"/>
            <a:r>
              <a:rPr lang="en-US" dirty="0"/>
              <a:t>Interacting with the Linux Kernel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an </a:t>
            </a:r>
            <a:r>
              <a:rPr lang="en-US" dirty="0" err="1"/>
              <a:t>IOVisor_Module</a:t>
            </a:r>
            <a:endParaRPr lang="en-US" dirty="0"/>
          </a:p>
          <a:p>
            <a:pPr marL="914400" lvl="1" indent="-514350"/>
            <a:r>
              <a:rPr lang="en-US" dirty="0" err="1" smtClean="0"/>
              <a:t>IOV_Module</a:t>
            </a:r>
            <a:r>
              <a:rPr lang="en-US" dirty="0" smtClean="0"/>
              <a:t>, </a:t>
            </a:r>
            <a:r>
              <a:rPr lang="en-US" dirty="0"/>
              <a:t>users perspective</a:t>
            </a:r>
          </a:p>
          <a:p>
            <a:pPr marL="914400" lvl="1" indent="-514350"/>
            <a:r>
              <a:rPr lang="en-US" dirty="0" err="1" smtClean="0"/>
              <a:t>IOV_Module</a:t>
            </a:r>
            <a:r>
              <a:rPr lang="en-US" dirty="0" smtClean="0"/>
              <a:t>, </a:t>
            </a:r>
            <a:r>
              <a:rPr lang="en-US" dirty="0"/>
              <a:t>developers perspective</a:t>
            </a:r>
          </a:p>
          <a:p>
            <a:pPr marL="914400" lvl="1" indent="-514350"/>
            <a:r>
              <a:rPr lang="en-US" dirty="0" err="1" smtClean="0"/>
              <a:t>IOV_Module</a:t>
            </a:r>
            <a:r>
              <a:rPr lang="en-US" dirty="0" smtClean="0"/>
              <a:t>, </a:t>
            </a:r>
            <a:r>
              <a:rPr lang="en-US" dirty="0"/>
              <a:t>graph composition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IOV_Module</a:t>
            </a:r>
            <a:r>
              <a:rPr lang="en-US" dirty="0"/>
              <a:t>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8E1A-A953-FA40-9E8D-D790E7D153E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6356002" y="1124368"/>
            <a:ext cx="4421797" cy="1115645"/>
          </a:xfrm>
        </p:spPr>
        <p:txBody>
          <a:bodyPr/>
          <a:lstStyle/>
          <a:p>
            <a:r>
              <a:rPr lang="en-US" dirty="0" smtClean="0"/>
              <a:t>1 - From </a:t>
            </a:r>
            <a:r>
              <a:rPr lang="en-US" dirty="0" err="1" smtClean="0"/>
              <a:t>eBPF</a:t>
            </a:r>
            <a:r>
              <a:rPr lang="en-US" dirty="0" smtClean="0"/>
              <a:t> programs to </a:t>
            </a:r>
            <a:r>
              <a:rPr lang="en-US" dirty="0" err="1" smtClean="0"/>
              <a:t>IOVisor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8E1A-A953-FA40-9E8D-D790E7D153E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46178" y="617696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2"/>
                </a:solidFill>
              </a:rPr>
              <a:t>www.</a:t>
            </a:r>
            <a:r>
              <a:rPr lang="en-US" b="1" dirty="0" err="1" smtClean="0"/>
              <a:t>iovisor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org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1" name="Picture 10" descr="0e5c1a816e6c9c05aecde962fd6a3692-ori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70" y="456736"/>
            <a:ext cx="4896583" cy="3052332"/>
          </a:xfrm>
          <a:prstGeom prst="rect">
            <a:avLst/>
          </a:prstGeom>
        </p:spPr>
      </p:pic>
      <p:pic>
        <p:nvPicPr>
          <p:cNvPr id="12" name="Picture 11" descr="blue-angels-slid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896" y="3259002"/>
            <a:ext cx="7446102" cy="263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3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058359" y="2923580"/>
            <a:ext cx="8478000" cy="6968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1a) What are </a:t>
            </a:r>
            <a:r>
              <a:rPr lang="en-US" dirty="0" err="1" smtClean="0"/>
              <a:t>eBPF</a:t>
            </a:r>
            <a:r>
              <a:rPr lang="en-US" dirty="0" smtClean="0"/>
              <a:t> programs?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0288" y="1593730"/>
            <a:ext cx="10647362" cy="441801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In a very simplified way:</a:t>
            </a:r>
          </a:p>
          <a:p>
            <a:pPr lvl="1"/>
            <a:r>
              <a:rPr lang="en-US" sz="2000" dirty="0" smtClean="0"/>
              <a:t>A safe, runtime way to extend </a:t>
            </a:r>
            <a:r>
              <a:rPr lang="en-US" sz="2000" dirty="0"/>
              <a:t>L</a:t>
            </a:r>
            <a:r>
              <a:rPr lang="en-US" sz="2000" dirty="0" smtClean="0"/>
              <a:t>inux kernel capabilities</a:t>
            </a:r>
          </a:p>
          <a:p>
            <a:pPr lvl="1"/>
            <a:r>
              <a:rPr lang="en-US" sz="2000" dirty="0" smtClean="0"/>
              <a:t>Functions, Maps, Attachment Points, </a:t>
            </a:r>
            <a:r>
              <a:rPr lang="en-US" sz="2000" dirty="0" err="1" smtClean="0"/>
              <a:t>Syscall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8E1A-A953-FA40-9E8D-D790E7D153E7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2105578" y="3948450"/>
            <a:ext cx="6988040" cy="1965618"/>
            <a:chOff x="2885419" y="3246971"/>
            <a:chExt cx="7517228" cy="2421090"/>
          </a:xfrm>
        </p:grpSpPr>
        <p:sp>
          <p:nvSpPr>
            <p:cNvPr id="7" name="Rectangle 6"/>
            <p:cNvSpPr/>
            <p:nvPr/>
          </p:nvSpPr>
          <p:spPr>
            <a:xfrm>
              <a:off x="6517254" y="4114243"/>
              <a:ext cx="1354403" cy="602446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17254" y="4066922"/>
              <a:ext cx="413897" cy="322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f1()</a:t>
              </a:r>
              <a:endParaRPr lang="en-US" sz="11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7871657" y="4640324"/>
              <a:ext cx="332369" cy="0"/>
            </a:xfrm>
            <a:prstGeom prst="straightConnector1">
              <a:avLst/>
            </a:prstGeom>
            <a:ln w="3175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220644" y="4521531"/>
              <a:ext cx="518173" cy="322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f</a:t>
              </a:r>
              <a:r>
                <a:rPr lang="en-US" sz="1100" baseline="-25000" dirty="0" err="1" smtClean="0"/>
                <a:t>next</a:t>
              </a:r>
              <a:r>
                <a:rPr lang="en-US" sz="1100" dirty="0" smtClean="0"/>
                <a:t>()</a:t>
              </a:r>
              <a:endParaRPr lang="en-US" sz="11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17254" y="4716687"/>
              <a:ext cx="1354403" cy="285785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7254" y="4675144"/>
              <a:ext cx="413897" cy="322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f2()</a:t>
              </a:r>
              <a:endParaRPr lang="en-US" sz="11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7871657" y="4926107"/>
              <a:ext cx="332369" cy="0"/>
            </a:xfrm>
            <a:prstGeom prst="straightConnector1">
              <a:avLst/>
            </a:prstGeom>
            <a:ln w="3175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220644" y="4807314"/>
              <a:ext cx="518173" cy="322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f</a:t>
              </a:r>
              <a:r>
                <a:rPr lang="en-US" sz="1100" baseline="-25000" dirty="0" err="1" smtClean="0"/>
                <a:t>next</a:t>
              </a:r>
              <a:r>
                <a:rPr lang="en-US" sz="1100" dirty="0" smtClean="0"/>
                <a:t>()</a:t>
              </a:r>
              <a:endParaRPr lang="en-US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17254" y="5003778"/>
              <a:ext cx="1354403" cy="51357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17254" y="4952442"/>
              <a:ext cx="413897" cy="322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f3()</a:t>
              </a:r>
              <a:endParaRPr lang="en-US" sz="11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7871657" y="5440991"/>
              <a:ext cx="332369" cy="0"/>
            </a:xfrm>
            <a:prstGeom prst="straightConnector1">
              <a:avLst/>
            </a:prstGeom>
            <a:ln w="3175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220644" y="5322198"/>
              <a:ext cx="518173" cy="322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f</a:t>
              </a:r>
              <a:r>
                <a:rPr lang="en-US" sz="1100" baseline="-25000" dirty="0" err="1" smtClean="0"/>
                <a:t>next</a:t>
              </a:r>
              <a:r>
                <a:rPr lang="en-US" sz="1100" dirty="0" smtClean="0"/>
                <a:t>()</a:t>
              </a:r>
              <a:endParaRPr lang="en-US" sz="1100" dirty="0"/>
            </a:p>
          </p:txBody>
        </p:sp>
        <p:sp>
          <p:nvSpPr>
            <p:cNvPr id="25" name="Folded Corner 24"/>
            <p:cNvSpPr/>
            <p:nvPr/>
          </p:nvSpPr>
          <p:spPr>
            <a:xfrm>
              <a:off x="6517254" y="3256181"/>
              <a:ext cx="601593" cy="581798"/>
            </a:xfrm>
            <a:prstGeom prst="foldedCorner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Folded Corner 25"/>
            <p:cNvSpPr/>
            <p:nvPr/>
          </p:nvSpPr>
          <p:spPr>
            <a:xfrm>
              <a:off x="7270065" y="3246971"/>
              <a:ext cx="350110" cy="581798"/>
            </a:xfrm>
            <a:prstGeom prst="foldedCorner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Folded Corner 26"/>
            <p:cNvSpPr/>
            <p:nvPr/>
          </p:nvSpPr>
          <p:spPr>
            <a:xfrm>
              <a:off x="7763448" y="3246971"/>
              <a:ext cx="524042" cy="581798"/>
            </a:xfrm>
            <a:prstGeom prst="foldedCorner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713028" y="3324143"/>
              <a:ext cx="1400446" cy="379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1) Set of Tables</a:t>
              </a:r>
              <a:endParaRPr 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46452" y="4066922"/>
              <a:ext cx="1656195" cy="379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2) Set of Functions</a:t>
              </a:r>
              <a:endParaRPr lang="en-US" sz="1400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269505" y="4226086"/>
              <a:ext cx="1258889" cy="911954"/>
              <a:chOff x="4952579" y="4226086"/>
              <a:chExt cx="1575816" cy="911954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flipV="1">
                <a:off x="4952579" y="4226086"/>
                <a:ext cx="1564675" cy="9357"/>
              </a:xfrm>
              <a:prstGeom prst="straightConnector1">
                <a:avLst/>
              </a:prstGeom>
              <a:ln w="3175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4963720" y="4853497"/>
                <a:ext cx="1564675" cy="9357"/>
              </a:xfrm>
              <a:prstGeom prst="straightConnector1">
                <a:avLst/>
              </a:prstGeom>
              <a:ln w="3175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4963720" y="5128683"/>
                <a:ext cx="1564675" cy="9357"/>
              </a:xfrm>
              <a:prstGeom prst="straightConnector1">
                <a:avLst/>
              </a:prstGeom>
              <a:ln w="3175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rapezoid 37"/>
            <p:cNvSpPr/>
            <p:nvPr/>
          </p:nvSpPr>
          <p:spPr>
            <a:xfrm rot="16200000">
              <a:off x="4381211" y="4373904"/>
              <a:ext cx="1203186" cy="573402"/>
            </a:xfrm>
            <a:prstGeom prst="trapezoid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?</a:t>
              </a:r>
              <a:endParaRPr lang="en-US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82761" y="4300469"/>
              <a:ext cx="403206" cy="72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?</a:t>
              </a:r>
              <a:endParaRPr lang="en-US" sz="3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71878" y="3255922"/>
              <a:ext cx="1885255" cy="644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  <a:r>
                <a:rPr lang="en-US" sz="1400" dirty="0" smtClean="0"/>
                <a:t>) A way to hook it to Kernel events</a:t>
              </a:r>
              <a:endParaRPr 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85419" y="4306111"/>
              <a:ext cx="1013794" cy="72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Kernel internals</a:t>
              </a:r>
              <a:endParaRPr lang="en-US" sz="1600" dirty="0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4055180" y="4499251"/>
              <a:ext cx="640923" cy="28578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47756" y="5251057"/>
              <a:ext cx="794213" cy="417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events</a:t>
              </a:r>
              <a:endParaRPr lang="en-US" sz="16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1058359" y="3620468"/>
            <a:ext cx="8478000" cy="24619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p-Down Arrow 45"/>
          <p:cNvSpPr/>
          <p:nvPr/>
        </p:nvSpPr>
        <p:spPr>
          <a:xfrm>
            <a:off x="6029846" y="3297411"/>
            <a:ext cx="320300" cy="534715"/>
          </a:xfrm>
          <a:prstGeom prst="upDown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350146" y="3005023"/>
            <a:ext cx="3275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4) A way to interact with the kernel components from user space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058359" y="3620468"/>
            <a:ext cx="7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58359" y="3158911"/>
            <a:ext cx="122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6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Down Arrow 169"/>
          <p:cNvSpPr/>
          <p:nvPr/>
        </p:nvSpPr>
        <p:spPr>
          <a:xfrm>
            <a:off x="2946400" y="1524001"/>
            <a:ext cx="2019300" cy="4603262"/>
          </a:xfrm>
          <a:prstGeom prst="downArrow">
            <a:avLst/>
          </a:prstGeom>
          <a:solidFill>
            <a:srgbClr val="D1113A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1a) </a:t>
            </a:r>
            <a:r>
              <a:rPr lang="en-US" dirty="0" smtClean="0"/>
              <a:t>Simple Developer Workflow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8E1A-A953-FA40-9E8D-D790E7D153E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24100" y="1658056"/>
            <a:ext cx="3378200" cy="495171"/>
          </a:xfrm>
          <a:prstGeom prst="rect">
            <a:avLst/>
          </a:prstGeom>
          <a:solidFill>
            <a:srgbClr val="09B5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Helvetica"/>
                <a:cs typeface="Helvetica"/>
              </a:rPr>
              <a:t>eBPF</a:t>
            </a:r>
            <a:r>
              <a:rPr lang="en-US" sz="1400" dirty="0" smtClean="0">
                <a:latin typeface="Helvetica"/>
                <a:cs typeface="Helvetica"/>
              </a:rPr>
              <a:t> </a:t>
            </a:r>
            <a:r>
              <a:rPr lang="en-US" sz="1400" dirty="0" smtClean="0">
                <a:latin typeface="Helvetica"/>
                <a:cs typeface="Helvetica"/>
              </a:rPr>
              <a:t>program written in </a:t>
            </a:r>
            <a:r>
              <a:rPr lang="en-US" sz="1400" dirty="0" smtClean="0">
                <a:latin typeface="Helvetica"/>
                <a:cs typeface="Helvetica"/>
              </a:rPr>
              <a:t>Clang or P4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24100" y="2272510"/>
            <a:ext cx="3378200" cy="924699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Translated into </a:t>
            </a:r>
            <a:r>
              <a:rPr lang="en-US" dirty="0" err="1" smtClean="0">
                <a:latin typeface="Helvetica"/>
                <a:cs typeface="Helvetica"/>
              </a:rPr>
              <a:t>eBPF</a:t>
            </a:r>
            <a:r>
              <a:rPr lang="en-US" dirty="0" smtClean="0">
                <a:latin typeface="Helvetica"/>
                <a:cs typeface="Helvetica"/>
              </a:rPr>
              <a:t> instructions (LLVM)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24100" y="3296928"/>
            <a:ext cx="3378200" cy="652772"/>
          </a:xfrm>
          <a:prstGeom prst="rect">
            <a:avLst/>
          </a:prstGeom>
          <a:solidFill>
            <a:srgbClr val="D111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Loaded in </a:t>
            </a:r>
            <a:r>
              <a:rPr lang="en-US" dirty="0" smtClean="0">
                <a:latin typeface="Helvetica"/>
                <a:cs typeface="Helvetica"/>
              </a:rPr>
              <a:t>kernel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2324100" y="4090190"/>
            <a:ext cx="3378200" cy="8374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Hooked at different levels of Linux Networking </a:t>
            </a:r>
            <a:r>
              <a:rPr lang="en-US" dirty="0" smtClean="0">
                <a:latin typeface="Helvetica"/>
                <a:cs typeface="Helvetica"/>
              </a:rPr>
              <a:t>Stack         (as an example)</a:t>
            </a:r>
            <a:endParaRPr lang="en-US" dirty="0">
              <a:latin typeface="Helvetica"/>
              <a:cs typeface="Helvetica"/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6550261" y="1170874"/>
            <a:ext cx="3641954" cy="4629672"/>
            <a:chOff x="5432056" y="966532"/>
            <a:chExt cx="3256877" cy="4183923"/>
          </a:xfrm>
        </p:grpSpPr>
        <p:grpSp>
          <p:nvGrpSpPr>
            <p:cNvPr id="171" name="Group 170"/>
            <p:cNvGrpSpPr/>
            <p:nvPr/>
          </p:nvGrpSpPr>
          <p:grpSpPr>
            <a:xfrm>
              <a:off x="5594774" y="4791837"/>
              <a:ext cx="1622261" cy="358618"/>
              <a:chOff x="5594773" y="4749501"/>
              <a:chExt cx="1622261" cy="358618"/>
            </a:xfrm>
          </p:grpSpPr>
          <p:pic>
            <p:nvPicPr>
              <p:cNvPr id="172" name="Picture 171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0800000">
                <a:off x="5594773" y="4757602"/>
                <a:ext cx="397192" cy="350517"/>
              </a:xfrm>
              <a:prstGeom prst="rect">
                <a:avLst/>
              </a:prstGeom>
            </p:spPr>
          </p:pic>
          <p:sp>
            <p:nvSpPr>
              <p:cNvPr id="173" name="TextBox 172"/>
              <p:cNvSpPr txBox="1"/>
              <p:nvPr/>
            </p:nvSpPr>
            <p:spPr>
              <a:xfrm>
                <a:off x="6101464" y="4749501"/>
                <a:ext cx="11155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Helvetica"/>
                    <a:cs typeface="Helvetica"/>
                  </a:rPr>
                  <a:t>HW/</a:t>
                </a:r>
                <a:r>
                  <a:rPr lang="en-US" sz="1100" dirty="0" err="1">
                    <a:latin typeface="Helvetica"/>
                    <a:cs typeface="Helvetica"/>
                  </a:rPr>
                  <a:t>veth</a:t>
                </a:r>
                <a:r>
                  <a:rPr lang="en-US" sz="1100" dirty="0">
                    <a:latin typeface="Helvetica"/>
                    <a:cs typeface="Helvetica"/>
                  </a:rPr>
                  <a:t>/tap</a:t>
                </a: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5723297" y="3398673"/>
              <a:ext cx="2095492" cy="398657"/>
              <a:chOff x="5723296" y="3356336"/>
              <a:chExt cx="2095492" cy="398657"/>
            </a:xfrm>
          </p:grpSpPr>
          <p:sp>
            <p:nvSpPr>
              <p:cNvPr id="175" name="TextBox 174"/>
              <p:cNvSpPr txBox="1"/>
              <p:nvPr/>
            </p:nvSpPr>
            <p:spPr>
              <a:xfrm>
                <a:off x="6066427" y="3411766"/>
                <a:ext cx="17523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Helvetica"/>
                    <a:cs typeface="Helvetica"/>
                  </a:rPr>
                  <a:t>TAP/Raw</a:t>
                </a:r>
              </a:p>
            </p:txBody>
          </p:sp>
          <p:pic>
            <p:nvPicPr>
              <p:cNvPr id="176" name="Picture 175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5400000">
                <a:off x="5705372" y="3374260"/>
                <a:ext cx="398657" cy="362809"/>
              </a:xfrm>
              <a:prstGeom prst="rect">
                <a:avLst/>
              </a:prstGeom>
            </p:spPr>
          </p:pic>
        </p:grpSp>
        <p:grpSp>
          <p:nvGrpSpPr>
            <p:cNvPr id="177" name="Group 176"/>
            <p:cNvGrpSpPr/>
            <p:nvPr/>
          </p:nvGrpSpPr>
          <p:grpSpPr>
            <a:xfrm>
              <a:off x="5606063" y="4343290"/>
              <a:ext cx="1245581" cy="498984"/>
              <a:chOff x="5606062" y="4300954"/>
              <a:chExt cx="1245581" cy="498984"/>
            </a:xfrm>
          </p:grpSpPr>
          <p:cxnSp>
            <p:nvCxnSpPr>
              <p:cNvPr id="178" name="Straight Arrow Connector 177"/>
              <p:cNvCxnSpPr>
                <a:stCxn id="172" idx="2"/>
              </p:cNvCxnSpPr>
              <p:nvPr/>
            </p:nvCxnSpPr>
            <p:spPr>
              <a:xfrm flipH="1" flipV="1">
                <a:off x="5786382" y="4631856"/>
                <a:ext cx="6987" cy="168082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TextBox 178"/>
              <p:cNvSpPr txBox="1"/>
              <p:nvPr/>
            </p:nvSpPr>
            <p:spPr>
              <a:xfrm>
                <a:off x="6098882" y="4324767"/>
                <a:ext cx="7527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Helvetica"/>
                    <a:cs typeface="Helvetica"/>
                  </a:rPr>
                  <a:t>driver</a:t>
                </a:r>
              </a:p>
            </p:txBody>
          </p:sp>
          <p:pic>
            <p:nvPicPr>
              <p:cNvPr id="180" name="Picture 179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606062" y="4300954"/>
                <a:ext cx="360640" cy="360640"/>
              </a:xfrm>
              <a:prstGeom prst="rect">
                <a:avLst/>
              </a:prstGeom>
            </p:spPr>
          </p:pic>
        </p:grpSp>
        <p:grpSp>
          <p:nvGrpSpPr>
            <p:cNvPr id="181" name="Group 180"/>
            <p:cNvGrpSpPr/>
            <p:nvPr/>
          </p:nvGrpSpPr>
          <p:grpSpPr>
            <a:xfrm>
              <a:off x="5601789" y="3747228"/>
              <a:ext cx="1954425" cy="603119"/>
              <a:chOff x="5601788" y="3704891"/>
              <a:chExt cx="1954425" cy="603119"/>
            </a:xfrm>
          </p:grpSpPr>
          <p:sp>
            <p:nvSpPr>
              <p:cNvPr id="182" name="TextBox 181"/>
              <p:cNvSpPr txBox="1"/>
              <p:nvPr/>
            </p:nvSpPr>
            <p:spPr>
              <a:xfrm>
                <a:off x="6093497" y="3763007"/>
                <a:ext cx="14627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err="1">
                    <a:latin typeface="Helvetica"/>
                    <a:cs typeface="Helvetica"/>
                  </a:rPr>
                  <a:t>netif_receive_skb</a:t>
                </a:r>
                <a:r>
                  <a:rPr lang="en-US" sz="1100" b="1" dirty="0">
                    <a:latin typeface="Helvetica"/>
                    <a:cs typeface="Helvetica"/>
                  </a:rPr>
                  <a:t>()</a:t>
                </a:r>
              </a:p>
            </p:txBody>
          </p:sp>
          <p:pic>
            <p:nvPicPr>
              <p:cNvPr id="183" name="Picture 182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601788" y="3704891"/>
                <a:ext cx="373433" cy="373433"/>
              </a:xfrm>
              <a:prstGeom prst="rect">
                <a:avLst/>
              </a:prstGeom>
            </p:spPr>
          </p:pic>
          <p:cxnSp>
            <p:nvCxnSpPr>
              <p:cNvPr id="184" name="Straight Arrow Connector 183"/>
              <p:cNvCxnSpPr>
                <a:stCxn id="180" idx="0"/>
                <a:endCxn id="183" idx="2"/>
              </p:cNvCxnSpPr>
              <p:nvPr/>
            </p:nvCxnSpPr>
            <p:spPr>
              <a:xfrm flipV="1">
                <a:off x="5786382" y="4078324"/>
                <a:ext cx="2123" cy="229686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5432056" y="2917616"/>
              <a:ext cx="2004019" cy="706848"/>
              <a:chOff x="5432055" y="2875280"/>
              <a:chExt cx="2004019" cy="706848"/>
            </a:xfrm>
          </p:grpSpPr>
          <p:sp>
            <p:nvSpPr>
              <p:cNvPr id="186" name="TextBox 185"/>
              <p:cNvSpPr txBox="1"/>
              <p:nvPr/>
            </p:nvSpPr>
            <p:spPr>
              <a:xfrm>
                <a:off x="6087588" y="2899336"/>
                <a:ext cx="13484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Helvetica"/>
                    <a:cs typeface="Helvetica"/>
                  </a:rPr>
                  <a:t>TC / traffic control</a:t>
                </a:r>
              </a:p>
            </p:txBody>
          </p:sp>
          <p:cxnSp>
            <p:nvCxnSpPr>
              <p:cNvPr id="187" name="Straight Arrow Connector 186"/>
              <p:cNvCxnSpPr>
                <a:endCxn id="191" idx="2"/>
              </p:cNvCxnSpPr>
              <p:nvPr/>
            </p:nvCxnSpPr>
            <p:spPr>
              <a:xfrm flipV="1">
                <a:off x="5779326" y="3257179"/>
                <a:ext cx="13685" cy="324949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oup 187"/>
              <p:cNvGrpSpPr/>
              <p:nvPr/>
            </p:nvGrpSpPr>
            <p:grpSpPr>
              <a:xfrm>
                <a:off x="5432055" y="2875280"/>
                <a:ext cx="686875" cy="381899"/>
                <a:chOff x="5325244" y="2762872"/>
                <a:chExt cx="686875" cy="381899"/>
              </a:xfrm>
            </p:grpSpPr>
            <p:pic>
              <p:nvPicPr>
                <p:cNvPr id="189" name="Picture 188"/>
                <p:cNvPicPr>
                  <a:picLocks noChangeAspect="1"/>
                </p:cNvPicPr>
                <p:nvPr/>
              </p:nvPicPr>
              <p:blipFill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25244" y="2776710"/>
                  <a:ext cx="358804" cy="358804"/>
                </a:xfrm>
                <a:prstGeom prst="rect">
                  <a:avLst/>
                </a:prstGeom>
              </p:spPr>
            </p:pic>
            <p:pic>
              <p:nvPicPr>
                <p:cNvPr id="190" name="Picture 189"/>
                <p:cNvPicPr>
                  <a:picLocks noChangeAspect="1"/>
                </p:cNvPicPr>
                <p:nvPr/>
              </p:nvPicPr>
              <p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3367" y="2792874"/>
                  <a:ext cx="283716" cy="334379"/>
                </a:xfrm>
                <a:prstGeom prst="rect">
                  <a:avLst/>
                </a:prstGeom>
              </p:spPr>
            </p:pic>
            <p:sp>
              <p:nvSpPr>
                <p:cNvPr id="191" name="Rectangle 190"/>
                <p:cNvSpPr/>
                <p:nvPr/>
              </p:nvSpPr>
              <p:spPr>
                <a:xfrm>
                  <a:off x="5360280" y="2762872"/>
                  <a:ext cx="651839" cy="3818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"/>
                    <a:cs typeface="Helvetica"/>
                  </a:endParaRPr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5604920" y="2240896"/>
              <a:ext cx="1948953" cy="683777"/>
              <a:chOff x="5604920" y="2198559"/>
              <a:chExt cx="1948953" cy="683777"/>
            </a:xfrm>
          </p:grpSpPr>
          <p:sp>
            <p:nvSpPr>
              <p:cNvPr id="193" name="TextBox 192"/>
              <p:cNvSpPr txBox="1"/>
              <p:nvPr/>
            </p:nvSpPr>
            <p:spPr>
              <a:xfrm>
                <a:off x="6083945" y="2244707"/>
                <a:ext cx="14699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Helvetica"/>
                    <a:cs typeface="Helvetica"/>
                  </a:rPr>
                  <a:t>Bridge hook</a:t>
                </a:r>
              </a:p>
            </p:txBody>
          </p:sp>
          <p:pic>
            <p:nvPicPr>
              <p:cNvPr id="194" name="Picture 193"/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604920" y="2198559"/>
                <a:ext cx="390293" cy="390293"/>
              </a:xfrm>
              <a:prstGeom prst="rect">
                <a:avLst/>
              </a:prstGeom>
            </p:spPr>
          </p:pic>
          <p:cxnSp>
            <p:nvCxnSpPr>
              <p:cNvPr id="195" name="Straight Arrow Connector 194"/>
              <p:cNvCxnSpPr>
                <a:stCxn id="191" idx="0"/>
                <a:endCxn id="194" idx="2"/>
              </p:cNvCxnSpPr>
              <p:nvPr/>
            </p:nvCxnSpPr>
            <p:spPr>
              <a:xfrm flipV="1">
                <a:off x="5793011" y="2588852"/>
                <a:ext cx="7056" cy="293484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/>
            <p:cNvGrpSpPr/>
            <p:nvPr/>
          </p:nvGrpSpPr>
          <p:grpSpPr>
            <a:xfrm>
              <a:off x="5597304" y="1633027"/>
              <a:ext cx="2581396" cy="614925"/>
              <a:chOff x="5597303" y="1590690"/>
              <a:chExt cx="2581396" cy="614925"/>
            </a:xfrm>
          </p:grpSpPr>
          <p:cxnSp>
            <p:nvCxnSpPr>
              <p:cNvPr id="197" name="Straight Arrow Connector 196"/>
              <p:cNvCxnSpPr>
                <a:stCxn id="194" idx="0"/>
                <a:endCxn id="198" idx="2"/>
              </p:cNvCxnSpPr>
              <p:nvPr/>
            </p:nvCxnSpPr>
            <p:spPr>
              <a:xfrm flipH="1" flipV="1">
                <a:off x="5799970" y="1996024"/>
                <a:ext cx="97" cy="209591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8" name="Picture 197"/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597303" y="1590690"/>
                <a:ext cx="405334" cy="405334"/>
              </a:xfrm>
              <a:prstGeom prst="rect">
                <a:avLst/>
              </a:prstGeom>
            </p:spPr>
          </p:pic>
          <p:sp>
            <p:nvSpPr>
              <p:cNvPr id="199" name="TextBox 198"/>
              <p:cNvSpPr txBox="1"/>
              <p:nvPr/>
            </p:nvSpPr>
            <p:spPr>
              <a:xfrm>
                <a:off x="6083945" y="1642328"/>
                <a:ext cx="20947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Helvetica"/>
                    <a:cs typeface="Helvetica"/>
                  </a:rPr>
                  <a:t>IP / routing</a:t>
                </a:r>
              </a:p>
            </p:txBody>
          </p:sp>
        </p:grpSp>
        <p:grpSp>
          <p:nvGrpSpPr>
            <p:cNvPr id="200" name="Group 199"/>
            <p:cNvGrpSpPr/>
            <p:nvPr/>
          </p:nvGrpSpPr>
          <p:grpSpPr>
            <a:xfrm>
              <a:off x="5463728" y="966532"/>
              <a:ext cx="2712108" cy="708830"/>
              <a:chOff x="5463728" y="924196"/>
              <a:chExt cx="2712108" cy="708830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5463728" y="975003"/>
                <a:ext cx="2712108" cy="658023"/>
                <a:chOff x="5463728" y="975003"/>
                <a:chExt cx="2712108" cy="658023"/>
              </a:xfrm>
            </p:grpSpPr>
            <p:pic>
              <p:nvPicPr>
                <p:cNvPr id="203" name="Picture 202"/>
                <p:cNvPicPr>
                  <a:picLocks noChangeAspect="1"/>
                </p:cNvPicPr>
                <p:nvPr/>
              </p:nvPicPr>
              <p:blipFill>
                <a:blip r:embed="rId10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63728" y="975003"/>
                  <a:ext cx="633338" cy="633338"/>
                </a:xfrm>
                <a:prstGeom prst="rect">
                  <a:avLst/>
                </a:prstGeom>
              </p:spPr>
            </p:pic>
            <p:cxnSp>
              <p:nvCxnSpPr>
                <p:cNvPr id="204" name="Straight Arrow Connector 203"/>
                <p:cNvCxnSpPr>
                  <a:stCxn id="198" idx="0"/>
                </p:cNvCxnSpPr>
                <p:nvPr/>
              </p:nvCxnSpPr>
              <p:spPr>
                <a:xfrm flipH="1" flipV="1">
                  <a:off x="5788505" y="1399925"/>
                  <a:ext cx="11465" cy="233101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TextBox 204"/>
                <p:cNvSpPr txBox="1"/>
                <p:nvPr/>
              </p:nvSpPr>
              <p:spPr>
                <a:xfrm>
                  <a:off x="6081082" y="1165471"/>
                  <a:ext cx="20947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Helvetica"/>
                      <a:cs typeface="Helvetica"/>
                    </a:rPr>
                    <a:t>Socket (TCP/UDP)</a:t>
                  </a:r>
                </a:p>
              </p:txBody>
            </p:sp>
          </p:grpSp>
          <p:cxnSp>
            <p:nvCxnSpPr>
              <p:cNvPr id="202" name="Straight Arrow Connector 201"/>
              <p:cNvCxnSpPr/>
              <p:nvPr/>
            </p:nvCxnSpPr>
            <p:spPr>
              <a:xfrm flipV="1">
                <a:off x="5793368" y="924196"/>
                <a:ext cx="1" cy="214998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/>
            <p:cNvGrpSpPr/>
            <p:nvPr/>
          </p:nvGrpSpPr>
          <p:grpSpPr>
            <a:xfrm>
              <a:off x="6110993" y="3356323"/>
              <a:ext cx="2577939" cy="427530"/>
              <a:chOff x="6110992" y="3356323"/>
              <a:chExt cx="2577939" cy="427530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6110992" y="3479006"/>
                <a:ext cx="2577939" cy="261610"/>
                <a:chOff x="5799970" y="2707218"/>
                <a:chExt cx="3062421" cy="335405"/>
              </a:xfrm>
            </p:grpSpPr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5799970" y="2823999"/>
                  <a:ext cx="1714930" cy="8945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prstDash val="sysDash"/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TextBox 209"/>
                <p:cNvSpPr txBox="1"/>
                <p:nvPr/>
              </p:nvSpPr>
              <p:spPr>
                <a:xfrm>
                  <a:off x="8317116" y="2707218"/>
                  <a:ext cx="545275" cy="3354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Helvetica"/>
                      <a:cs typeface="Helvetica"/>
                    </a:rPr>
                    <a:t>BPF</a:t>
                  </a:r>
                </a:p>
              </p:txBody>
            </p:sp>
          </p:grpSp>
          <p:pic>
            <p:nvPicPr>
              <p:cNvPr id="208" name="Picture 207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56213" y="3356323"/>
                <a:ext cx="702859" cy="427530"/>
              </a:xfrm>
              <a:prstGeom prst="rect">
                <a:avLst/>
              </a:prstGeom>
            </p:spPr>
          </p:pic>
        </p:grpSp>
        <p:grpSp>
          <p:nvGrpSpPr>
            <p:cNvPr id="211" name="Group 210"/>
            <p:cNvGrpSpPr/>
            <p:nvPr/>
          </p:nvGrpSpPr>
          <p:grpSpPr>
            <a:xfrm>
              <a:off x="6118927" y="2870246"/>
              <a:ext cx="2567302" cy="485356"/>
              <a:chOff x="6118927" y="2870245"/>
              <a:chExt cx="2567302" cy="485356"/>
            </a:xfrm>
          </p:grpSpPr>
          <p:grpSp>
            <p:nvGrpSpPr>
              <p:cNvPr id="212" name="Group 211"/>
              <p:cNvGrpSpPr/>
              <p:nvPr/>
            </p:nvGrpSpPr>
            <p:grpSpPr>
              <a:xfrm>
                <a:off x="6118927" y="2870245"/>
                <a:ext cx="2567302" cy="333038"/>
                <a:chOff x="5829973" y="2707218"/>
                <a:chExt cx="3028637" cy="444637"/>
              </a:xfrm>
            </p:grpSpPr>
            <p:cxnSp>
              <p:nvCxnSpPr>
                <p:cNvPr id="214" name="Straight Arrow Connector 213"/>
                <p:cNvCxnSpPr/>
                <p:nvPr/>
              </p:nvCxnSpPr>
              <p:spPr>
                <a:xfrm flipV="1">
                  <a:off x="5829973" y="3151854"/>
                  <a:ext cx="1619546" cy="1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prstDash val="sysDash"/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TextBox 214"/>
                <p:cNvSpPr txBox="1"/>
                <p:nvPr/>
              </p:nvSpPr>
              <p:spPr>
                <a:xfrm>
                  <a:off x="8317116" y="2707218"/>
                  <a:ext cx="541494" cy="3492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Helvetica"/>
                      <a:cs typeface="Helvetica"/>
                    </a:rPr>
                    <a:t>BPF</a:t>
                  </a:r>
                </a:p>
              </p:txBody>
            </p:sp>
          </p:grpSp>
          <p:pic>
            <p:nvPicPr>
              <p:cNvPr id="213" name="Picture 212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27574" y="2928071"/>
                <a:ext cx="702859" cy="427530"/>
              </a:xfrm>
              <a:prstGeom prst="rect">
                <a:avLst/>
              </a:prstGeom>
            </p:spPr>
          </p:pic>
        </p:grpSp>
        <p:grpSp>
          <p:nvGrpSpPr>
            <p:cNvPr id="216" name="Group 215"/>
            <p:cNvGrpSpPr/>
            <p:nvPr/>
          </p:nvGrpSpPr>
          <p:grpSpPr>
            <a:xfrm>
              <a:off x="5849076" y="1282243"/>
              <a:ext cx="2839857" cy="427530"/>
              <a:chOff x="5849074" y="1282243"/>
              <a:chExt cx="2839857" cy="427530"/>
            </a:xfrm>
          </p:grpSpPr>
          <p:grpSp>
            <p:nvGrpSpPr>
              <p:cNvPr id="217" name="Group 216"/>
              <p:cNvGrpSpPr/>
              <p:nvPr/>
            </p:nvGrpSpPr>
            <p:grpSpPr>
              <a:xfrm>
                <a:off x="5849074" y="1413752"/>
                <a:ext cx="2839857" cy="261610"/>
                <a:chOff x="5793369" y="1057877"/>
                <a:chExt cx="2839857" cy="261610"/>
              </a:xfrm>
            </p:grpSpPr>
            <p:cxnSp>
              <p:nvCxnSpPr>
                <p:cNvPr id="219" name="Straight Arrow Connector 218"/>
                <p:cNvCxnSpPr/>
                <p:nvPr/>
              </p:nvCxnSpPr>
              <p:spPr>
                <a:xfrm flipV="1">
                  <a:off x="5793369" y="1132909"/>
                  <a:ext cx="1642705" cy="7224"/>
                </a:xfrm>
                <a:prstGeom prst="straightConnector1">
                  <a:avLst/>
                </a:prstGeom>
                <a:ln w="19050" cmpd="sng">
                  <a:solidFill>
                    <a:srgbClr val="0000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TextBox 219"/>
                <p:cNvSpPr txBox="1"/>
                <p:nvPr/>
              </p:nvSpPr>
              <p:spPr>
                <a:xfrm>
                  <a:off x="8174215" y="1057877"/>
                  <a:ext cx="45901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Helvetica"/>
                      <a:cs typeface="Helvetica"/>
                    </a:rPr>
                    <a:t>BPF</a:t>
                  </a:r>
                </a:p>
              </p:txBody>
            </p:sp>
          </p:grpSp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09691" y="1282243"/>
                <a:ext cx="702859" cy="427530"/>
              </a:xfrm>
              <a:prstGeom prst="rect">
                <a:avLst/>
              </a:prstGeom>
            </p:spPr>
          </p:pic>
        </p:grpSp>
      </p:grp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3506" y="6177191"/>
            <a:ext cx="1464865" cy="365125"/>
          </a:xfrm>
          <a:prstGeom prst="rect">
            <a:avLst/>
          </a:prstGeom>
        </p:spPr>
        <p:txBody>
          <a:bodyPr/>
          <a:lstStyle>
            <a:lvl1pPr>
              <a:defRPr dirty="0">
                <a:solidFill>
                  <a:schemeClr val="accent5"/>
                </a:solidFill>
              </a:defRPr>
            </a:lvl1pPr>
          </a:lstStyle>
          <a:p>
            <a:pPr>
              <a:defRPr/>
            </a:pPr>
            <a:r>
              <a:rPr lang="en-US" sz="1400" dirty="0" err="1" smtClean="0">
                <a:solidFill>
                  <a:schemeClr val="tx2"/>
                </a:solidFill>
              </a:rPr>
              <a:t>www.</a:t>
            </a:r>
            <a:r>
              <a:rPr lang="en-US" sz="1400" b="1" dirty="0" err="1" smtClean="0"/>
              <a:t>iovisor</a:t>
            </a:r>
            <a:r>
              <a:rPr lang="en-US" sz="1400" dirty="0" err="1" smtClean="0"/>
              <a:t>.</a:t>
            </a:r>
            <a:r>
              <a:rPr lang="en-US" sz="1400" dirty="0" err="1" smtClean="0">
                <a:solidFill>
                  <a:schemeClr val="tx2"/>
                </a:solidFill>
              </a:rPr>
              <a:t>org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1242" y="5323871"/>
            <a:ext cx="308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iovisor</a:t>
            </a:r>
            <a:r>
              <a:rPr lang="en-US" dirty="0"/>
              <a:t>/bcc</a:t>
            </a:r>
          </a:p>
        </p:txBody>
      </p:sp>
    </p:spTree>
    <p:extLst>
      <p:ext uri="{BB962C8B-B14F-4D97-AF65-F5344CB8AC3E}">
        <p14:creationId xmlns:p14="http://schemas.microsoft.com/office/powerpoint/2010/main" val="2629170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1b) Why do we need </a:t>
            </a:r>
            <a:r>
              <a:rPr lang="en-US" dirty="0" err="1" smtClean="0"/>
              <a:t>IOVisor_Modules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eBPF</a:t>
            </a:r>
            <a:r>
              <a:rPr lang="en-US" sz="2000" dirty="0" smtClean="0"/>
              <a:t> programs are too low level</a:t>
            </a:r>
          </a:p>
          <a:p>
            <a:pPr lvl="1"/>
            <a:r>
              <a:rPr lang="en-US" sz="2000" dirty="0"/>
              <a:t>Expose internals of Linux </a:t>
            </a:r>
            <a:r>
              <a:rPr lang="en-US" sz="2000" dirty="0" smtClean="0"/>
              <a:t>Kernel</a:t>
            </a:r>
            <a:endParaRPr lang="en-US" sz="2000" dirty="0" smtClean="0"/>
          </a:p>
          <a:p>
            <a:r>
              <a:rPr lang="en-US" sz="2000" dirty="0" smtClean="0"/>
              <a:t>Provide a ‘skeleton’ of an IO centric application </a:t>
            </a:r>
          </a:p>
          <a:p>
            <a:pPr lvl="1"/>
            <a:r>
              <a:rPr lang="en-US" sz="2000" dirty="0" smtClean="0"/>
              <a:t>DP/CP framework</a:t>
            </a:r>
          </a:p>
          <a:p>
            <a:pPr lvl="1"/>
            <a:r>
              <a:rPr lang="en-US" sz="2000" dirty="0" smtClean="0"/>
              <a:t>Skeleton of DP/Interfaces</a:t>
            </a:r>
          </a:p>
          <a:p>
            <a:pPr lvl="1"/>
            <a:r>
              <a:rPr lang="en-US" sz="2000" dirty="0" smtClean="0"/>
              <a:t>Skeleton of CP/Model/API</a:t>
            </a:r>
            <a:endParaRPr lang="en-US" sz="2000" dirty="0" smtClean="0"/>
          </a:p>
          <a:p>
            <a:r>
              <a:rPr lang="en-US" sz="2000" dirty="0" smtClean="0"/>
              <a:t>No need for deep Linux Kernel expertise</a:t>
            </a:r>
          </a:p>
          <a:p>
            <a:pPr lvl="1"/>
            <a:r>
              <a:rPr lang="en-US" sz="2000" dirty="0" smtClean="0"/>
              <a:t>Abstract hook points to Linux Kernel</a:t>
            </a:r>
          </a:p>
          <a:p>
            <a:r>
              <a:rPr lang="en-US" sz="2000" dirty="0" smtClean="0"/>
              <a:t>Define interoperability between </a:t>
            </a:r>
            <a:r>
              <a:rPr lang="en-US" sz="2000" dirty="0" err="1" smtClean="0"/>
              <a:t>IOVisor_Module</a:t>
            </a:r>
            <a:r>
              <a:rPr lang="en-US" sz="2000" dirty="0" err="1"/>
              <a:t>s</a:t>
            </a:r>
            <a:endParaRPr lang="en-US" sz="2000" dirty="0" smtClean="0"/>
          </a:p>
          <a:p>
            <a:pPr lvl="1"/>
            <a:r>
              <a:rPr lang="en-US" sz="2000" dirty="0" smtClean="0"/>
              <a:t>Integrate with existing Kernel capabilities (</a:t>
            </a:r>
            <a:r>
              <a:rPr lang="en-US" sz="2000" dirty="0" err="1" smtClean="0"/>
              <a:t>IOVisor_Module</a:t>
            </a:r>
            <a:r>
              <a:rPr lang="en-US" sz="2000" dirty="0"/>
              <a:t> </a:t>
            </a:r>
            <a:r>
              <a:rPr lang="en-US" sz="2000" dirty="0" smtClean="0"/>
              <a:t>wrappers)</a:t>
            </a:r>
          </a:p>
          <a:p>
            <a:r>
              <a:rPr lang="en-US" sz="2000" dirty="0" smtClean="0"/>
              <a:t>Many more reasons!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8E1A-A953-FA40-9E8D-D790E7D153E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1c) Interacting with the Linux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function exists in Linux Kernel, use it</a:t>
            </a:r>
          </a:p>
          <a:p>
            <a:r>
              <a:rPr lang="en-US" dirty="0" smtClean="0"/>
              <a:t>If it doesn’t exists, </a:t>
            </a:r>
            <a:r>
              <a:rPr lang="en-US" dirty="0" err="1" smtClean="0"/>
              <a:t>IOVisor_Module</a:t>
            </a:r>
            <a:r>
              <a:rPr lang="en-US" dirty="0" smtClean="0"/>
              <a:t> would be a way to</a:t>
            </a:r>
          </a:p>
          <a:p>
            <a:pPr lvl="1"/>
            <a:r>
              <a:rPr lang="en-US" dirty="0" smtClean="0"/>
              <a:t>Prototype it before coding it into the kernel</a:t>
            </a:r>
          </a:p>
          <a:p>
            <a:pPr lvl="1"/>
            <a:r>
              <a:rPr lang="en-US" dirty="0" smtClean="0"/>
              <a:t>Extend the capabilities of the Kernel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8E1A-A953-FA40-9E8D-D790E7D153E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2"/>
                </a:solidFill>
              </a:rPr>
              <a:t>www.</a:t>
            </a:r>
            <a:r>
              <a:rPr lang="en-US" b="1" smtClean="0"/>
              <a:t>iovisor</a:t>
            </a:r>
            <a:r>
              <a:rPr lang="en-US" smtClean="0"/>
              <a:t>.</a:t>
            </a:r>
            <a:r>
              <a:rPr lang="en-US" smtClean="0">
                <a:solidFill>
                  <a:schemeClr val="tx2"/>
                </a:solidFill>
              </a:rPr>
              <a:t>org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91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6356002" y="1124368"/>
            <a:ext cx="4639775" cy="111564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 – What is an </a:t>
            </a:r>
            <a:r>
              <a:rPr lang="en-US" dirty="0" err="1" smtClean="0"/>
              <a:t>IOVisor_Module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8E1A-A953-FA40-9E8D-D790E7D153E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46178" y="617696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2"/>
                </a:solidFill>
              </a:rPr>
              <a:t>www.</a:t>
            </a:r>
            <a:r>
              <a:rPr lang="en-US" b="1" dirty="0" err="1" smtClean="0"/>
              <a:t>iovisor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org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" name="Picture 1" descr="1270775120665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85" y="1381347"/>
            <a:ext cx="7786903" cy="484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2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2a) </a:t>
            </a:r>
            <a:r>
              <a:rPr lang="en-US" dirty="0" err="1" smtClean="0"/>
              <a:t>IOV_Module</a:t>
            </a:r>
            <a:r>
              <a:rPr lang="en-US" dirty="0" smtClean="0"/>
              <a:t>, users perspective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8E1A-A953-FA40-9E8D-D790E7D153E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2"/>
                </a:solidFill>
              </a:rPr>
              <a:t>www.</a:t>
            </a:r>
            <a:r>
              <a:rPr lang="en-US" b="1" smtClean="0"/>
              <a:t>iovisor</a:t>
            </a:r>
            <a:r>
              <a:rPr lang="en-US" smtClean="0"/>
              <a:t>.</a:t>
            </a:r>
            <a:r>
              <a:rPr lang="en-US" smtClean="0">
                <a:solidFill>
                  <a:schemeClr val="tx2"/>
                </a:solidFill>
              </a:rPr>
              <a:t>org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985758" y="2759591"/>
            <a:ext cx="2428548" cy="1871503"/>
            <a:chOff x="4177727" y="2350519"/>
            <a:chExt cx="2707167" cy="2038601"/>
          </a:xfrm>
        </p:grpSpPr>
        <p:sp>
          <p:nvSpPr>
            <p:cNvPr id="6" name="Rectangle 5"/>
            <p:cNvSpPr/>
            <p:nvPr/>
          </p:nvSpPr>
          <p:spPr>
            <a:xfrm>
              <a:off x="4177727" y="3197151"/>
              <a:ext cx="2707167" cy="119196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IOVisor_Module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endCxn id="6" idx="0"/>
            </p:cNvCxnSpPr>
            <p:nvPr/>
          </p:nvCxnSpPr>
          <p:spPr>
            <a:xfrm>
              <a:off x="5531311" y="2350519"/>
              <a:ext cx="0" cy="84663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200032" y="2740416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Management interface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- REST API</a:t>
            </a:r>
          </a:p>
          <a:p>
            <a:r>
              <a:rPr lang="en-US" sz="1200" dirty="0" smtClean="0"/>
              <a:t>- </a:t>
            </a:r>
            <a:r>
              <a:rPr lang="en-US" sz="1200" dirty="0" err="1" smtClean="0"/>
              <a:t>Cli</a:t>
            </a:r>
            <a:r>
              <a:rPr lang="en-US" sz="1200" dirty="0" smtClean="0"/>
              <a:t> / </a:t>
            </a:r>
            <a:r>
              <a:rPr lang="en-US" sz="1200" dirty="0" err="1" smtClean="0"/>
              <a:t>config</a:t>
            </a:r>
            <a:r>
              <a:rPr lang="en-US" sz="1200" dirty="0" smtClean="0"/>
              <a:t> file</a:t>
            </a:r>
            <a:endParaRPr lang="en-US" sz="12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296618" y="4631094"/>
            <a:ext cx="0" cy="482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838940" y="4620873"/>
            <a:ext cx="0" cy="482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306845" y="4631094"/>
            <a:ext cx="0" cy="482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849167" y="4620873"/>
            <a:ext cx="0" cy="482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94498" y="5092070"/>
            <a:ext cx="285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Interfaces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- Interface Type (Net, Tracing, Storage, …)</a:t>
            </a:r>
          </a:p>
          <a:p>
            <a:endParaRPr lang="en-US" sz="12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739588" y="3843266"/>
            <a:ext cx="2907698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48389" y="3957538"/>
            <a:ext cx="16159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Something runs in kernel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414306" y="3516386"/>
            <a:ext cx="1862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Something runs in user </a:t>
            </a:r>
            <a:r>
              <a:rPr lang="en-US" sz="1100" dirty="0"/>
              <a:t>s</a:t>
            </a:r>
            <a:r>
              <a:rPr lang="en-US" sz="1100" dirty="0" smtClean="0"/>
              <a:t>pace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2499927" y="2350519"/>
            <a:ext cx="1524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Controllers live up here</a:t>
            </a:r>
            <a:endParaRPr lang="en-US" sz="1050" dirty="0"/>
          </a:p>
        </p:txBody>
      </p:sp>
      <p:pic>
        <p:nvPicPr>
          <p:cNvPr id="32" name="Picture 31" descr="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696" y="1387296"/>
            <a:ext cx="3187700" cy="25527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400014" y="2239985"/>
            <a:ext cx="180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IOVisor_Modules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Catalog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2" idx="1"/>
          </p:cNvCxnSpPr>
          <p:nvPr/>
        </p:nvCxnSpPr>
        <p:spPr>
          <a:xfrm flipV="1">
            <a:off x="6277278" y="2663646"/>
            <a:ext cx="1442418" cy="366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429678" y="3030052"/>
            <a:ext cx="1442418" cy="36640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60754" y="2563151"/>
            <a:ext cx="12960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Search for </a:t>
            </a:r>
            <a:r>
              <a:rPr lang="en-US" sz="1050" dirty="0" err="1" smtClean="0"/>
              <a:t>IOV_Mod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6758650" y="3269500"/>
            <a:ext cx="12965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Download </a:t>
            </a:r>
            <a:r>
              <a:rPr lang="en-US" sz="1050" dirty="0" err="1" smtClean="0"/>
              <a:t>IOV_Mod</a:t>
            </a:r>
            <a:endParaRPr lang="en-US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8400014" y="3347109"/>
            <a:ext cx="25231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Somewhere in the cloud (</a:t>
            </a:r>
            <a:r>
              <a:rPr lang="en-US" sz="1100" dirty="0" err="1" smtClean="0"/>
              <a:t>iovisor.org</a:t>
            </a:r>
            <a:r>
              <a:rPr lang="en-US" sz="1100" dirty="0" smtClean="0"/>
              <a:t>)</a:t>
            </a:r>
          </a:p>
          <a:p>
            <a:r>
              <a:rPr lang="en-US" sz="1100" dirty="0"/>
              <a:t>t</a:t>
            </a:r>
            <a:r>
              <a:rPr lang="en-US" sz="1100" dirty="0" smtClean="0"/>
              <a:t>here is a catalog of public </a:t>
            </a:r>
            <a:r>
              <a:rPr lang="en-US" sz="1100" dirty="0" err="1" smtClean="0"/>
              <a:t>IOV_Modules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314766"/>
      </p:ext>
    </p:extLst>
  </p:cSld>
  <p:clrMapOvr>
    <a:masterClrMapping/>
  </p:clrMapOvr>
</p:sld>
</file>

<file path=ppt/theme/theme1.xml><?xml version="1.0" encoding="utf-8"?>
<a:theme xmlns:a="http://schemas.openxmlformats.org/drawingml/2006/main" name="IO Visor_Layouts">
  <a:themeElements>
    <a:clrScheme name="IO Visor Palette">
      <a:dk1>
        <a:srgbClr val="000000"/>
      </a:dk1>
      <a:lt1>
        <a:srgbClr val="FFFFFF"/>
      </a:lt1>
      <a:dk2>
        <a:srgbClr val="272727"/>
      </a:dk2>
      <a:lt2>
        <a:srgbClr val="DDDEDD"/>
      </a:lt2>
      <a:accent1>
        <a:srgbClr val="0D2957"/>
      </a:accent1>
      <a:accent2>
        <a:srgbClr val="008CEA"/>
      </a:accent2>
      <a:accent3>
        <a:srgbClr val="2B8934"/>
      </a:accent3>
      <a:accent4>
        <a:srgbClr val="E46200"/>
      </a:accent4>
      <a:accent5>
        <a:srgbClr val="D1113A"/>
      </a:accent5>
      <a:accent6>
        <a:srgbClr val="5F1185"/>
      </a:accent6>
      <a:hlink>
        <a:srgbClr val="2E77D7"/>
      </a:hlink>
      <a:folHlink>
        <a:srgbClr val="0D2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67558</TotalTime>
  <Words>676</Words>
  <Application>Microsoft Macintosh PowerPoint</Application>
  <PresentationFormat>Custom</PresentationFormat>
  <Paragraphs>169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 Visor_Layouts</vt:lpstr>
      <vt:lpstr>From eBPF programs to IOVisor Modules  Discussion 9/2/2015</vt:lpstr>
      <vt:lpstr>From eBPF programs to IOVisor Modules</vt:lpstr>
      <vt:lpstr>PowerPoint Presentation</vt:lpstr>
      <vt:lpstr>1a) What are eBPF programs?</vt:lpstr>
      <vt:lpstr>1a) Simple Developer Workflow</vt:lpstr>
      <vt:lpstr>1b) Why do we need IOVisor_Modules?</vt:lpstr>
      <vt:lpstr>1c) Interacting with the Linux Kernel</vt:lpstr>
      <vt:lpstr>PowerPoint Presentation</vt:lpstr>
      <vt:lpstr>2a) IOV_Module, users perspective</vt:lpstr>
      <vt:lpstr>2b) IOV_Module, developers perspective</vt:lpstr>
      <vt:lpstr>2c) IOV_Module, graph composition </vt:lpstr>
      <vt:lpstr>PowerPoint Presentation</vt:lpstr>
      <vt:lpstr>IOVisor_Module Requirements</vt:lpstr>
      <vt:lpstr>Plan</vt:lpstr>
      <vt:lpstr>Discussion….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Pere Monclus</cp:lastModifiedBy>
  <cp:revision>433</cp:revision>
  <cp:lastPrinted>2015-05-11T17:49:56Z</cp:lastPrinted>
  <dcterms:created xsi:type="dcterms:W3CDTF">2013-03-04T17:02:04Z</dcterms:created>
  <dcterms:modified xsi:type="dcterms:W3CDTF">2015-09-02T06:39:25Z</dcterms:modified>
</cp:coreProperties>
</file>