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7" roundtripDataSignature="AMtx7mjzhJRfU5ylEnop/nrhtmdijyQk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9F176B-9CAD-4475-BB12-42F25F3D1A96}">
  <a:tblStyle styleId="{069F176B-9CAD-4475-BB12-42F25F3D1A9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efb1612f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efb1612f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efb1612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efb1612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efb1612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efb1612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efb1612f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efb1612f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efb1612f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efb1612f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efb1612f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efb1612f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efb1612f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efb1612f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efb1612f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efb1612f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efb1612f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efb1612f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hyperlink" Target="https://xtech.nikkei.com/atcl/nxt/column/18/02638/110800001/" TargetMode="External"/><Relationship Id="rId6" Type="http://schemas.openxmlformats.org/officeDocument/2006/relationships/hyperlink" Target="https://www.meti.go.jp/shingikai/economy/daiyoji_sangyo_skill/pdf/001_s03_0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www.meti.go.jp/shingikai/economy/daiyoji_sangyo_skill/pdf/001_s03_00.pdf"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231775" y="335850"/>
            <a:ext cx="8520600" cy="847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ja" sz="3600"/>
              <a:t>I社に</a:t>
            </a:r>
            <a:r>
              <a:rPr lang="ja" sz="3600"/>
              <a:t>対するご提案</a:t>
            </a:r>
            <a:endParaRPr sz="3600"/>
          </a:p>
        </p:txBody>
      </p:sp>
      <p:sp>
        <p:nvSpPr>
          <p:cNvPr id="55" name="Google Shape;55;p1"/>
          <p:cNvSpPr txBox="1"/>
          <p:nvPr>
            <p:ph idx="1" type="subTitle"/>
          </p:nvPr>
        </p:nvSpPr>
        <p:spPr>
          <a:xfrm>
            <a:off x="311700" y="1443200"/>
            <a:ext cx="8520600" cy="792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800"/>
              <a:buNone/>
            </a:pPr>
            <a:r>
              <a:rPr lang="ja" sz="1800"/>
              <a:t>tosshy820</a:t>
            </a:r>
            <a:endParaRPr sz="1800"/>
          </a:p>
        </p:txBody>
      </p:sp>
      <p:graphicFrame>
        <p:nvGraphicFramePr>
          <p:cNvPr id="56" name="Google Shape;56;p1"/>
          <p:cNvGraphicFramePr/>
          <p:nvPr/>
        </p:nvGraphicFramePr>
        <p:xfrm>
          <a:off x="311700" y="2638575"/>
          <a:ext cx="3000000" cy="3000000"/>
        </p:xfrm>
        <a:graphic>
          <a:graphicData uri="http://schemas.openxmlformats.org/drawingml/2006/table">
            <a:tbl>
              <a:tblPr>
                <a:noFill/>
                <a:tableStyleId>{069F176B-9CAD-4475-BB12-42F25F3D1A96}</a:tableStyleId>
              </a:tblPr>
              <a:tblGrid>
                <a:gridCol w="4220350"/>
                <a:gridCol w="42203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必須項目</a:t>
                      </a:r>
                      <a:endParaRPr sz="1400" u="none" cap="none" strike="noStrike"/>
                    </a:p>
                  </a:txBody>
                  <a:tcPr marT="91425" marB="91425" marR="91425" marL="91425">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記載してあるページの番号</a:t>
                      </a:r>
                      <a:endParaRPr sz="1400" u="none" cap="none" strike="noStrike"/>
                    </a:p>
                  </a:txBody>
                  <a:tcPr marT="91425" marB="91425" marR="91425" marL="91425">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9DAF8"/>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市場分析</a:t>
                      </a:r>
                      <a:endParaRPr sz="1400" u="none" cap="none" strike="noStrike"/>
                    </a:p>
                  </a:txBody>
                  <a:tcPr marT="91425" marB="91425" marR="91425" marL="91425">
                    <a:lnT cap="flat" cmpd="sng" w="9525">
                      <a:solidFill>
                        <a:srgbClr val="CFE2F3"/>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ja"/>
                        <a:t>2〜4</a:t>
                      </a:r>
                      <a:endParaRPr sz="1400" u="none" cap="none" strike="noStrike"/>
                    </a:p>
                  </a:txBody>
                  <a:tcPr marT="91425" marB="91425" marR="91425" marL="91425">
                    <a:lnT cap="flat" cmpd="sng" w="9525">
                      <a:solidFill>
                        <a:srgbClr val="CFE2F3"/>
                      </a:solidFill>
                      <a:prstDash val="solid"/>
                      <a:round/>
                      <a:headEnd len="sm" w="sm" type="none"/>
                      <a:tailEnd len="sm" w="sm" type="none"/>
                    </a:lnT>
                  </a:tcPr>
                </a:tc>
              </a:tr>
              <a:tr h="381000">
                <a:tc>
                  <a:txBody>
                    <a:bodyPr/>
                    <a:lstStyle/>
                    <a:p>
                      <a:pPr indent="0" lvl="0" marL="0" rtl="0" algn="l">
                        <a:spcBef>
                          <a:spcPts val="0"/>
                        </a:spcBef>
                        <a:spcAft>
                          <a:spcPts val="0"/>
                        </a:spcAft>
                        <a:buClr>
                          <a:schemeClr val="dk1"/>
                        </a:buClr>
                        <a:buSzPts val="1400"/>
                        <a:buFont typeface="Arial"/>
                        <a:buNone/>
                      </a:pPr>
                      <a:r>
                        <a:rPr lang="ja">
                          <a:solidFill>
                            <a:schemeClr val="dk1"/>
                          </a:solidFill>
                        </a:rPr>
                        <a:t>モデル</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a:t>5〜6</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ja">
                          <a:solidFill>
                            <a:schemeClr val="dk1"/>
                          </a:solidFill>
                        </a:rPr>
                        <a:t>探索的データ分析と特徴量エンジニアリング</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a:t>7〜9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事業提案</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a:t>10</a:t>
                      </a:r>
                      <a:endParaRPr sz="1400" u="none" cap="none" strike="noStrike"/>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eefb1612f4_1_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貴社への事業提案</a:t>
            </a:r>
            <a:endParaRPr/>
          </a:p>
        </p:txBody>
      </p:sp>
      <p:sp>
        <p:nvSpPr>
          <p:cNvPr id="127" name="Google Shape;127;g2eefb1612f4_1_28"/>
          <p:cNvSpPr txBox="1"/>
          <p:nvPr>
            <p:ph idx="1" type="body"/>
          </p:nvPr>
        </p:nvSpPr>
        <p:spPr>
          <a:xfrm>
            <a:off x="311700" y="1017725"/>
            <a:ext cx="8798400" cy="19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1018"/>
              <a:buNone/>
            </a:pPr>
            <a:r>
              <a:rPr lang="ja" sz="1465"/>
              <a:t>①</a:t>
            </a:r>
            <a:r>
              <a:rPr lang="ja" sz="1465"/>
              <a:t>データ分析による課題発見</a:t>
            </a:r>
            <a:endParaRPr sz="1465"/>
          </a:p>
          <a:p>
            <a:pPr indent="0" lvl="0" marL="0" rtl="0" algn="l">
              <a:spcBef>
                <a:spcPts val="0"/>
              </a:spcBef>
              <a:spcAft>
                <a:spcPts val="0"/>
              </a:spcAft>
              <a:buSzPts val="1018"/>
              <a:buNone/>
            </a:pPr>
            <a:r>
              <a:rPr lang="ja" sz="1465"/>
              <a:t>・離職者の分析で示したように，データ分析を行うことで貴社の課題を発見できます</a:t>
            </a:r>
            <a:endParaRPr sz="1465"/>
          </a:p>
          <a:p>
            <a:pPr indent="0" lvl="0" marL="0" rtl="0" algn="l">
              <a:spcBef>
                <a:spcPts val="0"/>
              </a:spcBef>
              <a:spcAft>
                <a:spcPts val="0"/>
              </a:spcAft>
              <a:buSzPts val="1018"/>
              <a:buNone/>
            </a:pPr>
            <a:r>
              <a:rPr lang="ja" sz="1465"/>
              <a:t>②離職者の予測モデルによる離職者の早期発見とカウンセリングアプローチ</a:t>
            </a:r>
            <a:endParaRPr sz="1465"/>
          </a:p>
          <a:p>
            <a:pPr indent="0" lvl="0" marL="0" rtl="0" algn="l">
              <a:spcBef>
                <a:spcPts val="0"/>
              </a:spcBef>
              <a:spcAft>
                <a:spcPts val="0"/>
              </a:spcAft>
              <a:buSzPts val="1018"/>
              <a:buNone/>
            </a:pPr>
            <a:r>
              <a:rPr lang="ja" sz="1465"/>
              <a:t>・先述のLightGBMモデルの予測により離職者を予想し，カウンセリングを早期に行うことができます</a:t>
            </a:r>
            <a:endParaRPr sz="1465"/>
          </a:p>
          <a:p>
            <a:pPr indent="0" lvl="0" marL="0" rtl="0" algn="l">
              <a:spcBef>
                <a:spcPts val="0"/>
              </a:spcBef>
              <a:spcAft>
                <a:spcPts val="0"/>
              </a:spcAft>
              <a:buSzPts val="1018"/>
              <a:buNone/>
            </a:pPr>
            <a:r>
              <a:rPr lang="ja" sz="1465"/>
              <a:t>・離職可能性を予測しました</a:t>
            </a:r>
            <a:endParaRPr sz="1465"/>
          </a:p>
          <a:p>
            <a:pPr indent="0" lvl="0" marL="0" rtl="0" algn="l">
              <a:spcBef>
                <a:spcPts val="0"/>
              </a:spcBef>
              <a:spcAft>
                <a:spcPts val="0"/>
              </a:spcAft>
              <a:buSzPts val="1018"/>
              <a:buNone/>
            </a:pPr>
            <a:r>
              <a:rPr lang="ja" sz="1465"/>
              <a:t>・これに基づき，上位20%の人にカウンセリングをすることを提案します</a:t>
            </a:r>
            <a:endParaRPr sz="1465"/>
          </a:p>
        </p:txBody>
      </p:sp>
      <p:pic>
        <p:nvPicPr>
          <p:cNvPr id="128" name="Google Shape;128;g2eefb1612f4_1_28"/>
          <p:cNvPicPr preferRelativeResize="0"/>
          <p:nvPr/>
        </p:nvPicPr>
        <p:blipFill>
          <a:blip r:embed="rId3">
            <a:alphaModFix/>
          </a:blip>
          <a:stretch>
            <a:fillRect/>
          </a:stretch>
        </p:blipFill>
        <p:spPr>
          <a:xfrm>
            <a:off x="754275" y="2952725"/>
            <a:ext cx="2485642" cy="1885975"/>
          </a:xfrm>
          <a:prstGeom prst="rect">
            <a:avLst/>
          </a:prstGeom>
          <a:noFill/>
          <a:ln>
            <a:noFill/>
          </a:ln>
        </p:spPr>
      </p:pic>
      <p:sp>
        <p:nvSpPr>
          <p:cNvPr id="129" name="Google Shape;129;g2eefb1612f4_1_28"/>
          <p:cNvSpPr/>
          <p:nvPr/>
        </p:nvSpPr>
        <p:spPr>
          <a:xfrm>
            <a:off x="2045250" y="3506125"/>
            <a:ext cx="1133700" cy="127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g2eefb1612f4_1_28"/>
          <p:cNvSpPr txBox="1"/>
          <p:nvPr/>
        </p:nvSpPr>
        <p:spPr>
          <a:xfrm>
            <a:off x="3617150" y="3656150"/>
            <a:ext cx="52533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上位20%のデータ件数60✖️研修経費3万</a:t>
            </a:r>
            <a:endParaRPr sz="1800">
              <a:solidFill>
                <a:schemeClr val="dk2"/>
              </a:solidFill>
            </a:endParaRPr>
          </a:p>
          <a:p>
            <a:pPr indent="0" lvl="0" marL="0" rtl="0" algn="l">
              <a:spcBef>
                <a:spcPts val="0"/>
              </a:spcBef>
              <a:spcAft>
                <a:spcPts val="0"/>
              </a:spcAft>
              <a:buNone/>
            </a:pPr>
            <a:r>
              <a:rPr b="1" lang="ja" sz="1800">
                <a:solidFill>
                  <a:schemeClr val="dk2"/>
                </a:solidFill>
              </a:rPr>
              <a:t>約180万円の研修経費改善が見込まれます</a:t>
            </a:r>
            <a:br>
              <a:rPr b="1" lang="ja" sz="1800">
                <a:solidFill>
                  <a:schemeClr val="dk2"/>
                </a:solidFill>
              </a:rPr>
            </a:br>
            <a:endParaRPr b="1"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eefb1612f4_0_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IT業界における共通の課題</a:t>
            </a:r>
            <a:endParaRPr/>
          </a:p>
        </p:txBody>
      </p:sp>
      <p:sp>
        <p:nvSpPr>
          <p:cNvPr id="62" name="Google Shape;62;g2eefb1612f4_0_5"/>
          <p:cNvSpPr txBox="1"/>
          <p:nvPr>
            <p:ph idx="1" type="body"/>
          </p:nvPr>
        </p:nvSpPr>
        <p:spPr>
          <a:xfrm>
            <a:off x="311700" y="1152475"/>
            <a:ext cx="8520600" cy="115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700"/>
              <a:t>IT業界における共通の課題として人材不足が挙げられる</a:t>
            </a:r>
            <a:endParaRPr sz="1700"/>
          </a:p>
          <a:p>
            <a:pPr indent="0" lvl="0" marL="0" rtl="0" algn="l">
              <a:spcBef>
                <a:spcPts val="0"/>
              </a:spcBef>
              <a:spcAft>
                <a:spcPts val="0"/>
              </a:spcAft>
              <a:buNone/>
            </a:pPr>
            <a:r>
              <a:rPr lang="ja" sz="1700"/>
              <a:t>しかしながらIT人材の需要は年々高まっている</a:t>
            </a:r>
            <a:endParaRPr sz="1700"/>
          </a:p>
          <a:p>
            <a:pPr indent="0" lvl="0" marL="0" rtl="0" algn="l">
              <a:spcBef>
                <a:spcPts val="0"/>
              </a:spcBef>
              <a:spcAft>
                <a:spcPts val="0"/>
              </a:spcAft>
              <a:buNone/>
            </a:pPr>
            <a:r>
              <a:rPr lang="ja" sz="1700"/>
              <a:t>コロ</a:t>
            </a:r>
            <a:r>
              <a:rPr lang="ja" sz="1700"/>
              <a:t>ナによって人材不足が落ち着きつつあった流れもコロナ前に戻っている</a:t>
            </a:r>
            <a:endParaRPr sz="1700"/>
          </a:p>
        </p:txBody>
      </p:sp>
      <p:pic>
        <p:nvPicPr>
          <p:cNvPr id="63" name="Google Shape;63;g2eefb1612f4_0_5"/>
          <p:cNvPicPr preferRelativeResize="0"/>
          <p:nvPr/>
        </p:nvPicPr>
        <p:blipFill>
          <a:blip r:embed="rId3">
            <a:alphaModFix/>
          </a:blip>
          <a:stretch>
            <a:fillRect/>
          </a:stretch>
        </p:blipFill>
        <p:spPr>
          <a:xfrm>
            <a:off x="420475" y="2307775"/>
            <a:ext cx="3562400" cy="2001175"/>
          </a:xfrm>
          <a:prstGeom prst="rect">
            <a:avLst/>
          </a:prstGeom>
          <a:noFill/>
          <a:ln>
            <a:noFill/>
          </a:ln>
        </p:spPr>
      </p:pic>
      <p:pic>
        <p:nvPicPr>
          <p:cNvPr id="64" name="Google Shape;64;g2eefb1612f4_0_5"/>
          <p:cNvPicPr preferRelativeResize="0"/>
          <p:nvPr/>
        </p:nvPicPr>
        <p:blipFill>
          <a:blip r:embed="rId4">
            <a:alphaModFix/>
          </a:blip>
          <a:stretch>
            <a:fillRect/>
          </a:stretch>
        </p:blipFill>
        <p:spPr>
          <a:xfrm>
            <a:off x="4047250" y="2299950"/>
            <a:ext cx="3562401" cy="2016811"/>
          </a:xfrm>
          <a:prstGeom prst="rect">
            <a:avLst/>
          </a:prstGeom>
          <a:noFill/>
          <a:ln>
            <a:noFill/>
          </a:ln>
        </p:spPr>
      </p:pic>
      <p:sp>
        <p:nvSpPr>
          <p:cNvPr id="65" name="Google Shape;65;g2eefb1612f4_0_5"/>
          <p:cNvSpPr txBox="1"/>
          <p:nvPr/>
        </p:nvSpPr>
        <p:spPr>
          <a:xfrm>
            <a:off x="477950" y="4308950"/>
            <a:ext cx="2552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100">
                <a:solidFill>
                  <a:schemeClr val="dk2"/>
                </a:solidFill>
              </a:rPr>
              <a:t>日経クロステック</a:t>
            </a:r>
            <a:endParaRPr sz="1100">
              <a:solidFill>
                <a:schemeClr val="dk2"/>
              </a:solidFill>
            </a:endParaRPr>
          </a:p>
          <a:p>
            <a:pPr indent="0" lvl="0" marL="0" rtl="0" algn="l">
              <a:spcBef>
                <a:spcPts val="0"/>
              </a:spcBef>
              <a:spcAft>
                <a:spcPts val="0"/>
              </a:spcAft>
              <a:buNone/>
            </a:pPr>
            <a:r>
              <a:rPr lang="ja" sz="1100" u="sng">
                <a:solidFill>
                  <a:schemeClr val="hlink"/>
                </a:solidFill>
                <a:hlinkClick r:id="rId5"/>
              </a:rPr>
              <a:t>https://xtech.nikkei.com/atcl/nxt/column/18/02638/110800001/</a:t>
            </a:r>
            <a:endParaRPr sz="1100">
              <a:solidFill>
                <a:schemeClr val="dk2"/>
              </a:solidFill>
            </a:endParaRPr>
          </a:p>
          <a:p>
            <a:pPr indent="0" lvl="0" marL="0" rtl="0" algn="l">
              <a:spcBef>
                <a:spcPts val="0"/>
              </a:spcBef>
              <a:spcAft>
                <a:spcPts val="0"/>
              </a:spcAft>
              <a:buNone/>
            </a:pPr>
            <a:r>
              <a:rPr lang="ja" sz="1100">
                <a:solidFill>
                  <a:schemeClr val="dk2"/>
                </a:solidFill>
              </a:rPr>
              <a:t>より引用</a:t>
            </a:r>
            <a:endParaRPr sz="1100">
              <a:solidFill>
                <a:schemeClr val="dk2"/>
              </a:solidFill>
            </a:endParaRPr>
          </a:p>
        </p:txBody>
      </p:sp>
      <p:sp>
        <p:nvSpPr>
          <p:cNvPr id="66" name="Google Shape;66;g2eefb1612f4_0_5"/>
          <p:cNvSpPr txBox="1"/>
          <p:nvPr/>
        </p:nvSpPr>
        <p:spPr>
          <a:xfrm>
            <a:off x="4316850" y="4316750"/>
            <a:ext cx="308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100">
                <a:solidFill>
                  <a:schemeClr val="dk2"/>
                </a:solidFill>
              </a:rPr>
              <a:t>経済産業省</a:t>
            </a:r>
            <a:endParaRPr sz="1100">
              <a:solidFill>
                <a:schemeClr val="dk2"/>
              </a:solidFill>
            </a:endParaRPr>
          </a:p>
          <a:p>
            <a:pPr indent="0" lvl="0" marL="0" rtl="0" algn="l">
              <a:spcBef>
                <a:spcPts val="0"/>
              </a:spcBef>
              <a:spcAft>
                <a:spcPts val="0"/>
              </a:spcAft>
              <a:buNone/>
            </a:pPr>
            <a:r>
              <a:rPr lang="ja" sz="1100" u="sng">
                <a:solidFill>
                  <a:schemeClr val="hlink"/>
                </a:solidFill>
                <a:hlinkClick r:id="rId6"/>
              </a:rPr>
              <a:t>https://www.meti.go.jp/shingikai/economy/daiyoji_sangyo_skill/pdf/001_s03_00.pdf</a:t>
            </a:r>
            <a:endParaRPr sz="1100">
              <a:solidFill>
                <a:schemeClr val="dk2"/>
              </a:solidFill>
            </a:endParaRPr>
          </a:p>
          <a:p>
            <a:pPr indent="0" lvl="0" marL="0" rtl="0" algn="l">
              <a:spcBef>
                <a:spcPts val="0"/>
              </a:spcBef>
              <a:spcAft>
                <a:spcPts val="0"/>
              </a:spcAft>
              <a:buNone/>
            </a:pPr>
            <a:r>
              <a:rPr lang="ja" sz="1100">
                <a:solidFill>
                  <a:schemeClr val="dk2"/>
                </a:solidFill>
              </a:rPr>
              <a:t>より引用</a:t>
            </a:r>
            <a:endParaRPr sz="1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eefb1612f4_0_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貴社のデータから課題を探索しました</a:t>
            </a:r>
            <a:endParaRPr/>
          </a:p>
        </p:txBody>
      </p:sp>
      <p:sp>
        <p:nvSpPr>
          <p:cNvPr id="72" name="Google Shape;72;g2eefb1612f4_0_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a:t>データ分析から離職率に影響を与える2つの原因を特定しました</a:t>
            </a:r>
            <a:endParaRPr b="1"/>
          </a:p>
          <a:p>
            <a:pPr indent="0" lvl="0" marL="0" rtl="0" algn="l">
              <a:spcBef>
                <a:spcPts val="0"/>
              </a:spcBef>
              <a:spcAft>
                <a:spcPts val="0"/>
              </a:spcAft>
              <a:buNone/>
            </a:pPr>
            <a:r>
              <a:rPr lang="ja"/>
              <a:t>・貴社の課題の一つに離職率の高さがありました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退職者に関して</a:t>
            </a:r>
            <a:endParaRPr/>
          </a:p>
          <a:p>
            <a:pPr indent="0" lvl="0" marL="0" rtl="0" algn="l">
              <a:spcBef>
                <a:spcPts val="0"/>
              </a:spcBef>
              <a:spcAft>
                <a:spcPts val="0"/>
              </a:spcAft>
              <a:buNone/>
            </a:pPr>
            <a:r>
              <a:rPr lang="ja"/>
              <a:t>・インセンティブが低い人ほど離職しやすいこと</a:t>
            </a:r>
            <a:endParaRPr/>
          </a:p>
          <a:p>
            <a:pPr indent="0" lvl="0" marL="0" rtl="0" algn="l">
              <a:spcBef>
                <a:spcPts val="0"/>
              </a:spcBef>
              <a:spcAft>
                <a:spcPts val="0"/>
              </a:spcAft>
              <a:buNone/>
            </a:pPr>
            <a:r>
              <a:rPr lang="ja"/>
              <a:t>・若い人ほど離職しやすいこと</a:t>
            </a:r>
            <a:endParaRPr/>
          </a:p>
          <a:p>
            <a:pPr indent="0" lvl="0" marL="0" rtl="0" algn="l">
              <a:spcBef>
                <a:spcPts val="0"/>
              </a:spcBef>
              <a:spcAft>
                <a:spcPts val="0"/>
              </a:spcAft>
              <a:buNone/>
            </a:pPr>
            <a:r>
              <a:rPr lang="ja"/>
              <a:t>が分かりました</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eefb1612f4_1_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貴社のデータから見える課題</a:t>
            </a:r>
            <a:endParaRPr/>
          </a:p>
        </p:txBody>
      </p:sp>
      <p:sp>
        <p:nvSpPr>
          <p:cNvPr id="78" name="Google Shape;78;g2eefb1612f4_1_23"/>
          <p:cNvSpPr txBox="1"/>
          <p:nvPr>
            <p:ph idx="1" type="body"/>
          </p:nvPr>
        </p:nvSpPr>
        <p:spPr>
          <a:xfrm>
            <a:off x="311700" y="1017725"/>
            <a:ext cx="8520600" cy="1373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ja"/>
              <a:t>貴社の課題の一つに離職率の高さが挙げられる</a:t>
            </a:r>
            <a:endParaRPr b="1"/>
          </a:p>
          <a:p>
            <a:pPr indent="0" lvl="0" marL="0" rtl="0" algn="l">
              <a:spcBef>
                <a:spcPts val="0"/>
              </a:spcBef>
              <a:spcAft>
                <a:spcPts val="0"/>
              </a:spcAft>
              <a:buNone/>
            </a:pPr>
            <a:r>
              <a:rPr lang="ja"/>
              <a:t>・人事データの離職数をみた結果，離職率は16.1%</a:t>
            </a:r>
            <a:endParaRPr/>
          </a:p>
          <a:p>
            <a:pPr indent="0" lvl="0" marL="0" rtl="0" algn="l">
              <a:spcBef>
                <a:spcPts val="0"/>
              </a:spcBef>
              <a:spcAft>
                <a:spcPts val="0"/>
              </a:spcAft>
              <a:buNone/>
            </a:pPr>
            <a:r>
              <a:rPr lang="ja"/>
              <a:t>・貴社の離職率は市場調査における値6.4%よりも高い結果</a:t>
            </a:r>
            <a:endParaRPr/>
          </a:p>
          <a:p>
            <a:pPr indent="0" lvl="0" marL="0" rtl="0" algn="l">
              <a:spcBef>
                <a:spcPts val="0"/>
              </a:spcBef>
              <a:spcAft>
                <a:spcPts val="0"/>
              </a:spcAft>
              <a:buNone/>
            </a:pPr>
            <a:r>
              <a:rPr lang="ja"/>
              <a:t>・これによる貴社の研修費の損失額は一人当たりの研修費を3万円とすると711万円である</a:t>
            </a:r>
            <a:endParaRPr/>
          </a:p>
        </p:txBody>
      </p:sp>
      <p:pic>
        <p:nvPicPr>
          <p:cNvPr id="79" name="Google Shape;79;g2eefb1612f4_1_23"/>
          <p:cNvPicPr preferRelativeResize="0"/>
          <p:nvPr/>
        </p:nvPicPr>
        <p:blipFill>
          <a:blip r:embed="rId3">
            <a:alphaModFix/>
          </a:blip>
          <a:stretch>
            <a:fillRect/>
          </a:stretch>
        </p:blipFill>
        <p:spPr>
          <a:xfrm>
            <a:off x="5257800" y="2323275"/>
            <a:ext cx="3886199" cy="2038275"/>
          </a:xfrm>
          <a:prstGeom prst="rect">
            <a:avLst/>
          </a:prstGeom>
          <a:noFill/>
          <a:ln>
            <a:noFill/>
          </a:ln>
        </p:spPr>
      </p:pic>
      <p:sp>
        <p:nvSpPr>
          <p:cNvPr id="80" name="Google Shape;80;g2eefb1612f4_1_23"/>
          <p:cNvSpPr txBox="1"/>
          <p:nvPr/>
        </p:nvSpPr>
        <p:spPr>
          <a:xfrm>
            <a:off x="5246950" y="4337775"/>
            <a:ext cx="308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100">
                <a:solidFill>
                  <a:schemeClr val="dk2"/>
                </a:solidFill>
              </a:rPr>
              <a:t>経済産業省</a:t>
            </a:r>
            <a:endParaRPr sz="1100">
              <a:solidFill>
                <a:schemeClr val="dk2"/>
              </a:solidFill>
            </a:endParaRPr>
          </a:p>
          <a:p>
            <a:pPr indent="0" lvl="0" marL="0" rtl="0" algn="l">
              <a:spcBef>
                <a:spcPts val="0"/>
              </a:spcBef>
              <a:spcAft>
                <a:spcPts val="0"/>
              </a:spcAft>
              <a:buNone/>
            </a:pPr>
            <a:r>
              <a:rPr lang="ja" sz="1100" u="sng">
                <a:solidFill>
                  <a:schemeClr val="hlink"/>
                </a:solidFill>
                <a:hlinkClick r:id="rId4"/>
              </a:rPr>
              <a:t>https://www.meti.go.jp/shingikai/economy/daiyoji_sangyo_skill/pdf/001_s03_00.pdf</a:t>
            </a:r>
            <a:endParaRPr sz="1100">
              <a:solidFill>
                <a:schemeClr val="dk2"/>
              </a:solidFill>
            </a:endParaRPr>
          </a:p>
          <a:p>
            <a:pPr indent="0" lvl="0" marL="0" rtl="0" algn="l">
              <a:spcBef>
                <a:spcPts val="0"/>
              </a:spcBef>
              <a:spcAft>
                <a:spcPts val="0"/>
              </a:spcAft>
              <a:buNone/>
            </a:pPr>
            <a:r>
              <a:rPr lang="ja" sz="1100">
                <a:solidFill>
                  <a:schemeClr val="dk2"/>
                </a:solidFill>
              </a:rPr>
              <a:t>より引用</a:t>
            </a:r>
            <a:endParaRPr sz="1100">
              <a:solidFill>
                <a:schemeClr val="dk2"/>
              </a:solidFill>
            </a:endParaRPr>
          </a:p>
        </p:txBody>
      </p:sp>
      <p:pic>
        <p:nvPicPr>
          <p:cNvPr id="81" name="Google Shape;81;g2eefb1612f4_1_23"/>
          <p:cNvPicPr preferRelativeResize="0"/>
          <p:nvPr/>
        </p:nvPicPr>
        <p:blipFill>
          <a:blip r:embed="rId5">
            <a:alphaModFix/>
          </a:blip>
          <a:stretch>
            <a:fillRect/>
          </a:stretch>
        </p:blipFill>
        <p:spPr>
          <a:xfrm>
            <a:off x="152400" y="2543225"/>
            <a:ext cx="4942148" cy="1854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eefb1612f4_1_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貴社のデータ分析①：離職者の特徴</a:t>
            </a:r>
            <a:endParaRPr/>
          </a:p>
        </p:txBody>
      </p:sp>
      <p:sp>
        <p:nvSpPr>
          <p:cNvPr id="87" name="Google Shape;87;g2eefb1612f4_1_2"/>
          <p:cNvSpPr txBox="1"/>
          <p:nvPr>
            <p:ph idx="1" type="body"/>
          </p:nvPr>
        </p:nvSpPr>
        <p:spPr>
          <a:xfrm>
            <a:off x="311700" y="1017725"/>
            <a:ext cx="8136900" cy="13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ja" sz="1430"/>
              <a:t>AIモデルを用いて離職者の予測モデル​​​​を作成し，離職者の特徴を把握しました</a:t>
            </a:r>
            <a:endParaRPr b="1" sz="1430"/>
          </a:p>
          <a:p>
            <a:pPr indent="0" lvl="0" marL="0" rtl="0" algn="l">
              <a:spcBef>
                <a:spcPts val="0"/>
              </a:spcBef>
              <a:spcAft>
                <a:spcPts val="0"/>
              </a:spcAft>
              <a:buSzPts val="935"/>
              <a:buNone/>
            </a:pPr>
            <a:r>
              <a:rPr lang="ja" sz="1430"/>
              <a:t>離職率に関して不均衡であり，偽陰性について重要視したいのでモデルの評価指標には再現率(recall)を採用</a:t>
            </a:r>
            <a:endParaRPr sz="1430"/>
          </a:p>
          <a:p>
            <a:pPr indent="0" lvl="0" marL="0" rtl="0" algn="l">
              <a:spcBef>
                <a:spcPts val="0"/>
              </a:spcBef>
              <a:spcAft>
                <a:spcPts val="0"/>
              </a:spcAft>
              <a:buSzPts val="935"/>
              <a:buNone/>
            </a:pPr>
            <a:r>
              <a:rPr lang="ja" sz="1430"/>
              <a:t>LightGBMを用いてrecall算出：0.89</a:t>
            </a:r>
            <a:endParaRPr sz="1430"/>
          </a:p>
          <a:p>
            <a:pPr indent="0" lvl="0" marL="0" rtl="0" algn="l">
              <a:spcBef>
                <a:spcPts val="0"/>
              </a:spcBef>
              <a:spcAft>
                <a:spcPts val="0"/>
              </a:spcAft>
              <a:buSzPts val="935"/>
              <a:buNone/>
            </a:pPr>
            <a:r>
              <a:rPr lang="ja" sz="1430"/>
              <a:t>離職率に関わる重要な特徴として下のようなものを得た</a:t>
            </a:r>
            <a:endParaRPr sz="1430"/>
          </a:p>
        </p:txBody>
      </p:sp>
      <p:pic>
        <p:nvPicPr>
          <p:cNvPr id="88" name="Google Shape;88;g2eefb1612f4_1_2"/>
          <p:cNvPicPr preferRelativeResize="0"/>
          <p:nvPr/>
        </p:nvPicPr>
        <p:blipFill>
          <a:blip r:embed="rId3">
            <a:alphaModFix/>
          </a:blip>
          <a:stretch>
            <a:fillRect/>
          </a:stretch>
        </p:blipFill>
        <p:spPr>
          <a:xfrm>
            <a:off x="4067174" y="2409800"/>
            <a:ext cx="5007273" cy="2647976"/>
          </a:xfrm>
          <a:prstGeom prst="rect">
            <a:avLst/>
          </a:prstGeom>
          <a:noFill/>
          <a:ln>
            <a:noFill/>
          </a:ln>
        </p:spPr>
      </p:pic>
      <p:sp>
        <p:nvSpPr>
          <p:cNvPr id="89" name="Google Shape;89;g2eefb1612f4_1_2"/>
          <p:cNvSpPr txBox="1"/>
          <p:nvPr/>
        </p:nvSpPr>
        <p:spPr>
          <a:xfrm>
            <a:off x="331300" y="2602125"/>
            <a:ext cx="3458100" cy="10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LightGBMを用いた理由としては，</a:t>
            </a:r>
            <a:endParaRPr>
              <a:solidFill>
                <a:schemeClr val="dk2"/>
              </a:solidFill>
            </a:endParaRPr>
          </a:p>
          <a:p>
            <a:pPr indent="0" lvl="0" marL="0" rtl="0" algn="l">
              <a:spcBef>
                <a:spcPts val="0"/>
              </a:spcBef>
              <a:spcAft>
                <a:spcPts val="0"/>
              </a:spcAft>
              <a:buNone/>
            </a:pPr>
            <a:r>
              <a:rPr lang="ja">
                <a:solidFill>
                  <a:schemeClr val="dk2"/>
                </a:solidFill>
              </a:rPr>
              <a:t>カテゴリ変数を含むデータを効率的に処理でき，少ないデータ数で過学習を起こしにくいため</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eefb1612f4_1_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貴社のデータ分析②：離職者の特徴</a:t>
            </a:r>
            <a:endParaRPr/>
          </a:p>
        </p:txBody>
      </p:sp>
      <p:sp>
        <p:nvSpPr>
          <p:cNvPr id="95" name="Google Shape;95;g2eefb1612f4_1_18"/>
          <p:cNvSpPr txBox="1"/>
          <p:nvPr>
            <p:ph idx="1" type="body"/>
          </p:nvPr>
        </p:nvSpPr>
        <p:spPr>
          <a:xfrm>
            <a:off x="311700" y="1152475"/>
            <a:ext cx="242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a:t>重要な特徴量として</a:t>
            </a:r>
            <a:endParaRPr b="1"/>
          </a:p>
          <a:p>
            <a:pPr indent="0" lvl="0" marL="0" rtl="0" algn="l">
              <a:spcBef>
                <a:spcPts val="0"/>
              </a:spcBef>
              <a:spcAft>
                <a:spcPts val="0"/>
              </a:spcAft>
              <a:buNone/>
            </a:pPr>
            <a:r>
              <a:rPr lang="ja"/>
              <a:t>①インセンティブ</a:t>
            </a:r>
            <a:endParaRPr/>
          </a:p>
          <a:p>
            <a:pPr indent="0" lvl="0" marL="0" rtl="0" algn="l">
              <a:spcBef>
                <a:spcPts val="0"/>
              </a:spcBef>
              <a:spcAft>
                <a:spcPts val="0"/>
              </a:spcAft>
              <a:buNone/>
            </a:pPr>
            <a:r>
              <a:rPr lang="ja"/>
              <a:t>②時間単位の達成度</a:t>
            </a:r>
            <a:endParaRPr/>
          </a:p>
          <a:p>
            <a:pPr indent="0" lvl="0" marL="0" rtl="0" algn="l">
              <a:spcBef>
                <a:spcPts val="0"/>
              </a:spcBef>
              <a:spcAft>
                <a:spcPts val="0"/>
              </a:spcAft>
              <a:buNone/>
            </a:pPr>
            <a:r>
              <a:rPr lang="ja"/>
              <a:t>③年齢</a:t>
            </a:r>
            <a:endParaRPr/>
          </a:p>
          <a:p>
            <a:pPr indent="0" lvl="0" marL="0" rtl="0" algn="l">
              <a:spcBef>
                <a:spcPts val="0"/>
              </a:spcBef>
              <a:spcAft>
                <a:spcPts val="0"/>
              </a:spcAft>
              <a:buNone/>
            </a:pPr>
            <a:r>
              <a:rPr lang="ja"/>
              <a:t>が挙げられる</a:t>
            </a:r>
            <a:endParaRPr/>
          </a:p>
          <a:p>
            <a:pPr indent="0" lvl="0" marL="0" rtl="0" algn="l">
              <a:spcBef>
                <a:spcPts val="0"/>
              </a:spcBef>
              <a:spcAft>
                <a:spcPts val="0"/>
              </a:spcAft>
              <a:buNone/>
            </a:pPr>
            <a:r>
              <a:t/>
            </a:r>
            <a:endParaRPr/>
          </a:p>
        </p:txBody>
      </p:sp>
      <p:pic>
        <p:nvPicPr>
          <p:cNvPr id="96" name="Google Shape;96;g2eefb1612f4_1_18"/>
          <p:cNvPicPr preferRelativeResize="0"/>
          <p:nvPr/>
        </p:nvPicPr>
        <p:blipFill rotWithShape="1">
          <a:blip r:embed="rId3">
            <a:alphaModFix/>
          </a:blip>
          <a:srcRect b="15583" l="0" r="15583" t="0"/>
          <a:stretch/>
        </p:blipFill>
        <p:spPr>
          <a:xfrm>
            <a:off x="2738125" y="1152475"/>
            <a:ext cx="5610977" cy="2967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eefb1612f4_1_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貴社のデータ分析③：離職者の特徴</a:t>
            </a:r>
            <a:endParaRPr/>
          </a:p>
        </p:txBody>
      </p:sp>
      <p:sp>
        <p:nvSpPr>
          <p:cNvPr id="102" name="Google Shape;102;g2eefb1612f4_1_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a:t>インセンティブの重要性がわかった</a:t>
            </a:r>
            <a:endParaRPr b="1"/>
          </a:p>
          <a:p>
            <a:pPr indent="0" lvl="0" marL="0" rtl="0" algn="l">
              <a:spcBef>
                <a:spcPts val="0"/>
              </a:spcBef>
              <a:spcAft>
                <a:spcPts val="0"/>
              </a:spcAft>
              <a:buNone/>
            </a:pPr>
            <a:r>
              <a:rPr lang="ja"/>
              <a:t>インセンティブが低い人に離職者が多くみられた</a:t>
            </a:r>
            <a:endParaRPr/>
          </a:p>
        </p:txBody>
      </p:sp>
      <p:sp>
        <p:nvSpPr>
          <p:cNvPr id="103" name="Google Shape;103;g2eefb1612f4_1_37"/>
          <p:cNvSpPr txBox="1"/>
          <p:nvPr/>
        </p:nvSpPr>
        <p:spPr>
          <a:xfrm>
            <a:off x="1640100" y="4568875"/>
            <a:ext cx="5863800" cy="4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solidFill>
                  <a:schemeClr val="dk2"/>
                </a:solidFill>
              </a:rPr>
              <a:t>スキル獲得や勤続年数に応じたインセンティブの検討</a:t>
            </a:r>
            <a:endParaRPr b="1" sz="1800">
              <a:solidFill>
                <a:schemeClr val="dk2"/>
              </a:solidFill>
            </a:endParaRPr>
          </a:p>
        </p:txBody>
      </p:sp>
      <p:pic>
        <p:nvPicPr>
          <p:cNvPr id="104" name="Google Shape;104;g2eefb1612f4_1_37"/>
          <p:cNvPicPr preferRelativeResize="0"/>
          <p:nvPr/>
        </p:nvPicPr>
        <p:blipFill>
          <a:blip r:embed="rId3">
            <a:alphaModFix/>
          </a:blip>
          <a:stretch>
            <a:fillRect/>
          </a:stretch>
        </p:blipFill>
        <p:spPr>
          <a:xfrm>
            <a:off x="455475" y="1854150"/>
            <a:ext cx="4686875" cy="264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eefb1612f4_1_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貴社のデータ分析④：離職者の特徴</a:t>
            </a:r>
            <a:endParaRPr/>
          </a:p>
          <a:p>
            <a:pPr indent="0" lvl="0" marL="0" rtl="0" algn="l">
              <a:spcBef>
                <a:spcPts val="0"/>
              </a:spcBef>
              <a:spcAft>
                <a:spcPts val="0"/>
              </a:spcAft>
              <a:buNone/>
            </a:pPr>
            <a:r>
              <a:t/>
            </a:r>
            <a:endParaRPr/>
          </a:p>
        </p:txBody>
      </p:sp>
      <p:sp>
        <p:nvSpPr>
          <p:cNvPr id="110" name="Google Shape;110;g2eefb1612f4_1_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a:t>時間単位の達成度の重要性が分かった</a:t>
            </a:r>
            <a:endParaRPr b="1"/>
          </a:p>
          <a:p>
            <a:pPr indent="0" lvl="0" marL="0" rtl="0" algn="l">
              <a:spcBef>
                <a:spcPts val="0"/>
              </a:spcBef>
              <a:spcAft>
                <a:spcPts val="0"/>
              </a:spcAft>
              <a:buNone/>
            </a:pPr>
            <a:r>
              <a:rPr lang="ja"/>
              <a:t>・時間単位の達成度が低い人と高い人に離職者が多くみられた</a:t>
            </a:r>
            <a:br>
              <a:rPr lang="ja"/>
            </a:br>
            <a:r>
              <a:rPr lang="ja"/>
              <a:t>・時間単位の達成度が中間の人は離職率が低かった</a:t>
            </a:r>
            <a:endParaRPr/>
          </a:p>
        </p:txBody>
      </p:sp>
      <p:sp>
        <p:nvSpPr>
          <p:cNvPr id="111" name="Google Shape;111;g2eefb1612f4_1_55"/>
          <p:cNvSpPr txBox="1"/>
          <p:nvPr/>
        </p:nvSpPr>
        <p:spPr>
          <a:xfrm>
            <a:off x="4967575" y="2125575"/>
            <a:ext cx="4176300" cy="19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solidFill>
                  <a:schemeClr val="dk2"/>
                </a:solidFill>
              </a:rPr>
              <a:t>低達成度グループには</a:t>
            </a:r>
            <a:br>
              <a:rPr b="1" lang="ja" sz="1800">
                <a:solidFill>
                  <a:schemeClr val="dk2"/>
                </a:solidFill>
              </a:rPr>
            </a:br>
            <a:r>
              <a:rPr b="1" lang="ja" sz="1800">
                <a:solidFill>
                  <a:schemeClr val="dk2"/>
                </a:solidFill>
              </a:rPr>
              <a:t>パフォーマンス改善プログラムの導入</a:t>
            </a:r>
            <a:endParaRPr b="1" sz="1800">
              <a:solidFill>
                <a:schemeClr val="dk2"/>
              </a:solidFill>
            </a:endParaRPr>
          </a:p>
          <a:p>
            <a:pPr indent="0" lvl="0" marL="0" rtl="0" algn="l">
              <a:spcBef>
                <a:spcPts val="0"/>
              </a:spcBef>
              <a:spcAft>
                <a:spcPts val="0"/>
              </a:spcAft>
              <a:buNone/>
            </a:pPr>
            <a:r>
              <a:rPr b="1" lang="ja" sz="1800">
                <a:solidFill>
                  <a:schemeClr val="dk2"/>
                </a:solidFill>
              </a:rPr>
              <a:t>高達成度グループには</a:t>
            </a:r>
            <a:endParaRPr b="1" sz="1800">
              <a:solidFill>
                <a:schemeClr val="dk2"/>
              </a:solidFill>
            </a:endParaRPr>
          </a:p>
          <a:p>
            <a:pPr indent="0" lvl="0" marL="0" rtl="0" algn="l">
              <a:spcBef>
                <a:spcPts val="0"/>
              </a:spcBef>
              <a:spcAft>
                <a:spcPts val="0"/>
              </a:spcAft>
              <a:buNone/>
            </a:pPr>
            <a:r>
              <a:rPr b="1" lang="ja" sz="1800">
                <a:solidFill>
                  <a:schemeClr val="dk2"/>
                </a:solidFill>
              </a:rPr>
              <a:t>キャリア開発機会の</a:t>
            </a:r>
            <a:r>
              <a:rPr b="1" lang="ja" sz="1800">
                <a:solidFill>
                  <a:schemeClr val="dk2"/>
                </a:solidFill>
              </a:rPr>
              <a:t>提供</a:t>
            </a:r>
            <a:endParaRPr b="1" sz="1800">
              <a:solidFill>
                <a:schemeClr val="dk2"/>
              </a:solidFill>
            </a:endParaRPr>
          </a:p>
        </p:txBody>
      </p:sp>
      <p:pic>
        <p:nvPicPr>
          <p:cNvPr id="112" name="Google Shape;112;g2eefb1612f4_1_55"/>
          <p:cNvPicPr preferRelativeResize="0"/>
          <p:nvPr/>
        </p:nvPicPr>
        <p:blipFill>
          <a:blip r:embed="rId3">
            <a:alphaModFix/>
          </a:blip>
          <a:stretch>
            <a:fillRect/>
          </a:stretch>
        </p:blipFill>
        <p:spPr>
          <a:xfrm>
            <a:off x="403200" y="2125575"/>
            <a:ext cx="4564376" cy="223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efb1612f4_1_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貴社のデータ分析⑤：離職者の特徴</a:t>
            </a:r>
            <a:endParaRPr/>
          </a:p>
          <a:p>
            <a:pPr indent="0" lvl="0" marL="0" rtl="0" algn="l">
              <a:spcBef>
                <a:spcPts val="0"/>
              </a:spcBef>
              <a:spcAft>
                <a:spcPts val="0"/>
              </a:spcAft>
              <a:buNone/>
            </a:pPr>
            <a:r>
              <a:t/>
            </a:r>
            <a:endParaRPr/>
          </a:p>
        </p:txBody>
      </p:sp>
      <p:sp>
        <p:nvSpPr>
          <p:cNvPr id="118" name="Google Shape;118;g2eefb1612f4_1_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a:t>若年層の離職者が多い</a:t>
            </a:r>
            <a:endParaRPr b="1"/>
          </a:p>
          <a:p>
            <a:pPr indent="0" lvl="0" marL="0" rtl="0" algn="l">
              <a:spcBef>
                <a:spcPts val="0"/>
              </a:spcBef>
              <a:spcAft>
                <a:spcPts val="0"/>
              </a:spcAft>
              <a:buNone/>
            </a:pPr>
            <a:r>
              <a:rPr lang="ja"/>
              <a:t>・若い人ほど離職しやすい傾向があることが分かった</a:t>
            </a:r>
            <a:endParaRPr/>
          </a:p>
        </p:txBody>
      </p:sp>
      <p:sp>
        <p:nvSpPr>
          <p:cNvPr id="119" name="Google Shape;119;g2eefb1612f4_1_50"/>
          <p:cNvSpPr txBox="1"/>
          <p:nvPr/>
        </p:nvSpPr>
        <p:spPr>
          <a:xfrm>
            <a:off x="1325850" y="4633950"/>
            <a:ext cx="64923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solidFill>
                  <a:schemeClr val="dk2"/>
                </a:solidFill>
              </a:rPr>
              <a:t>若手の意見を積極的に聞く機会を増やすアプローチの検討</a:t>
            </a:r>
            <a:endParaRPr b="1" sz="1800">
              <a:solidFill>
                <a:schemeClr val="dk2"/>
              </a:solidFill>
            </a:endParaRPr>
          </a:p>
        </p:txBody>
      </p:sp>
      <p:pic>
        <p:nvPicPr>
          <p:cNvPr id="120" name="Google Shape;120;g2eefb1612f4_1_50"/>
          <p:cNvPicPr preferRelativeResize="0"/>
          <p:nvPr/>
        </p:nvPicPr>
        <p:blipFill>
          <a:blip r:embed="rId3">
            <a:alphaModFix/>
          </a:blip>
          <a:stretch>
            <a:fillRect/>
          </a:stretch>
        </p:blipFill>
        <p:spPr>
          <a:xfrm>
            <a:off x="144425" y="2098750"/>
            <a:ext cx="4176300" cy="2470124"/>
          </a:xfrm>
          <a:prstGeom prst="rect">
            <a:avLst/>
          </a:prstGeom>
          <a:noFill/>
          <a:ln>
            <a:noFill/>
          </a:ln>
        </p:spPr>
      </p:pic>
      <p:pic>
        <p:nvPicPr>
          <p:cNvPr id="121" name="Google Shape;121;g2eefb1612f4_1_50"/>
          <p:cNvPicPr preferRelativeResize="0"/>
          <p:nvPr/>
        </p:nvPicPr>
        <p:blipFill>
          <a:blip r:embed="rId4">
            <a:alphaModFix/>
          </a:blip>
          <a:stretch>
            <a:fillRect/>
          </a:stretch>
        </p:blipFill>
        <p:spPr>
          <a:xfrm>
            <a:off x="4373425" y="2098751"/>
            <a:ext cx="4636874" cy="243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