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487" r:id="rId3"/>
    <p:sldId id="479" r:id="rId4"/>
    <p:sldId id="523" r:id="rId6"/>
    <p:sldId id="524" r:id="rId7"/>
    <p:sldId id="525" r:id="rId8"/>
    <p:sldId id="526" r:id="rId9"/>
    <p:sldId id="527" r:id="rId10"/>
    <p:sldId id="528" r:id="rId11"/>
  </p:sldIdLst>
  <p:sldSz cx="10151745" cy="7595870"/>
  <p:notesSz cx="7595870" cy="10151745"/>
  <p:custDataLst>
    <p:tags r:id="rId17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5" userDrawn="1">
          <p15:clr>
            <a:srgbClr val="A4A3A4"/>
          </p15:clr>
        </p15:guide>
        <p15:guide id="2" pos="31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 Liu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  <a:srgbClr val="FF0000"/>
    <a:srgbClr val="969696"/>
    <a:srgbClr val="81ABFF"/>
    <a:srgbClr val="FFFF66"/>
    <a:srgbClr val="003399"/>
    <a:srgbClr val="FF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5305" autoAdjust="0"/>
  </p:normalViewPr>
  <p:slideViewPr>
    <p:cSldViewPr showGuides="1">
      <p:cViewPr varScale="1">
        <p:scale>
          <a:sx n="66" d="100"/>
          <a:sy n="66" d="100"/>
        </p:scale>
        <p:origin x="1044" y="52"/>
      </p:cViewPr>
      <p:guideLst>
        <p:guide orient="horz" pos="1385"/>
        <p:guide pos="3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emf"/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27.wmf"/><Relationship Id="rId3" Type="http://schemas.openxmlformats.org/officeDocument/2006/relationships/image" Target="../media/image32.emf"/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62000"/>
            <a:ext cx="5086350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E54205-459C-40B6-943F-82B60BDB3129}" type="slidenum">
              <a:rPr lang="en-US"/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E54205-459C-40B6-943F-82B60BDB3129}" type="slidenum">
              <a:rPr lang="en-US"/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E54205-459C-40B6-943F-82B60BDB3129}" type="slidenum">
              <a:rPr lang="en-US"/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E54205-459C-40B6-943F-82B60BDB3129}" type="slidenum">
              <a:rPr lang="en-US"/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E54205-459C-40B6-943F-82B60BDB3129}" type="slidenum">
              <a:rPr lang="en-US"/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E54205-459C-40B6-943F-82B60BDB3129}" type="slidenum">
              <a:rPr lang="en-US"/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E54205-459C-40B6-943F-82B60BDB3129}" type="slidenum">
              <a:rPr lang="en-US"/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 template1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52063" cy="7596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8012" y="7054181"/>
            <a:ext cx="914187" cy="329670"/>
          </a:xfrm>
        </p:spPr>
        <p:txBody>
          <a:bodyPr/>
          <a:lstStyle>
            <a:lvl1pPr>
              <a:defRPr/>
            </a:lvl1pPr>
          </a:lstStyle>
          <a:p>
            <a:pPr algn="ctr"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821C16F0-0E7D-4E64-8356-97D3C1575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28453" y="7183186"/>
            <a:ext cx="4023610" cy="419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78569" y="122618"/>
            <a:ext cx="1859891" cy="35609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102" y="966268"/>
            <a:ext cx="9158007" cy="2087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02" y="3059575"/>
            <a:ext cx="9158007" cy="378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102" y="7040543"/>
            <a:ext cx="2284214" cy="329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101282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9895" y="7040543"/>
            <a:ext cx="2284214" cy="329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2B7B873C-A46E-4878-A014-BF36A57BE6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1012825" rtl="0" eaLnBrk="1" latinLnBrk="0" hangingPunct="1">
        <a:lnSpc>
          <a:spcPct val="90000"/>
        </a:lnSpc>
        <a:spcBef>
          <a:spcPct val="0"/>
        </a:spcBef>
        <a:buNone/>
        <a:defRPr sz="4875" b="0" kern="1200">
          <a:solidFill>
            <a:srgbClr val="A5002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3365" indent="-253365" algn="l" defTabSz="1012825" rtl="0" eaLnBrk="1" latinLnBrk="0" hangingPunct="1">
        <a:lnSpc>
          <a:spcPct val="90000"/>
        </a:lnSpc>
        <a:spcBef>
          <a:spcPts val="111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&gt;"/>
        <a:defRPr sz="31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9460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6190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15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72285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5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79015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5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85110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797935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4304665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506095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2pPr>
      <a:lvl3pPr marL="1012825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1892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4pPr>
      <a:lvl5pPr marL="202565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5pPr>
      <a:lvl6pPr marL="2531745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3038475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54457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405130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4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3" Type="http://schemas.openxmlformats.org/officeDocument/2006/relationships/notesSlide" Target="../notesSlides/notesSlide1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10.xml"/><Relationship Id="rId2" Type="http://schemas.openxmlformats.org/officeDocument/2006/relationships/image" Target="../media/image4.png"/><Relationship Id="rId19" Type="http://schemas.openxmlformats.org/officeDocument/2006/relationships/tags" Target="../tags/tag9.xml"/><Relationship Id="rId18" Type="http://schemas.openxmlformats.org/officeDocument/2006/relationships/tags" Target="../tags/tag8.xml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4.bin"/><Relationship Id="rId15" Type="http://schemas.openxmlformats.org/officeDocument/2006/relationships/tags" Target="../tags/tag7.xml"/><Relationship Id="rId14" Type="http://schemas.openxmlformats.org/officeDocument/2006/relationships/tags" Target="../tags/tag6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3.bin"/><Relationship Id="rId11" Type="http://schemas.openxmlformats.org/officeDocument/2006/relationships/tags" Target="../tags/tag5.xml"/><Relationship Id="rId10" Type="http://schemas.openxmlformats.org/officeDocument/2006/relationships/image" Target="../media/image7.wmf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6" Type="http://schemas.openxmlformats.org/officeDocument/2006/relationships/tags" Target="../tags/tag1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30" Type="http://schemas.openxmlformats.org/officeDocument/2006/relationships/notesSlide" Target="../notesSlides/notesSlide2.xml"/><Relationship Id="rId3" Type="http://schemas.openxmlformats.org/officeDocument/2006/relationships/tags" Target="../tags/tag12.xml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24.xml"/><Relationship Id="rId26" Type="http://schemas.openxmlformats.org/officeDocument/2006/relationships/image" Target="../media/image17.png"/><Relationship Id="rId25" Type="http://schemas.openxmlformats.org/officeDocument/2006/relationships/tags" Target="../tags/tag23.xml"/><Relationship Id="rId24" Type="http://schemas.openxmlformats.org/officeDocument/2006/relationships/image" Target="../media/image16.png"/><Relationship Id="rId23" Type="http://schemas.openxmlformats.org/officeDocument/2006/relationships/tags" Target="../tags/tag22.xml"/><Relationship Id="rId22" Type="http://schemas.openxmlformats.org/officeDocument/2006/relationships/image" Target="../media/image15.wmf"/><Relationship Id="rId21" Type="http://schemas.openxmlformats.org/officeDocument/2006/relationships/oleObject" Target="../embeddings/oleObject9.bin"/><Relationship Id="rId20" Type="http://schemas.openxmlformats.org/officeDocument/2006/relationships/tags" Target="../tags/tag21.xml"/><Relationship Id="rId2" Type="http://schemas.openxmlformats.org/officeDocument/2006/relationships/image" Target="../media/image10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8.bin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20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tags" Target="../tags/tag26.xml"/><Relationship Id="rId3" Type="http://schemas.openxmlformats.org/officeDocument/2006/relationships/image" Target="../media/image18.wmf"/><Relationship Id="rId27" Type="http://schemas.openxmlformats.org/officeDocument/2006/relationships/notesSlide" Target="../notesSlides/notesSlide3.xml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32.xml"/><Relationship Id="rId23" Type="http://schemas.openxmlformats.org/officeDocument/2006/relationships/image" Target="../media/image25.wmf"/><Relationship Id="rId22" Type="http://schemas.openxmlformats.org/officeDocument/2006/relationships/oleObject" Target="../embeddings/oleObject17.bin"/><Relationship Id="rId21" Type="http://schemas.openxmlformats.org/officeDocument/2006/relationships/tags" Target="../tags/tag31.xml"/><Relationship Id="rId20" Type="http://schemas.openxmlformats.org/officeDocument/2006/relationships/image" Target="../media/image24.wmf"/><Relationship Id="rId2" Type="http://schemas.openxmlformats.org/officeDocument/2006/relationships/oleObject" Target="../embeddings/oleObject10.bin"/><Relationship Id="rId19" Type="http://schemas.openxmlformats.org/officeDocument/2006/relationships/oleObject" Target="../embeddings/oleObject16.bin"/><Relationship Id="rId18" Type="http://schemas.openxmlformats.org/officeDocument/2006/relationships/tags" Target="../tags/tag30.xml"/><Relationship Id="rId17" Type="http://schemas.openxmlformats.org/officeDocument/2006/relationships/image" Target="../media/image23.wmf"/><Relationship Id="rId16" Type="http://schemas.openxmlformats.org/officeDocument/2006/relationships/oleObject" Target="../embeddings/oleObject15.bin"/><Relationship Id="rId15" Type="http://schemas.openxmlformats.org/officeDocument/2006/relationships/tags" Target="../tags/tag29.xml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4.bin"/><Relationship Id="rId12" Type="http://schemas.openxmlformats.org/officeDocument/2006/relationships/tags" Target="../tags/tag28.xml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tags" Target="../tags/tag34.xml"/><Relationship Id="rId3" Type="http://schemas.openxmlformats.org/officeDocument/2006/relationships/image" Target="../media/image18.wmf"/><Relationship Id="rId27" Type="http://schemas.openxmlformats.org/officeDocument/2006/relationships/notesSlide" Target="../notesSlides/notesSlide4.xml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40.xml"/><Relationship Id="rId23" Type="http://schemas.openxmlformats.org/officeDocument/2006/relationships/image" Target="../media/image31.wmf"/><Relationship Id="rId22" Type="http://schemas.openxmlformats.org/officeDocument/2006/relationships/oleObject" Target="../embeddings/oleObject25.bin"/><Relationship Id="rId21" Type="http://schemas.openxmlformats.org/officeDocument/2006/relationships/tags" Target="../tags/tag39.xml"/><Relationship Id="rId20" Type="http://schemas.openxmlformats.org/officeDocument/2006/relationships/image" Target="../media/image30.wmf"/><Relationship Id="rId2" Type="http://schemas.openxmlformats.org/officeDocument/2006/relationships/oleObject" Target="../embeddings/oleObject18.bin"/><Relationship Id="rId19" Type="http://schemas.openxmlformats.org/officeDocument/2006/relationships/oleObject" Target="../embeddings/oleObject24.bin"/><Relationship Id="rId18" Type="http://schemas.openxmlformats.org/officeDocument/2006/relationships/tags" Target="../tags/tag38.xml"/><Relationship Id="rId17" Type="http://schemas.openxmlformats.org/officeDocument/2006/relationships/image" Target="../media/image29.wmf"/><Relationship Id="rId16" Type="http://schemas.openxmlformats.org/officeDocument/2006/relationships/oleObject" Target="../embeddings/oleObject23.bin"/><Relationship Id="rId15" Type="http://schemas.openxmlformats.org/officeDocument/2006/relationships/tags" Target="../tags/tag37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2.bin"/><Relationship Id="rId12" Type="http://schemas.openxmlformats.org/officeDocument/2006/relationships/tags" Target="../tags/tag36.xml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21.bin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2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7.bin"/><Relationship Id="rId4" Type="http://schemas.openxmlformats.org/officeDocument/2006/relationships/tags" Target="../tags/tag42.xml"/><Relationship Id="rId3" Type="http://schemas.openxmlformats.org/officeDocument/2006/relationships/image" Target="../media/image18.wmf"/><Relationship Id="rId27" Type="http://schemas.openxmlformats.org/officeDocument/2006/relationships/notesSlide" Target="../notesSlides/notesSlide5.xml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48.xml"/><Relationship Id="rId23" Type="http://schemas.openxmlformats.org/officeDocument/2006/relationships/image" Target="../media/image36.wmf"/><Relationship Id="rId22" Type="http://schemas.openxmlformats.org/officeDocument/2006/relationships/oleObject" Target="../embeddings/oleObject33.bin"/><Relationship Id="rId21" Type="http://schemas.openxmlformats.org/officeDocument/2006/relationships/tags" Target="../tags/tag47.xml"/><Relationship Id="rId20" Type="http://schemas.openxmlformats.org/officeDocument/2006/relationships/image" Target="../media/image35.wmf"/><Relationship Id="rId2" Type="http://schemas.openxmlformats.org/officeDocument/2006/relationships/oleObject" Target="../embeddings/oleObject26.bin"/><Relationship Id="rId19" Type="http://schemas.openxmlformats.org/officeDocument/2006/relationships/oleObject" Target="../embeddings/oleObject32.bin"/><Relationship Id="rId18" Type="http://schemas.openxmlformats.org/officeDocument/2006/relationships/tags" Target="../tags/tag46.xml"/><Relationship Id="rId17" Type="http://schemas.openxmlformats.org/officeDocument/2006/relationships/image" Target="../media/image34.wmf"/><Relationship Id="rId16" Type="http://schemas.openxmlformats.org/officeDocument/2006/relationships/oleObject" Target="../embeddings/oleObject31.bin"/><Relationship Id="rId15" Type="http://schemas.openxmlformats.org/officeDocument/2006/relationships/tags" Target="../tags/tag45.xml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0.bin"/><Relationship Id="rId12" Type="http://schemas.openxmlformats.org/officeDocument/2006/relationships/tags" Target="../tags/tag44.xml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29.bin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0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99" y="1584234"/>
            <a:ext cx="954246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Sensing and Tracking</a:t>
            </a:r>
            <a:endParaRPr lang="en-US" altLang="zh-CN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Aided by Learning</a:t>
            </a:r>
            <a:endParaRPr lang="en-US" altLang="zh-CN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37431" y="3569494"/>
            <a:ext cx="7924800" cy="221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Department of Electrical and Electronics Engineering</a:t>
            </a:r>
            <a:endParaRPr 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The Hong Kong Polytechnic University</a:t>
            </a:r>
            <a:endParaRPr 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endParaRPr lang="en-US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821C16F0-0E7D-4E64-8356-97D3C1575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1231" y="7054181"/>
            <a:ext cx="304800" cy="32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54"/>
    </mc:Choice>
    <mc:Fallback>
      <p:transition spd="slow" advTm="219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4476750"/>
            <a:ext cx="7990668" cy="2340000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3644171" y="745629"/>
            <a:ext cx="27311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Active Sensing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821C16F0-0E7D-4E64-8356-97D3C1575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5590" y="1359535"/>
            <a:ext cx="4944470" cy="2880000"/>
          </a:xfrm>
          <a:prstGeom prst="rect">
            <a:avLst/>
          </a:prstGeom>
        </p:spPr>
      </p:pic>
      <p:graphicFrame>
        <p:nvGraphicFramePr>
          <p:cNvPr id="9" name="对象 -2147482617"/>
          <p:cNvGraphicFramePr/>
          <p:nvPr>
            <p:custDataLst>
              <p:tags r:id="rId5"/>
            </p:custDataLst>
          </p:nvPr>
        </p:nvGraphicFramePr>
        <p:xfrm>
          <a:off x="5608638" y="3874135"/>
          <a:ext cx="3086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086100" imgH="1041400" progId="Equation.DSMT4">
                  <p:embed/>
                </p:oleObj>
              </mc:Choice>
              <mc:Fallback>
                <p:oleObj name="" r:id="rId6" imgW="3086100" imgH="1041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8638" y="3874135"/>
                        <a:ext cx="30861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-2147482617"/>
          <p:cNvGraphicFramePr/>
          <p:nvPr>
            <p:custDataLst>
              <p:tags r:id="rId8"/>
            </p:custDataLst>
          </p:nvPr>
        </p:nvGraphicFramePr>
        <p:xfrm>
          <a:off x="6203633" y="2292350"/>
          <a:ext cx="217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9" imgW="2171700" imgH="304800" progId="Equation.DSMT4">
                  <p:embed/>
                </p:oleObj>
              </mc:Choice>
              <mc:Fallback>
                <p:oleObj name="" r:id="rId9" imgW="2171700" imgH="304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03633" y="2292350"/>
                        <a:ext cx="2171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-2147482617"/>
          <p:cNvGraphicFramePr/>
          <p:nvPr>
            <p:custDataLst>
              <p:tags r:id="rId11"/>
            </p:custDataLst>
          </p:nvPr>
        </p:nvGraphicFramePr>
        <p:xfrm>
          <a:off x="6203633" y="1632585"/>
          <a:ext cx="2032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2" imgW="2032000" imgH="254000" progId="Equation.DSMT4">
                  <p:embed/>
                </p:oleObj>
              </mc:Choice>
              <mc:Fallback>
                <p:oleObj name="" r:id="rId12" imgW="20320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03633" y="1632585"/>
                        <a:ext cx="20320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570355" y="1610995"/>
            <a:ext cx="895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uplink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5228590" y="1328420"/>
            <a:ext cx="3462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The received pilot signal in uplink is</a:t>
            </a:r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34" name="对象 -2147482617"/>
          <p:cNvGraphicFramePr/>
          <p:nvPr>
            <p:custDataLst>
              <p:tags r:id="rId15"/>
            </p:custDataLst>
          </p:nvPr>
        </p:nvGraphicFramePr>
        <p:xfrm>
          <a:off x="6432233" y="3001010"/>
          <a:ext cx="1054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6" imgW="1054100" imgH="304800" progId="Equation.DSMT4">
                  <p:embed/>
                </p:oleObj>
              </mc:Choice>
              <mc:Fallback>
                <p:oleObj name="" r:id="rId16" imgW="1054100" imgH="304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32233" y="3001010"/>
                        <a:ext cx="10541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>
            <p:custDataLst>
              <p:tags r:id="rId18"/>
            </p:custDataLst>
          </p:nvPr>
        </p:nvSpPr>
        <p:spPr>
          <a:xfrm>
            <a:off x="5240020" y="1985645"/>
            <a:ext cx="4547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The beamforming vector in time t+1 can be estimated as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19"/>
            </p:custDataLst>
          </p:nvPr>
        </p:nvSpPr>
        <p:spPr>
          <a:xfrm>
            <a:off x="5304790" y="2656840"/>
            <a:ext cx="4547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The AOA vector is obtained by all historical observations: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91760" y="3355975"/>
            <a:ext cx="508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AoA estimation problem for initial beam alignment in a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mmWave environment</a:t>
            </a:r>
            <a:endParaRPr lang="en-US" altLang="zh-CN" sz="1400"/>
          </a:p>
        </p:txBody>
      </p:sp>
      <p:sp>
        <p:nvSpPr>
          <p:cNvPr id="43" name="文本框 42"/>
          <p:cNvSpPr txBox="1"/>
          <p:nvPr/>
        </p:nvSpPr>
        <p:spPr>
          <a:xfrm>
            <a:off x="46355" y="6922135"/>
            <a:ext cx="71037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F. Sohrabi</a:t>
            </a:r>
            <a:r>
              <a:rPr lang="en-US" altLang="zh-CN" sz="1200"/>
              <a:t>, </a:t>
            </a:r>
            <a:r>
              <a:rPr lang="zh-CN" altLang="en-US" sz="1200"/>
              <a:t>T. Jiang, et al. Active Sensing for Communications by Learning, IEEE JSAC, 2022</a:t>
            </a:r>
            <a:endParaRPr lang="zh-CN" altLang="en-US" sz="1200"/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927">
        <p:fade/>
      </p:transition>
    </mc:Choice>
    <mc:Fallback>
      <p:transition spd="med" advTm="399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4955" y="1054735"/>
            <a:ext cx="4738822" cy="2556000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4187414" y="745629"/>
            <a:ext cx="16446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Tracking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821C16F0-0E7D-4E64-8356-97D3C1575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对象 -2147482617"/>
          <p:cNvGraphicFramePr/>
          <p:nvPr>
            <p:custDataLst>
              <p:tags r:id="rId3"/>
            </p:custDataLst>
          </p:nvPr>
        </p:nvGraphicFramePr>
        <p:xfrm>
          <a:off x="5227638" y="4173855"/>
          <a:ext cx="229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4" imgW="2298700" imgH="685800" progId="Equation.DSMT4">
                  <p:embed/>
                </p:oleObj>
              </mc:Choice>
              <mc:Fallback>
                <p:oleObj name="" r:id="rId4" imgW="2298700" imgH="685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7638" y="4173855"/>
                        <a:ext cx="2298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-2147482617"/>
          <p:cNvGraphicFramePr/>
          <p:nvPr>
            <p:custDataLst>
              <p:tags r:id="rId6"/>
            </p:custDataLst>
          </p:nvPr>
        </p:nvGraphicFramePr>
        <p:xfrm>
          <a:off x="6010593" y="2646045"/>
          <a:ext cx="265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" imgW="2654300" imgH="457200" progId="Equation.DSMT4">
                  <p:embed/>
                </p:oleObj>
              </mc:Choice>
              <mc:Fallback>
                <p:oleObj name="" r:id="rId7" imgW="2654300" imgH="45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0593" y="2646045"/>
                        <a:ext cx="2654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-2147482617"/>
          <p:cNvGraphicFramePr/>
          <p:nvPr>
            <p:custDataLst>
              <p:tags r:id="rId9"/>
            </p:custDataLst>
          </p:nvPr>
        </p:nvGraphicFramePr>
        <p:xfrm>
          <a:off x="5981383" y="1646238"/>
          <a:ext cx="24765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0" imgW="2476500" imgH="634365" progId="Equation.DSMT4">
                  <p:embed/>
                </p:oleObj>
              </mc:Choice>
              <mc:Fallback>
                <p:oleObj name="" r:id="rId10" imgW="2476500" imgH="6343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81383" y="1646238"/>
                        <a:ext cx="2476500" cy="634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>
          <a:xfrm>
            <a:off x="5228590" y="1328420"/>
            <a:ext cx="3462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The l-th pilot received by the AP</a:t>
            </a:r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34" name="对象 -2147482617"/>
          <p:cNvGraphicFramePr/>
          <p:nvPr>
            <p:custDataLst>
              <p:tags r:id="rId13"/>
            </p:custDataLst>
          </p:nvPr>
        </p:nvGraphicFramePr>
        <p:xfrm>
          <a:off x="6066156" y="3409950"/>
          <a:ext cx="246316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4" imgW="2463165" imgH="457200" progId="Equation.DSMT4">
                  <p:embed/>
                </p:oleObj>
              </mc:Choice>
              <mc:Fallback>
                <p:oleObj name="" r:id="rId14" imgW="2463165" imgH="45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66156" y="3409950"/>
                        <a:ext cx="246316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5288280" y="2339340"/>
            <a:ext cx="4825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RIS sensing vector in the uplink phase (UE transmits the </a:t>
            </a:r>
            <a:r>
              <a:rPr lang="en-US" altLang="zh-CN" sz="1400">
                <a:sym typeface="+mn-ea"/>
              </a:rPr>
              <a:t>pilot</a:t>
            </a:r>
            <a:r>
              <a:rPr lang="en-US" altLang="zh-CN" sz="1400">
                <a:solidFill>
                  <a:schemeClr val="tx1"/>
                </a:solidFill>
              </a:rPr>
              <a:t>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5304155" y="3103245"/>
            <a:ext cx="4547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RIS coefficient in downlink phase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27955" y="3867150"/>
            <a:ext cx="4592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goal is to maximize the rate</a:t>
            </a:r>
            <a:endParaRPr lang="en-US" altLang="zh-CN" sz="1400"/>
          </a:p>
        </p:txBody>
      </p:sp>
      <p:sp>
        <p:nvSpPr>
          <p:cNvPr id="43" name="文本框 42"/>
          <p:cNvSpPr txBox="1"/>
          <p:nvPr/>
        </p:nvSpPr>
        <p:spPr>
          <a:xfrm>
            <a:off x="46355" y="6922135"/>
            <a:ext cx="71037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H. Han,</a:t>
            </a:r>
            <a:r>
              <a:rPr lang="en-US" altLang="zh-CN" sz="1200"/>
              <a:t> </a:t>
            </a:r>
            <a:r>
              <a:rPr lang="zh-CN" altLang="en-US" sz="1200"/>
              <a:t>T. Jiang, et al. Active </a:t>
            </a:r>
            <a:r>
              <a:rPr lang="en-US" altLang="zh-CN" sz="1200"/>
              <a:t>Beam Tracking with Reconfigurable Intelligent Surface</a:t>
            </a:r>
            <a:r>
              <a:rPr lang="zh-CN" altLang="en-US" sz="1200"/>
              <a:t>, IEEE </a:t>
            </a:r>
            <a:r>
              <a:rPr lang="en-US" altLang="zh-CN" sz="1200"/>
              <a:t>ICCASP</a:t>
            </a:r>
            <a:r>
              <a:rPr lang="zh-CN" altLang="en-US" sz="1200"/>
              <a:t>, 2022</a:t>
            </a:r>
            <a:endParaRPr lang="zh-CN" altLang="en-US" sz="1200"/>
          </a:p>
        </p:txBody>
      </p:sp>
      <p:sp>
        <p:nvSpPr>
          <p:cNvPr id="3" name="文本框 2"/>
          <p:cNvSpPr txBox="1"/>
          <p:nvPr>
            <p:custDataLst>
              <p:tags r:id="rId18"/>
            </p:custDataLst>
          </p:nvPr>
        </p:nvSpPr>
        <p:spPr>
          <a:xfrm>
            <a:off x="7292975" y="2720975"/>
            <a:ext cx="2559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(2)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7292975" y="3468370"/>
            <a:ext cx="2559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(3)</a:t>
            </a:r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5" name="对象 -2147482617"/>
          <p:cNvGraphicFramePr/>
          <p:nvPr>
            <p:custDataLst>
              <p:tags r:id="rId20"/>
            </p:custDataLst>
          </p:nvPr>
        </p:nvGraphicFramePr>
        <p:xfrm>
          <a:off x="7420928" y="4407535"/>
          <a:ext cx="2730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1" imgW="2730500" imgH="787400" progId="Equation.DSMT4">
                  <p:embed/>
                </p:oleObj>
              </mc:Choice>
              <mc:Fallback>
                <p:oleObj name="" r:id="rId21" imgW="2730500" imgH="787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20928" y="4407535"/>
                        <a:ext cx="27305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74955" y="3775075"/>
            <a:ext cx="4855845" cy="12338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22555" y="4937760"/>
            <a:ext cx="8142366" cy="1764000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927">
        <p:fade/>
      </p:transition>
    </mc:Choice>
    <mc:Fallback>
      <p:transition spd="med" advTm="399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2864074" y="745629"/>
            <a:ext cx="42913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Active prediction sheme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821C16F0-0E7D-4E64-8356-97D3C1575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9" name="对象 -2147482617"/>
          <p:cNvGraphicFramePr/>
          <p:nvPr>
            <p:custDataLst>
              <p:tags r:id="rId1"/>
            </p:custDataLst>
          </p:nvPr>
        </p:nvGraphicFramePr>
        <p:xfrm>
          <a:off x="5714048" y="1635125"/>
          <a:ext cx="227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" imgW="2273300" imgH="254000" progId="Equation.DSMT4">
                  <p:embed/>
                </p:oleObj>
              </mc:Choice>
              <mc:Fallback>
                <p:oleObj name="" r:id="rId2" imgW="22733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4048" y="1635125"/>
                        <a:ext cx="2273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5048250" y="1328420"/>
            <a:ext cx="3462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The t-th received siganl at the AP is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75555" y="3180080"/>
            <a:ext cx="4592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goal is to estimate the AoA at time T+1</a:t>
            </a:r>
            <a:endParaRPr lang="en-US" altLang="zh-CN" sz="140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9355" y="1588135"/>
          <a:ext cx="2171578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729865" imgH="908050" progId="Visio.Drawing.11">
                  <p:embed/>
                </p:oleObj>
              </mc:Choice>
              <mc:Fallback>
                <p:oleObj name="" r:id="rId5" imgW="2729865" imgH="90805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9355" y="1588135"/>
                        <a:ext cx="2171578" cy="7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22555" y="5013325"/>
          <a:ext cx="8827770" cy="209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9111615" imgH="2188210" progId="Visio.Drawing.11">
                  <p:embed/>
                </p:oleObj>
              </mc:Choice>
              <mc:Fallback>
                <p:oleObj name="" r:id="rId7" imgW="9111615" imgH="2188210" progId="Visio.Drawing.11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555" y="5013325"/>
                        <a:ext cx="8827770" cy="209359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617"/>
          <p:cNvGraphicFramePr/>
          <p:nvPr>
            <p:custDataLst>
              <p:tags r:id="rId9"/>
            </p:custDataLst>
          </p:nvPr>
        </p:nvGraphicFramePr>
        <p:xfrm>
          <a:off x="5668328" y="2197735"/>
          <a:ext cx="2286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0" imgW="2286000" imgH="254000" progId="Equation.DSMT4">
                  <p:embed/>
                </p:oleObj>
              </mc:Choice>
              <mc:Fallback>
                <p:oleObj name="" r:id="rId10" imgW="22860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68328" y="2197735"/>
                        <a:ext cx="22860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075555" y="1880870"/>
            <a:ext cx="508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The transmitter beamforming vector at time t+1 is</a:t>
            </a:r>
            <a:endParaRPr lang="en-US" altLang="zh-CN" sz="14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75555" y="2496185"/>
            <a:ext cx="508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The receiver beamforming vector at time t+1 is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20" name="对象 -2147482617"/>
          <p:cNvGraphicFramePr/>
          <p:nvPr>
            <p:custDataLst>
              <p:tags r:id="rId12"/>
            </p:custDataLst>
          </p:nvPr>
        </p:nvGraphicFramePr>
        <p:xfrm>
          <a:off x="5649278" y="2807335"/>
          <a:ext cx="2387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3" imgW="2387600" imgH="254000" progId="Equation.DSMT4">
                  <p:embed/>
                </p:oleObj>
              </mc:Choice>
              <mc:Fallback>
                <p:oleObj name="" r:id="rId13" imgW="23876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49278" y="2807335"/>
                        <a:ext cx="23876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-2147482617"/>
          <p:cNvGraphicFramePr/>
          <p:nvPr>
            <p:custDataLst>
              <p:tags r:id="rId15"/>
            </p:custDataLst>
          </p:nvPr>
        </p:nvGraphicFramePr>
        <p:xfrm>
          <a:off x="5761038" y="3493135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1447800" imgH="279400" progId="Equation.DSMT4">
                  <p:embed/>
                </p:oleObj>
              </mc:Choice>
              <mc:Fallback>
                <p:oleObj name="" r:id="rId16" imgW="1447800" imgH="279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61038" y="3493135"/>
                        <a:ext cx="14478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-2147482617"/>
          <p:cNvGraphicFramePr/>
          <p:nvPr>
            <p:custDataLst>
              <p:tags r:id="rId18"/>
            </p:custDataLst>
          </p:nvPr>
        </p:nvGraphicFramePr>
        <p:xfrm>
          <a:off x="203201" y="3511550"/>
          <a:ext cx="360616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3606165" imgH="1181100" progId="Equation.DSMT4">
                  <p:embed/>
                </p:oleObj>
              </mc:Choice>
              <mc:Fallback>
                <p:oleObj name="" r:id="rId19" imgW="3606165" imgH="1181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3201" y="3511550"/>
                        <a:ext cx="3606165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6355" y="3174365"/>
            <a:ext cx="508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AoA estimation problem is formulated as</a:t>
            </a:r>
            <a:endParaRPr lang="en-US" altLang="zh-CN" sz="1400"/>
          </a:p>
        </p:txBody>
      </p:sp>
      <p:sp>
        <p:nvSpPr>
          <p:cNvPr id="31" name="椭圆 30"/>
          <p:cNvSpPr/>
          <p:nvPr/>
        </p:nvSpPr>
        <p:spPr>
          <a:xfrm>
            <a:off x="463550" y="797560"/>
            <a:ext cx="2438400" cy="22631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26355" y="3827145"/>
            <a:ext cx="459295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channel between the base station and target is assumed to be a Rician fading channel.</a:t>
            </a:r>
            <a:endParaRPr lang="en-US" altLang="zh-CN" sz="1400"/>
          </a:p>
          <a:p>
            <a:pPr algn="l">
              <a:buClrTx/>
              <a:buSzTx/>
              <a:buFontTx/>
            </a:pPr>
            <a:endParaRPr lang="en-US" altLang="zh-CN" sz="1400"/>
          </a:p>
        </p:txBody>
      </p:sp>
      <p:graphicFrame>
        <p:nvGraphicFramePr>
          <p:cNvPr id="37" name="对象 -2147482617"/>
          <p:cNvGraphicFramePr/>
          <p:nvPr>
            <p:custDataLst>
              <p:tags r:id="rId21"/>
            </p:custDataLst>
          </p:nvPr>
        </p:nvGraphicFramePr>
        <p:xfrm>
          <a:off x="5678488" y="4407535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2" imgW="2133600" imgH="444500" progId="Equation.DSMT4">
                  <p:embed/>
                </p:oleObj>
              </mc:Choice>
              <mc:Fallback>
                <p:oleObj name="" r:id="rId22" imgW="21336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78488" y="4407535"/>
                        <a:ext cx="2133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927">
        <p:fade/>
      </p:transition>
    </mc:Choice>
    <mc:Fallback>
      <p:transition spd="med" advTm="399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070450" y="710704"/>
            <a:ext cx="48844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Fixed beamforming scheme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821C16F0-0E7D-4E64-8356-97D3C1575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9" name="对象 -2147482617"/>
          <p:cNvGraphicFramePr/>
          <p:nvPr>
            <p:custDataLst>
              <p:tags r:id="rId1"/>
            </p:custDataLst>
          </p:nvPr>
        </p:nvGraphicFramePr>
        <p:xfrm>
          <a:off x="5714048" y="1635125"/>
          <a:ext cx="227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" imgW="2273300" imgH="254000" progId="Equation.DSMT4">
                  <p:embed/>
                </p:oleObj>
              </mc:Choice>
              <mc:Fallback>
                <p:oleObj name="" r:id="rId2" imgW="22733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4048" y="1635125"/>
                        <a:ext cx="2273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5048250" y="1328420"/>
            <a:ext cx="3462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The t-th received siganl at the AP is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75555" y="3027680"/>
            <a:ext cx="4592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goal is to estimate the AoA at time T+1</a:t>
            </a:r>
            <a:endParaRPr lang="en-US" altLang="zh-CN" sz="140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9355" y="1588135"/>
          <a:ext cx="2171578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729865" imgH="908050" progId="Visio.Drawing.11">
                  <p:embed/>
                </p:oleObj>
              </mc:Choice>
              <mc:Fallback>
                <p:oleObj name="" r:id="rId5" imgW="2729865" imgH="90805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9355" y="1588135"/>
                        <a:ext cx="2171578" cy="7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22555" y="5013325"/>
          <a:ext cx="8827770" cy="209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9111615" imgH="2188210" progId="Visio.Drawing.11">
                  <p:embed/>
                </p:oleObj>
              </mc:Choice>
              <mc:Fallback>
                <p:oleObj name="" r:id="rId7" imgW="9111615" imgH="2188210" progId="Visio.Drawing.11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555" y="5013325"/>
                        <a:ext cx="8827770" cy="209359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617"/>
          <p:cNvGraphicFramePr/>
          <p:nvPr>
            <p:custDataLst>
              <p:tags r:id="rId9"/>
            </p:custDataLst>
          </p:nvPr>
        </p:nvGraphicFramePr>
        <p:xfrm>
          <a:off x="6455728" y="2197735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0" imgW="711200" imgH="254000" progId="Equation.DSMT4">
                  <p:embed/>
                </p:oleObj>
              </mc:Choice>
              <mc:Fallback>
                <p:oleObj name="" r:id="rId10" imgW="7112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55728" y="2197735"/>
                        <a:ext cx="7112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075555" y="1880870"/>
            <a:ext cx="508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The transmitter beamforming vector at time 1 is</a:t>
            </a:r>
            <a:endParaRPr lang="en-US" altLang="zh-CN" sz="14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75555" y="2496185"/>
            <a:ext cx="508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The receiver beamforming vector at time 1 is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20" name="对象 -2147482617"/>
          <p:cNvGraphicFramePr/>
          <p:nvPr>
            <p:custDataLst>
              <p:tags r:id="rId12"/>
            </p:custDataLst>
          </p:nvPr>
        </p:nvGraphicFramePr>
        <p:xfrm>
          <a:off x="6436678" y="2807335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3" imgW="812800" imgH="254000" progId="Equation.DSMT4">
                  <p:embed/>
                </p:oleObj>
              </mc:Choice>
              <mc:Fallback>
                <p:oleObj name="" r:id="rId13" imgW="8128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36678" y="2807335"/>
                        <a:ext cx="8128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-2147482617"/>
          <p:cNvGraphicFramePr/>
          <p:nvPr>
            <p:custDataLst>
              <p:tags r:id="rId15"/>
            </p:custDataLst>
          </p:nvPr>
        </p:nvGraphicFramePr>
        <p:xfrm>
          <a:off x="6195378" y="3441065"/>
          <a:ext cx="1295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1295400" imgH="279400" progId="Equation.DSMT4">
                  <p:embed/>
                </p:oleObj>
              </mc:Choice>
              <mc:Fallback>
                <p:oleObj name="" r:id="rId16" imgW="1295400" imgH="279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95378" y="3441065"/>
                        <a:ext cx="12954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-2147482617"/>
          <p:cNvGraphicFramePr/>
          <p:nvPr>
            <p:custDataLst>
              <p:tags r:id="rId18"/>
            </p:custDataLst>
          </p:nvPr>
        </p:nvGraphicFramePr>
        <p:xfrm>
          <a:off x="748984" y="3587750"/>
          <a:ext cx="2514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2514600" imgH="1181100" progId="Equation.DSMT4">
                  <p:embed/>
                </p:oleObj>
              </mc:Choice>
              <mc:Fallback>
                <p:oleObj name="" r:id="rId19" imgW="2514600" imgH="1181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8984" y="3587750"/>
                        <a:ext cx="25146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椭圆 30"/>
          <p:cNvSpPr/>
          <p:nvPr/>
        </p:nvSpPr>
        <p:spPr>
          <a:xfrm>
            <a:off x="463550" y="797560"/>
            <a:ext cx="2438400" cy="22631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26355" y="3827145"/>
            <a:ext cx="459295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channel between the base station and target is assumed to be a Rician fading channel.</a:t>
            </a:r>
            <a:endParaRPr lang="en-US" altLang="zh-CN" sz="1400"/>
          </a:p>
          <a:p>
            <a:pPr algn="l">
              <a:buClrTx/>
              <a:buSzTx/>
              <a:buFontTx/>
            </a:pPr>
            <a:endParaRPr lang="en-US" altLang="zh-CN" sz="1400"/>
          </a:p>
        </p:txBody>
      </p:sp>
      <p:graphicFrame>
        <p:nvGraphicFramePr>
          <p:cNvPr id="37" name="对象 -2147482617"/>
          <p:cNvGraphicFramePr/>
          <p:nvPr>
            <p:custDataLst>
              <p:tags r:id="rId21"/>
            </p:custDataLst>
          </p:nvPr>
        </p:nvGraphicFramePr>
        <p:xfrm>
          <a:off x="5767388" y="4407535"/>
          <a:ext cx="195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2" imgW="1955800" imgH="444500" progId="Equation.DSMT4">
                  <p:embed/>
                </p:oleObj>
              </mc:Choice>
              <mc:Fallback>
                <p:oleObj name="" r:id="rId22" imgW="19558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67388" y="4407535"/>
                        <a:ext cx="1955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355" y="3174365"/>
            <a:ext cx="508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AoA estimation problem is formulated as</a:t>
            </a:r>
            <a:endParaRPr lang="en-US" altLang="zh-CN" sz="1400"/>
          </a:p>
        </p:txBody>
      </p:sp>
    </p:spTree>
    <p:custDataLst>
      <p:tags r:id="rId2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927">
        <p:fade/>
      </p:transition>
    </mc:Choice>
    <mc:Fallback>
      <p:transition spd="med" advTm="399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337468" y="710704"/>
            <a:ext cx="43503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Adaptive design scheme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821C16F0-0E7D-4E64-8356-97D3C1575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9" name="对象 -2147482617"/>
          <p:cNvGraphicFramePr/>
          <p:nvPr>
            <p:custDataLst>
              <p:tags r:id="rId1"/>
            </p:custDataLst>
          </p:nvPr>
        </p:nvGraphicFramePr>
        <p:xfrm>
          <a:off x="5714048" y="1635125"/>
          <a:ext cx="227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" imgW="2273300" imgH="254000" progId="Equation.DSMT4">
                  <p:embed/>
                </p:oleObj>
              </mc:Choice>
              <mc:Fallback>
                <p:oleObj name="" r:id="rId2" imgW="22733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4048" y="1635125"/>
                        <a:ext cx="2273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5048250" y="1328420"/>
            <a:ext cx="3462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The t-th received siganl at the AP is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75555" y="3027680"/>
            <a:ext cx="48348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For t &gt; 1, the transmitter and receiver beamforming vectors are</a:t>
            </a:r>
            <a:endParaRPr lang="en-US" altLang="zh-CN" sz="140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9355" y="1588135"/>
          <a:ext cx="2171578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729865" imgH="908050" progId="Visio.Drawing.11">
                  <p:embed/>
                </p:oleObj>
              </mc:Choice>
              <mc:Fallback>
                <p:oleObj name="" r:id="rId5" imgW="2729865" imgH="90805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9355" y="1588135"/>
                        <a:ext cx="2171578" cy="7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22555" y="5013325"/>
          <a:ext cx="8827770" cy="209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9111615" imgH="2188210" progId="Visio.Drawing.11">
                  <p:embed/>
                </p:oleObj>
              </mc:Choice>
              <mc:Fallback>
                <p:oleObj name="" r:id="rId7" imgW="9111615" imgH="2188210" progId="Visio.Drawing.11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555" y="5013325"/>
                        <a:ext cx="8827770" cy="209359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617"/>
          <p:cNvGraphicFramePr/>
          <p:nvPr>
            <p:custDataLst>
              <p:tags r:id="rId9"/>
            </p:custDataLst>
          </p:nvPr>
        </p:nvGraphicFramePr>
        <p:xfrm>
          <a:off x="6455728" y="2197735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0" imgW="711200" imgH="254000" progId="Equation.DSMT4">
                  <p:embed/>
                </p:oleObj>
              </mc:Choice>
              <mc:Fallback>
                <p:oleObj name="" r:id="rId10" imgW="7112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55728" y="2197735"/>
                        <a:ext cx="7112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075555" y="1880870"/>
            <a:ext cx="508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The transmitter beamforming vector at time 1 is</a:t>
            </a:r>
            <a:endParaRPr lang="en-US" altLang="zh-CN" sz="14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75555" y="2496185"/>
            <a:ext cx="508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The receiver beamforming vector at time 1 is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20" name="对象 -2147482617"/>
          <p:cNvGraphicFramePr/>
          <p:nvPr>
            <p:custDataLst>
              <p:tags r:id="rId12"/>
            </p:custDataLst>
          </p:nvPr>
        </p:nvGraphicFramePr>
        <p:xfrm>
          <a:off x="6436678" y="2807335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3" imgW="812800" imgH="254000" progId="Equation.DSMT4">
                  <p:embed/>
                </p:oleObj>
              </mc:Choice>
              <mc:Fallback>
                <p:oleObj name="" r:id="rId13" imgW="8128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36678" y="2807335"/>
                        <a:ext cx="8128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-2147482617"/>
          <p:cNvGraphicFramePr/>
          <p:nvPr>
            <p:custDataLst>
              <p:tags r:id="rId15"/>
            </p:custDataLst>
          </p:nvPr>
        </p:nvGraphicFramePr>
        <p:xfrm>
          <a:off x="6065838" y="4255135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1447800" imgH="279400" progId="Equation.DSMT4">
                  <p:embed/>
                </p:oleObj>
              </mc:Choice>
              <mc:Fallback>
                <p:oleObj name="" r:id="rId16" imgW="1447800" imgH="279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65838" y="4255135"/>
                        <a:ext cx="14478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-2147482617"/>
          <p:cNvGraphicFramePr/>
          <p:nvPr>
            <p:custDataLst>
              <p:tags r:id="rId18"/>
            </p:custDataLst>
          </p:nvPr>
        </p:nvGraphicFramePr>
        <p:xfrm>
          <a:off x="122557" y="3618865"/>
          <a:ext cx="383476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3834765" imgH="1257300" progId="Equation.DSMT4">
                  <p:embed/>
                </p:oleObj>
              </mc:Choice>
              <mc:Fallback>
                <p:oleObj name="" r:id="rId19" imgW="3834765" imgH="1257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2557" y="3618865"/>
                        <a:ext cx="3834765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椭圆 30"/>
          <p:cNvSpPr/>
          <p:nvPr/>
        </p:nvSpPr>
        <p:spPr>
          <a:xfrm>
            <a:off x="463550" y="797560"/>
            <a:ext cx="2438400" cy="22631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55" y="3174365"/>
            <a:ext cx="508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AoA estimation problem is formulated as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5075555" y="3910330"/>
            <a:ext cx="4592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The goal is to estimate the AoA at time T+1</a:t>
            </a:r>
            <a:endParaRPr lang="en-US" altLang="zh-CN" sz="1400"/>
          </a:p>
        </p:txBody>
      </p:sp>
      <p:graphicFrame>
        <p:nvGraphicFramePr>
          <p:cNvPr id="4" name="对象 -2147482617"/>
          <p:cNvGraphicFramePr/>
          <p:nvPr>
            <p:custDataLst>
              <p:tags r:id="rId21"/>
            </p:custDataLst>
          </p:nvPr>
        </p:nvGraphicFramePr>
        <p:xfrm>
          <a:off x="6277928" y="3326765"/>
          <a:ext cx="1333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2" imgW="1333500" imgH="660400" progId="Equation.DSMT4">
                  <p:embed/>
                </p:oleObj>
              </mc:Choice>
              <mc:Fallback>
                <p:oleObj name="" r:id="rId22" imgW="1333500" imgH="660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77928" y="3326765"/>
                        <a:ext cx="13335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927">
        <p:fade/>
      </p:transition>
    </mc:Choice>
    <mc:Fallback>
      <p:transition spd="med" advTm="399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275180" y="750074"/>
            <a:ext cx="21983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Simulations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821C16F0-0E7D-4E64-8356-97D3C1575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51320" y="3277870"/>
            <a:ext cx="3179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Fig. 1 Simulated prediction performance when T = 2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274955" y="1359535"/>
            <a:ext cx="508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 b="1"/>
              <a:t>Simulation settings:</a:t>
            </a:r>
            <a:endParaRPr lang="en-US" altLang="zh-CN" sz="1400" b="1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/>
              <a:t>Rician factor is K = 10</a:t>
            </a:r>
            <a:endParaRPr lang="en-US" altLang="zh-CN" sz="140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/>
              <a:t>Initial AoA is uniformly distributed in [0</a:t>
            </a:r>
            <a:r>
              <a:rPr lang="zh-CN" altLang="en-US" sz="1400">
                <a:sym typeface="+mn-ea"/>
              </a:rPr>
              <a:t>°</a:t>
            </a:r>
            <a:r>
              <a:rPr lang="en-US" altLang="zh-CN" sz="1400"/>
              <a:t>, 60</a:t>
            </a:r>
            <a:r>
              <a:rPr lang="zh-CN" altLang="en-US" sz="1400"/>
              <a:t>°</a:t>
            </a:r>
            <a:r>
              <a:rPr lang="en-US" altLang="zh-CN" sz="1400"/>
              <a:t>] </a:t>
            </a:r>
            <a:endParaRPr lang="en-US" altLang="zh-CN" sz="140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/>
              <a:t>angular acceleration is 4.5 degree/s^2</a:t>
            </a:r>
            <a:endParaRPr lang="en-US" altLang="zh-CN" sz="140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/>
              <a:t>The learning rate is 0.0001</a:t>
            </a:r>
            <a:endParaRPr lang="en-US" altLang="zh-CN" sz="140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/>
              <a:t>learning epoch is 2000</a:t>
            </a:r>
            <a:endParaRPr lang="en-US" altLang="zh-CN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1955" y="521335"/>
            <a:ext cx="3147695" cy="2671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3950335"/>
            <a:ext cx="3181907" cy="27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70" y="3950335"/>
            <a:ext cx="3181907" cy="27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3950335"/>
            <a:ext cx="3181907" cy="270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9380" y="6617335"/>
            <a:ext cx="3179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Fig. 2 Simulated prediction performance when T = 3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399155" y="6617335"/>
            <a:ext cx="3179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Fig. 3 Simulated prediction performance when T = 4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6751955" y="6609715"/>
            <a:ext cx="3179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Fig. 4 Simulated prediction performance when T = 5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3246755" y="3112135"/>
            <a:ext cx="34169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In Fig. 3, when SNR &lt; 0, the adaptive design outperforms the active prediction scheme.</a:t>
            </a:r>
            <a:endParaRPr lang="en-US" altLang="zh-CN" sz="14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927">
        <p:fade/>
      </p:transition>
    </mc:Choice>
    <mc:Fallback>
      <p:transition spd="med" advTm="399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1012825" eaLnBrk="1" fontAlgn="auto" hangingPunct="1">
              <a:spcBef>
                <a:spcPts val="0"/>
              </a:spcBef>
              <a:spcAft>
                <a:spcPts val="0"/>
              </a:spcAft>
            </a:pPr>
            <a:fld id="{821C16F0-0E7D-4E64-8356-97D3C1575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597535"/>
            <a:ext cx="3181907" cy="27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690" y="597535"/>
            <a:ext cx="3181907" cy="270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9390" y="3419475"/>
            <a:ext cx="3179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Fig. 1 Simulated prediction performance when T = 3, K = 10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201930" y="6784340"/>
            <a:ext cx="3179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Fig. 2 Simulated prediction performance when T = 3, K = 0.5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6752590" y="3112135"/>
            <a:ext cx="3179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Fig. 3 Simulated prediction performance when T = 5, K=10</a:t>
            </a:r>
            <a:endParaRPr lang="en-US" altLang="zh-CN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40" y="3917315"/>
            <a:ext cx="3181907" cy="270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05930" y="6668135"/>
            <a:ext cx="3179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Fig. 4 Simulated prediction performance when T = 5, K=0.5</a:t>
            </a:r>
            <a:endParaRPr lang="en-US" altLang="zh-CN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" y="4063365"/>
            <a:ext cx="3181907" cy="2700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927">
        <p:fade/>
      </p:transition>
    </mc:Choice>
    <mc:Fallback>
      <p:transition spd="med" advTm="399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TIMING" val="|33.9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TIMING" val="|33.9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TIMING" val="|33.9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TIMING" val="|33.9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TIMING" val="|33.9"/>
</p:tagLst>
</file>

<file path=ppt/tags/tag49.xml><?xml version="1.0" encoding="utf-8"?>
<p:tagLst xmlns:p="http://schemas.openxmlformats.org/presentationml/2006/main">
  <p:tag name="TIMING" val="|33.9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TIMING" val="|33.9"/>
</p:tagLst>
</file>

<file path=ppt/tags/tag51.xml><?xml version="1.0" encoding="utf-8"?>
<p:tagLst xmlns:p="http://schemas.openxmlformats.org/presentationml/2006/main">
  <p:tag name="commondata" val="eyJoZGlkIjoiYTEwN2Q1YmFlOTM1NDdmYWJjMGI2OTQyY2Q1MzAzZDM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olyU PowerPoin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2420</Words>
  <Application>WPS 演示</Application>
  <PresentationFormat>Custom</PresentationFormat>
  <Paragraphs>126</Paragraphs>
  <Slides>8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8</vt:i4>
      </vt:variant>
    </vt:vector>
  </HeadingPairs>
  <TitlesOfParts>
    <vt:vector size="51" baseType="lpstr">
      <vt:lpstr>Arial</vt:lpstr>
      <vt:lpstr>宋体</vt:lpstr>
      <vt:lpstr>Wingdings</vt:lpstr>
      <vt:lpstr>Times</vt:lpstr>
      <vt:lpstr>Times New Roman</vt:lpstr>
      <vt:lpstr>Verdana</vt:lpstr>
      <vt:lpstr>Calibri</vt:lpstr>
      <vt:lpstr>微软雅黑</vt:lpstr>
      <vt:lpstr>Arial Unicode MS</vt:lpstr>
      <vt:lpstr>PolyU PowerPoint Template</vt:lpstr>
      <vt:lpstr>Equation.DSMT4</vt:lpstr>
      <vt:lpstr>Equation.DSMT4</vt:lpstr>
      <vt:lpstr>Visio.Drawing.11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Equation.DSMT4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74491</cp:lastModifiedBy>
  <cp:revision>1070</cp:revision>
  <cp:lastPrinted>2002-11-20T02:08:00Z</cp:lastPrinted>
  <dcterms:created xsi:type="dcterms:W3CDTF">2001-10-04T11:39:00Z</dcterms:created>
  <dcterms:modified xsi:type="dcterms:W3CDTF">2024-04-05T07:01:56Z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71919271679E44D288632D3C4195393C_12</vt:lpwstr>
  </property>
  <property fmtid="{D5CDD505-2E9C-101B-9397-08002B2CF9AE}" pid="3" name="KSOProductBuildVer">
    <vt:lpwstr>2052-12.1.0.16417</vt:lpwstr>
  </property>
</Properties>
</file>