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5" r:id="rId4"/>
    <p:sldId id="265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9"/>
    <p:restoredTop sz="94702"/>
  </p:normalViewPr>
  <p:slideViewPr>
    <p:cSldViewPr snapToGrid="0" snapToObjects="1">
      <p:cViewPr varScale="1">
        <p:scale>
          <a:sx n="105" d="100"/>
          <a:sy n="105" d="100"/>
        </p:scale>
        <p:origin x="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DE16-7056-BC43-BB4D-AC972F308FD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AB8CA-6294-A342-AC17-B16D8C38104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07870" y="2735377"/>
            <a:ext cx="4703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4800" dirty="0" err="1"/>
              <a:t>kmeans</a:t>
            </a:r>
            <a:r>
              <a:rPr kumimoji="1" lang="en-US" altLang="en-US" sz="4800" dirty="0"/>
              <a:t> and PCA</a:t>
            </a:r>
            <a:endParaRPr kumimoji="1" lang="en-US" alt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28722" y="1089343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800" dirty="0"/>
              <a:t>Step5:</a:t>
            </a:r>
            <a:r>
              <a:rPr kumimoji="1" lang="en-US" altLang="en-US" sz="2800" dirty="0"/>
              <a:t>还原数据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4950739" y="3684737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m,k</a:t>
            </a:r>
            <a:r>
              <a:rPr kumimoji="1" lang="en-US" altLang="zh-CN" sz="2800" dirty="0"/>
              <a:t>)</a:t>
            </a:r>
            <a:endParaRPr kumimoji="1"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381102" y="3684737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k,n</a:t>
            </a:r>
            <a:r>
              <a:rPr kumimoji="1" lang="en-US" altLang="zh-CN" sz="2800" dirty="0"/>
              <a:t>)</a:t>
            </a:r>
            <a:endParaRPr kumimoji="1"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961043" y="1103406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X(</a:t>
            </a:r>
            <a:r>
              <a:rPr kumimoji="1" lang="en-US" altLang="zh-CN" sz="2800" dirty="0" err="1"/>
              <a:t>m,n</a:t>
            </a:r>
            <a:r>
              <a:rPr kumimoji="1" lang="en-US" altLang="zh-CN" sz="2800" dirty="0"/>
              <a:t>)</a:t>
            </a:r>
            <a:endParaRPr kumimoji="1"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610" y="2423108"/>
            <a:ext cx="9296400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00868" y="2717710"/>
            <a:ext cx="3435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4800" dirty="0"/>
              <a:t>一、</a:t>
            </a:r>
            <a:r>
              <a:rPr kumimoji="1" lang="en-US" altLang="en-US" sz="4800" dirty="0" err="1"/>
              <a:t>kmeans</a:t>
            </a:r>
            <a:endParaRPr kumimoji="1" lang="en-US" alt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57300" y="290519"/>
            <a:ext cx="6708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kmeans</a:t>
            </a:r>
            <a:r>
              <a:rPr kumimoji="1" lang="en-US" altLang="zh-CN" sz="2800" dirty="0"/>
              <a:t>:</a:t>
            </a:r>
            <a:r>
              <a:rPr kumimoji="1" lang="en-US" altLang="en-US" sz="2800" dirty="0"/>
              <a:t>无监督分类算法，不需要标签集</a:t>
            </a:r>
            <a:endParaRPr kumimoji="1"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4372" y="2355881"/>
            <a:ext cx="5709586" cy="4198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57300" y="2355881"/>
            <a:ext cx="449353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en-US" sz="2800"/>
              <a:t>随机选取</a:t>
            </a:r>
            <a:r>
              <a:rPr kumimoji="1" lang="en-US" altLang="en-US" sz="2800"/>
              <a:t>k</a:t>
            </a:r>
            <a:r>
              <a:rPr kumimoji="1" lang="en-US" altLang="en-US" sz="2800" dirty="0"/>
              <a:t>个类中心点</a:t>
            </a:r>
            <a:endParaRPr kumimoji="1" lang="en-US" altLang="en-US" sz="2800" dirty="0"/>
          </a:p>
          <a:p>
            <a:pPr marL="514350" indent="-514350">
              <a:buAutoNum type="arabicPeriod"/>
            </a:pPr>
            <a:r>
              <a:rPr kumimoji="1" lang="en-US" altLang="en-US" sz="2800" dirty="0"/>
              <a:t>遍历所有数据，将数据</a:t>
            </a:r>
            <a:endParaRPr kumimoji="1" lang="en-US" altLang="en-US" sz="2800" dirty="0"/>
          </a:p>
          <a:p>
            <a:r>
              <a:rPr kumimoji="1" lang="en-US" altLang="en-US" sz="2800" dirty="0"/>
              <a:t>划分到最近的那个类中心点</a:t>
            </a:r>
            <a:endParaRPr kumimoji="1" lang="en-US" altLang="en-US" sz="2800" dirty="0"/>
          </a:p>
          <a:p>
            <a:pPr marL="514350" indent="-514350">
              <a:buAutoNum type="arabicPeriod" startAt="3"/>
            </a:pPr>
            <a:r>
              <a:rPr kumimoji="1" lang="en-US" altLang="en-US" sz="2800" dirty="0"/>
              <a:t>计算所以类的平均值，</a:t>
            </a:r>
            <a:endParaRPr kumimoji="1" lang="en-US" altLang="en-US" sz="2800" dirty="0"/>
          </a:p>
          <a:p>
            <a:r>
              <a:rPr kumimoji="1" lang="en-US" altLang="en-US" sz="2800" dirty="0"/>
              <a:t>作为新的聚类中心点</a:t>
            </a:r>
            <a:endParaRPr kumimoji="1" lang="en-US" altLang="en-US" sz="2800" dirty="0"/>
          </a:p>
          <a:p>
            <a:pPr marL="514350" indent="-514350">
              <a:buAutoNum type="arabicPeriod" startAt="4"/>
            </a:pPr>
            <a:r>
              <a:rPr kumimoji="1" lang="en-US" altLang="en-US" sz="2800" dirty="0"/>
              <a:t>重复</a:t>
            </a:r>
            <a:r>
              <a:rPr kumimoji="1" lang="en-US" altLang="en-US" sz="2800" dirty="0"/>
              <a:t>2.3</a:t>
            </a:r>
            <a:r>
              <a:rPr kumimoji="1" lang="en-US" altLang="en-US" sz="2800" dirty="0"/>
              <a:t>，直到类中心点</a:t>
            </a:r>
            <a:endParaRPr kumimoji="1" lang="en-US" altLang="en-US" sz="2800" dirty="0"/>
          </a:p>
          <a:p>
            <a:r>
              <a:rPr kumimoji="1" lang="en-US" altLang="en-US" sz="2800" dirty="0"/>
              <a:t>不再变化，或者达到设定的</a:t>
            </a:r>
            <a:endParaRPr kumimoji="1" lang="en-US" altLang="en-US" sz="2800" dirty="0"/>
          </a:p>
          <a:p>
            <a:r>
              <a:rPr kumimoji="1" lang="en-US" altLang="en-US" sz="2800" dirty="0"/>
              <a:t>迭代次数。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57300" y="1093794"/>
            <a:ext cx="78270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/>
              <a:t>k-means clustering algorithm</a:t>
            </a:r>
            <a:endParaRPr kumimoji="1" lang="en-US"/>
          </a:p>
          <a:p>
            <a:pPr algn="l"/>
            <a:r>
              <a:rPr kumimoji="1" lang="en-US"/>
              <a:t>k-均值聚类算法：一种无监督的机器学习算法，用于将数据集划分为k个簇，</a:t>
            </a:r>
            <a:endParaRPr kumimoji="1" lang="en-US"/>
          </a:p>
          <a:p>
            <a:pPr algn="l"/>
            <a:r>
              <a:rPr kumimoji="1" lang="en-US"/>
              <a:t>使得每个簇内的数据点与簇中心的距离之和最小。</a:t>
            </a:r>
            <a:endParaRPr kumimoji="1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57232" y="1333587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800" dirty="0"/>
              <a:t>计算每个样本点离每类聚类中心点距离</a:t>
            </a:r>
            <a:endParaRPr kumimoji="1"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5103" y="1957878"/>
            <a:ext cx="7342791" cy="10259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335" y="4324349"/>
            <a:ext cx="3051193" cy="124369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72335" y="389944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800" dirty="0"/>
              <a:t>计算新的聚类中心点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57769" y="2864667"/>
            <a:ext cx="6529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4800" dirty="0"/>
              <a:t>	</a:t>
            </a:r>
            <a:r>
              <a:rPr kumimoji="1" lang="en-US" altLang="en-US" sz="4800" dirty="0"/>
              <a:t>二、</a:t>
            </a:r>
            <a:r>
              <a:rPr kumimoji="1" lang="en-US" altLang="en-US" sz="4800" dirty="0"/>
              <a:t>PCA</a:t>
            </a:r>
            <a:r>
              <a:rPr kumimoji="1" lang="en-US" altLang="en-US" sz="4800" dirty="0"/>
              <a:t>主成分分析</a:t>
            </a:r>
            <a:endParaRPr kumimoji="1" lang="en-US" alt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57300" y="696919"/>
            <a:ext cx="9804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800" dirty="0"/>
              <a:t>PCA</a:t>
            </a:r>
            <a:r>
              <a:rPr kumimoji="1" lang="en-US" altLang="en-US" sz="2800" dirty="0"/>
              <a:t>：一种数据压缩的方法，可以实现高维数据的降维处理</a:t>
            </a:r>
            <a:endParaRPr kumimoji="1"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257300" y="1873281"/>
            <a:ext cx="44935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en-US" sz="2800" dirty="0"/>
              <a:t>使得数据集更易使用</a:t>
            </a:r>
            <a:endParaRPr kumimoji="1" lang="en-US" altLang="en-US" sz="2800" dirty="0"/>
          </a:p>
          <a:p>
            <a:pPr marL="514350" indent="-514350">
              <a:buAutoNum type="arabicPeriod"/>
            </a:pPr>
            <a:r>
              <a:rPr kumimoji="1" lang="en-US" altLang="en-US" sz="2800" dirty="0"/>
              <a:t>降低算法的计算开销</a:t>
            </a:r>
            <a:endParaRPr kumimoji="1" lang="en-US" altLang="en-US" sz="2800" dirty="0"/>
          </a:p>
          <a:p>
            <a:pPr marL="514350" indent="-514350">
              <a:buAutoNum type="arabicPeriod"/>
            </a:pPr>
            <a:r>
              <a:rPr kumimoji="1" lang="en-US" altLang="en-US" sz="2800" dirty="0"/>
              <a:t>去除噪声</a:t>
            </a:r>
            <a:endParaRPr kumimoji="1" lang="en-US" altLang="en-US" sz="2800" dirty="0"/>
          </a:p>
          <a:p>
            <a:pPr marL="514350" indent="-514350">
              <a:buAutoNum type="arabicPeriod"/>
            </a:pPr>
            <a:r>
              <a:rPr kumimoji="1" lang="en-US" altLang="en-US" sz="2800" dirty="0"/>
              <a:t>使得结果更易理解</a:t>
            </a:r>
            <a:endParaRPr kumimoji="1" lang="en-US" altLang="en-US" sz="2800" dirty="0"/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r>
              <a:rPr kumimoji="1" lang="en-US" altLang="en-US" sz="2800" dirty="0"/>
              <a:t>线性回归和神经网络算法，</a:t>
            </a:r>
            <a:endParaRPr kumimoji="1" lang="en-US" altLang="en-US" sz="2800" dirty="0"/>
          </a:p>
          <a:p>
            <a:r>
              <a:rPr kumimoji="1" lang="en-US" altLang="en-US" sz="2800" dirty="0"/>
              <a:t>都可以先使用</a:t>
            </a:r>
            <a:r>
              <a:rPr kumimoji="1" lang="en-US" altLang="en-US" sz="2800" dirty="0"/>
              <a:t>PCA</a:t>
            </a:r>
            <a:r>
              <a:rPr kumimoji="1" lang="en-US" altLang="en-US" sz="2800" dirty="0"/>
              <a:t>对特征</a:t>
            </a:r>
            <a:endParaRPr kumimoji="1" lang="en-US" altLang="en-US" sz="2800" dirty="0"/>
          </a:p>
          <a:p>
            <a:r>
              <a:rPr kumimoji="1" lang="en-US" altLang="en-US" sz="2800" dirty="0"/>
              <a:t>进行降维</a:t>
            </a:r>
            <a:endParaRPr kumimoji="1"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0838" y="1763393"/>
            <a:ext cx="4873697" cy="41900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32967" y="834773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800" dirty="0"/>
              <a:t>Step1:</a:t>
            </a:r>
            <a:r>
              <a:rPr kumimoji="1" lang="en-US" altLang="en-US" sz="2800" dirty="0"/>
              <a:t>去均值化</a:t>
            </a:r>
            <a:endParaRPr kumimoji="1"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0" y="1841500"/>
            <a:ext cx="5537200" cy="660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83723" y="3851480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800" dirty="0"/>
              <a:t>Step2:</a:t>
            </a:r>
            <a:r>
              <a:rPr kumimoji="1" lang="en-US" altLang="en-US" sz="2800" dirty="0"/>
              <a:t>计算数据的协方差矩阵</a:t>
            </a:r>
            <a:endParaRPr kumimoji="1"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451275" y="5028206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X(</a:t>
            </a:r>
            <a:r>
              <a:rPr kumimoji="1" lang="en-US" altLang="zh-CN" sz="2800" dirty="0" err="1"/>
              <a:t>m,n</a:t>
            </a:r>
            <a:r>
              <a:rPr kumimoji="1" lang="en-US" altLang="zh-CN" sz="2800" dirty="0"/>
              <a:t>)</a:t>
            </a:r>
            <a:endParaRPr kumimoji="1" lang="zh-CN" altLang="en-US" sz="28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77" y="4763263"/>
            <a:ext cx="2066472" cy="10531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61367" y="871977"/>
            <a:ext cx="7566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800" dirty="0"/>
              <a:t>Step3:</a:t>
            </a:r>
            <a:r>
              <a:rPr kumimoji="1" lang="en-US" altLang="en-US" sz="2800" dirty="0"/>
              <a:t>计算协方差矩阵特征值及对应的特征向量</a:t>
            </a:r>
            <a:endParaRPr kumimoji="1"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601318" y="1663020"/>
            <a:ext cx="334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800" dirty="0"/>
              <a:t>奇异值分解（</a:t>
            </a:r>
            <a:r>
              <a:rPr kumimoji="1" lang="en-US" altLang="en-US" sz="2800" dirty="0"/>
              <a:t>SVD</a:t>
            </a:r>
            <a:r>
              <a:rPr kumimoji="1" lang="en-US" altLang="en-US" sz="2800" dirty="0"/>
              <a:t>）</a:t>
            </a:r>
            <a:endParaRPr kumimoji="1"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392386" y="4400551"/>
            <a:ext cx="20377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800" dirty="0"/>
              <a:t>U: </a:t>
            </a:r>
            <a:r>
              <a:rPr kumimoji="1" lang="en-US" altLang="en-US" sz="2800" dirty="0"/>
              <a:t>特征向量</a:t>
            </a:r>
            <a:endParaRPr kumimoji="1" lang="en-US" altLang="en-US" sz="2800" dirty="0"/>
          </a:p>
          <a:p>
            <a:r>
              <a:rPr kumimoji="1" lang="en-US" altLang="en-US" sz="2800" dirty="0"/>
              <a:t>S: </a:t>
            </a:r>
            <a:r>
              <a:rPr kumimoji="1" lang="en-US" altLang="en-US" sz="2800" dirty="0"/>
              <a:t> 特征值</a:t>
            </a:r>
            <a:endParaRPr kumimoji="1" lang="en-US" altLang="en-US" sz="2800" dirty="0"/>
          </a:p>
          <a:p>
            <a:endParaRPr kumimoji="1" lang="zh-CN" altLang="en-US" sz="28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9900" y="3092450"/>
            <a:ext cx="3632200" cy="673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1051" y="1103406"/>
            <a:ext cx="5221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800" dirty="0"/>
              <a:t>Step4:</a:t>
            </a:r>
            <a:r>
              <a:rPr kumimoji="1" lang="en-US" altLang="en-US" sz="2800" dirty="0"/>
              <a:t>使用</a:t>
            </a:r>
            <a:r>
              <a:rPr kumimoji="1" lang="en-US" altLang="en-US" sz="2800" dirty="0"/>
              <a:t>k</a:t>
            </a:r>
            <a:r>
              <a:rPr kumimoji="1" lang="en-US" altLang="en-US" sz="2800" dirty="0"/>
              <a:t>个特征向量实现降维</a:t>
            </a:r>
            <a:endParaRPr kumimoji="1"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590" y="1950977"/>
            <a:ext cx="3644900" cy="800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51251" y="2788098"/>
            <a:ext cx="970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m,n</a:t>
            </a:r>
            <a:r>
              <a:rPr kumimoji="1" lang="en-US" altLang="zh-CN" sz="2800" dirty="0"/>
              <a:t>)</a:t>
            </a:r>
            <a:endParaRPr kumimoji="1"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681614" y="2788098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n,k</a:t>
            </a:r>
            <a:r>
              <a:rPr kumimoji="1" lang="en-US" altLang="zh-CN" sz="2800" dirty="0"/>
              <a:t>)</a:t>
            </a:r>
            <a:endParaRPr kumimoji="1" lang="zh-CN" altLang="en-US" sz="28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53" y="3875528"/>
            <a:ext cx="5075577" cy="16782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243693" y="4237581"/>
            <a:ext cx="43027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800" dirty="0"/>
              <a:t>将特征值从大到小排序</a:t>
            </a:r>
            <a:endParaRPr kumimoji="1" lang="en-US" altLang="en-US" sz="2800" dirty="0"/>
          </a:p>
          <a:p>
            <a:r>
              <a:rPr kumimoji="1" lang="en-US" altLang="en-US" sz="2800" dirty="0"/>
              <a:t>选择前</a:t>
            </a:r>
            <a:r>
              <a:rPr kumimoji="1" lang="en-US" altLang="en-US" sz="2800" dirty="0"/>
              <a:t>k</a:t>
            </a:r>
            <a:r>
              <a:rPr kumimoji="1" lang="en-US" altLang="en-US" sz="2800" dirty="0"/>
              <a:t>个对应的特征向量</a:t>
            </a:r>
            <a:endParaRPr kumimoji="1"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400804" y="1129126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X(</a:t>
            </a:r>
            <a:r>
              <a:rPr kumimoji="1" lang="en-US" altLang="zh-CN" sz="2800" dirty="0" err="1"/>
              <a:t>m,</a:t>
            </a:r>
            <a:r>
              <a:rPr kumimoji="1" lang="en-US" altLang="en-US" sz="2800" dirty="0" err="1"/>
              <a:t>k</a:t>
            </a:r>
            <a:r>
              <a:rPr kumimoji="1" lang="en-US" altLang="zh-CN" sz="2800" dirty="0"/>
              <a:t>)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39" y="1977049"/>
            <a:ext cx="3390900" cy="6731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YTEwN2Q1YmFlOTM1NDdmYWJjMGI2OTQyY2Q1MzAzZD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WPS 演示</Application>
  <PresentationFormat>宽屏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74491</cp:lastModifiedBy>
  <cp:revision>140</cp:revision>
  <dcterms:created xsi:type="dcterms:W3CDTF">2018-12-11T12:39:00Z</dcterms:created>
  <dcterms:modified xsi:type="dcterms:W3CDTF">2023-09-07T13:41:10Z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159E2CE4CCE246D594F53A4B432F1EA8_12</vt:lpwstr>
  </property>
  <property fmtid="{D5CDD505-2E9C-101B-9397-08002B2CF9AE}" pid="3" name="KSOProductBuildVer">
    <vt:lpwstr>2052-12.1.0.15120</vt:lpwstr>
  </property>
</Properties>
</file>