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9C81C-5CB6-430F-911E-62FC744059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07D55-AAB1-41B4-A4C2-E2C403C9E9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07D55-AAB1-41B4-A4C2-E2C403C9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8F3EB-38D7-41C8-8105-1997D8FB68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1DDB9-21A8-4242-846C-6CE5F8EF6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 flipH="1">
            <a:off x="575552" y="302483"/>
            <a:ext cx="146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系统框图</a:t>
            </a:r>
            <a:endParaRPr lang="zh-CN" altLang="en-US" sz="2400" b="1"/>
          </a:p>
        </p:txBody>
      </p:sp>
      <p:grpSp>
        <p:nvGrpSpPr>
          <p:cNvPr id="84" name="组合 83"/>
          <p:cNvGrpSpPr/>
          <p:nvPr/>
        </p:nvGrpSpPr>
        <p:grpSpPr>
          <a:xfrm>
            <a:off x="317500" y="1001117"/>
            <a:ext cx="11320559" cy="4855766"/>
            <a:chOff x="317500" y="1001117"/>
            <a:chExt cx="11320559" cy="4855766"/>
          </a:xfrm>
        </p:grpSpPr>
        <p:grpSp>
          <p:nvGrpSpPr>
            <p:cNvPr id="76" name="组合 75"/>
            <p:cNvGrpSpPr/>
            <p:nvPr/>
          </p:nvGrpSpPr>
          <p:grpSpPr>
            <a:xfrm>
              <a:off x="317500" y="1001117"/>
              <a:ext cx="11320559" cy="4855766"/>
              <a:chOff x="317500" y="1001117"/>
              <a:chExt cx="11320559" cy="4855766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317500" y="1001117"/>
                <a:ext cx="11320559" cy="4855766"/>
                <a:chOff x="317500" y="1001117"/>
                <a:chExt cx="11320559" cy="4855766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317500" y="1001117"/>
                  <a:ext cx="11320559" cy="4855766"/>
                  <a:chOff x="-88900" y="1189434"/>
                  <a:chExt cx="11320559" cy="4855766"/>
                </a:xfrm>
              </p:grpSpPr>
              <p:sp>
                <p:nvSpPr>
                  <p:cNvPr id="68" name="矩形: 圆角 67"/>
                  <p:cNvSpPr/>
                  <p:nvPr/>
                </p:nvSpPr>
                <p:spPr>
                  <a:xfrm>
                    <a:off x="6305675" y="1189434"/>
                    <a:ext cx="4925984" cy="4855766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矩形: 圆角 66"/>
                  <p:cNvSpPr/>
                  <p:nvPr/>
                </p:nvSpPr>
                <p:spPr>
                  <a:xfrm>
                    <a:off x="-88900" y="1231900"/>
                    <a:ext cx="6280331" cy="48133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333617" y="1625600"/>
                    <a:ext cx="10423283" cy="3606800"/>
                    <a:chOff x="333617" y="1625600"/>
                    <a:chExt cx="10423283" cy="3606800"/>
                  </a:xfrm>
                </p:grpSpPr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333617" y="1625600"/>
                      <a:ext cx="10423283" cy="3606800"/>
                      <a:chOff x="295517" y="1651000"/>
                      <a:chExt cx="10423283" cy="3606800"/>
                    </a:xfrm>
                  </p:grpSpPr>
                  <p:sp>
                    <p:nvSpPr>
                      <p:cNvPr id="4" name="流程图: 手动操作 3"/>
                      <p:cNvSpPr/>
                      <p:nvPr/>
                    </p:nvSpPr>
                    <p:spPr>
                      <a:xfrm rot="16200000">
                        <a:off x="2203985" y="3123999"/>
                        <a:ext cx="2055876" cy="694944"/>
                      </a:xfrm>
                      <a:prstGeom prst="flowChartManualOperation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声纹</a:t>
                        </a:r>
                        <a:r>
                          <a:rPr lang="en-US" altLang="zh-CN" sz="1400"/>
                          <a:t>/</a:t>
                        </a:r>
                        <a:r>
                          <a:rPr lang="zh-CN" altLang="en-US" sz="1400"/>
                          <a:t>面部</a:t>
                        </a:r>
                        <a:r>
                          <a:rPr lang="en-US" altLang="zh-CN" sz="1400"/>
                          <a:t>/</a:t>
                        </a:r>
                        <a:r>
                          <a:rPr lang="zh-CN" altLang="en-US" sz="1400"/>
                          <a:t>语音认证识别</a:t>
                        </a:r>
                        <a:endParaRPr lang="zh-CN" altLang="en-US" sz="1400"/>
                      </a:p>
                    </p:txBody>
                  </p:sp>
                  <p:cxnSp>
                    <p:nvCxnSpPr>
                      <p:cNvPr id="6" name="直接箭头连接符 5"/>
                      <p:cNvCxnSpPr>
                        <a:stCxn id="4" idx="2"/>
                      </p:cNvCxnSpPr>
                      <p:nvPr/>
                    </p:nvCxnSpPr>
                    <p:spPr>
                      <a:xfrm>
                        <a:off x="3579395" y="3471471"/>
                        <a:ext cx="69494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矩形: 圆角 7"/>
                      <p:cNvSpPr/>
                      <p:nvPr/>
                    </p:nvSpPr>
                    <p:spPr>
                      <a:xfrm>
                        <a:off x="4274339" y="2807769"/>
                        <a:ext cx="1804416" cy="1295395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动态交互</a:t>
                        </a:r>
                        <a:endParaRPr lang="en-US" altLang="zh-CN" sz="1400"/>
                      </a:p>
                      <a:p>
                        <a:pPr algn="ctr"/>
                        <a:r>
                          <a:rPr lang="zh-CN" altLang="en-US" sz="1400"/>
                          <a:t>手势控制</a:t>
                        </a:r>
                        <a:r>
                          <a:rPr lang="en-US" altLang="zh-CN" sz="1400"/>
                          <a:t>/</a:t>
                        </a:r>
                        <a:r>
                          <a:rPr lang="zh-CN" altLang="en-US" sz="1400"/>
                          <a:t>语音交互定向跟踪</a:t>
                        </a:r>
                        <a:r>
                          <a:rPr lang="en-US" altLang="zh-CN" sz="1400"/>
                          <a:t>/</a:t>
                        </a:r>
                        <a:r>
                          <a:rPr lang="zh-CN" altLang="en-US" sz="1400"/>
                          <a:t>环境感知</a:t>
                        </a:r>
                        <a:endParaRPr lang="zh-CN" altLang="en-US" sz="1400"/>
                      </a:p>
                    </p:txBody>
                  </p:sp>
                  <p:sp>
                    <p:nvSpPr>
                      <p:cNvPr id="11" name="椭圆 10"/>
                      <p:cNvSpPr/>
                      <p:nvPr/>
                    </p:nvSpPr>
                    <p:spPr>
                      <a:xfrm>
                        <a:off x="295517" y="2068455"/>
                        <a:ext cx="866711" cy="277402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/>
                          <a:t>操作人员</a:t>
                        </a:r>
                        <a:endParaRPr lang="zh-CN" altLang="en-US"/>
                      </a:p>
                    </p:txBody>
                  </p:sp>
                  <p:cxnSp>
                    <p:nvCxnSpPr>
                      <p:cNvPr id="17" name="连接符: 肘形 16"/>
                      <p:cNvCxnSpPr/>
                      <p:nvPr/>
                    </p:nvCxnSpPr>
                    <p:spPr>
                      <a:xfrm rot="10800000">
                        <a:off x="922242" y="2168118"/>
                        <a:ext cx="4248617" cy="639655"/>
                      </a:xfrm>
                      <a:prstGeom prst="bentConnector3">
                        <a:avLst>
                          <a:gd name="adj1" fmla="val -175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 flipH="1">
                        <a:off x="2564101" y="4819343"/>
                        <a:ext cx="66782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zh-CN" altLang="en-US" sz="1400" b="1"/>
                          <a:t>反馈</a:t>
                        </a:r>
                        <a:endParaRPr lang="zh-CN" altLang="en-US" sz="1400" b="1"/>
                      </a:p>
                    </p:txBody>
                  </p:sp>
                  <p:cxnSp>
                    <p:nvCxnSpPr>
                      <p:cNvPr id="27" name="连接符: 肘形 26"/>
                      <p:cNvCxnSpPr/>
                      <p:nvPr/>
                    </p:nvCxnSpPr>
                    <p:spPr>
                      <a:xfrm>
                        <a:off x="922240" y="2097317"/>
                        <a:ext cx="4379378" cy="710452"/>
                      </a:xfrm>
                      <a:prstGeom prst="bentConnector3">
                        <a:avLst>
                          <a:gd name="adj1" fmla="val 9997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连接符: 肘形 35"/>
                      <p:cNvCxnSpPr/>
                      <p:nvPr/>
                    </p:nvCxnSpPr>
                    <p:spPr>
                      <a:xfrm rot="10800000" flipV="1">
                        <a:off x="922240" y="4104364"/>
                        <a:ext cx="4248617" cy="639655"/>
                      </a:xfrm>
                      <a:prstGeom prst="bentConnector3">
                        <a:avLst>
                          <a:gd name="adj1" fmla="val -175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连接符: 肘形 36"/>
                      <p:cNvCxnSpPr/>
                      <p:nvPr/>
                    </p:nvCxnSpPr>
                    <p:spPr>
                      <a:xfrm flipV="1">
                        <a:off x="922240" y="4085195"/>
                        <a:ext cx="4379378" cy="710452"/>
                      </a:xfrm>
                      <a:prstGeom prst="bentConnector3">
                        <a:avLst>
                          <a:gd name="adj1" fmla="val 99970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直接箭头连接符 37"/>
                      <p:cNvCxnSpPr/>
                      <p:nvPr/>
                    </p:nvCxnSpPr>
                    <p:spPr>
                      <a:xfrm>
                        <a:off x="6456394" y="3054184"/>
                        <a:ext cx="30978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" name="矩形: 圆角 38"/>
                      <p:cNvSpPr/>
                      <p:nvPr/>
                    </p:nvSpPr>
                    <p:spPr>
                      <a:xfrm>
                        <a:off x="6766182" y="3658192"/>
                        <a:ext cx="924979" cy="427003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/>
                          <a:t>Pytorch</a:t>
                        </a:r>
                        <a:r>
                          <a:rPr lang="zh-CN" altLang="en-US" sz="1400"/>
                          <a:t>量化</a:t>
                        </a:r>
                        <a:endParaRPr lang="zh-CN" altLang="en-US" sz="1400"/>
                      </a:p>
                    </p:txBody>
                  </p:sp>
                  <p:sp>
                    <p:nvSpPr>
                      <p:cNvPr id="40" name="矩形: 圆角 39"/>
                      <p:cNvSpPr/>
                      <p:nvPr/>
                    </p:nvSpPr>
                    <p:spPr>
                      <a:xfrm>
                        <a:off x="8611322" y="2807769"/>
                        <a:ext cx="1804416" cy="1295387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飞行控制算法</a:t>
                        </a:r>
                        <a:r>
                          <a:rPr lang="en-US" altLang="zh-CN" sz="1400"/>
                          <a:t>(Opt)</a:t>
                        </a:r>
                        <a:endParaRPr lang="en-US" altLang="zh-CN" sz="1400"/>
                      </a:p>
                      <a:p>
                        <a:pPr algn="ctr"/>
                        <a:r>
                          <a:rPr lang="en-US" altLang="zh-CN" sz="1400"/>
                          <a:t>PID/</a:t>
                        </a:r>
                        <a:r>
                          <a:rPr lang="zh-CN" altLang="en-US" sz="1400"/>
                          <a:t>自适应</a:t>
                        </a:r>
                        <a:endParaRPr lang="zh-CN" altLang="en-US" sz="1400"/>
                      </a:p>
                    </p:txBody>
                  </p:sp>
                  <p:cxnSp>
                    <p:nvCxnSpPr>
                      <p:cNvPr id="41" name="直接箭头连接符 40"/>
                      <p:cNvCxnSpPr/>
                      <p:nvPr/>
                    </p:nvCxnSpPr>
                    <p:spPr>
                      <a:xfrm>
                        <a:off x="8145379" y="3442550"/>
                        <a:ext cx="465943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矩形: 圆角 41"/>
                      <p:cNvSpPr/>
                      <p:nvPr/>
                    </p:nvSpPr>
                    <p:spPr>
                      <a:xfrm>
                        <a:off x="6751664" y="2807769"/>
                        <a:ext cx="936034" cy="427003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/>
                          <a:t>迭代剪枝</a:t>
                        </a:r>
                        <a:endParaRPr lang="zh-CN" altLang="en-US" sz="1400"/>
                      </a:p>
                    </p:txBody>
                  </p:sp>
                  <p:cxnSp>
                    <p:nvCxnSpPr>
                      <p:cNvPr id="45" name="直接连接符 44"/>
                      <p:cNvCxnSpPr/>
                      <p:nvPr/>
                    </p:nvCxnSpPr>
                    <p:spPr>
                      <a:xfrm>
                        <a:off x="6078755" y="3471470"/>
                        <a:ext cx="377639" cy="0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直接箭头连接符 46"/>
                      <p:cNvCxnSpPr/>
                      <p:nvPr/>
                    </p:nvCxnSpPr>
                    <p:spPr>
                      <a:xfrm>
                        <a:off x="6456394" y="3854707"/>
                        <a:ext cx="30978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" name="直接连接符 48"/>
                      <p:cNvCxnSpPr/>
                      <p:nvPr/>
                    </p:nvCxnSpPr>
                    <p:spPr>
                      <a:xfrm>
                        <a:off x="6456394" y="3471470"/>
                        <a:ext cx="0" cy="40022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6456394" y="3081556"/>
                        <a:ext cx="0" cy="40022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8145379" y="3028777"/>
                        <a:ext cx="0" cy="40022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8145379" y="3429000"/>
                        <a:ext cx="0" cy="40022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/>
                      <p:cNvCxnSpPr/>
                      <p:nvPr/>
                    </p:nvCxnSpPr>
                    <p:spPr>
                      <a:xfrm>
                        <a:off x="7687457" y="3854707"/>
                        <a:ext cx="465943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>
                        <a:off x="7687457" y="3028777"/>
                        <a:ext cx="465943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矩形 57"/>
                      <p:cNvSpPr/>
                      <p:nvPr/>
                    </p:nvSpPr>
                    <p:spPr>
                      <a:xfrm>
                        <a:off x="2000250" y="1651000"/>
                        <a:ext cx="8718550" cy="3606800"/>
                      </a:xfrm>
                      <a:prstGeom prst="rect">
                        <a:avLst/>
                      </a:prstGeom>
                      <a:noFill/>
                      <a:ln>
                        <a:prstDash val="lgDashDotDot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sp>
                  <p:nvSpPr>
                    <p:cNvPr id="60" name="文本框 59"/>
                    <p:cNvSpPr txBox="1"/>
                    <p:nvPr/>
                  </p:nvSpPr>
                  <p:spPr>
                    <a:xfrm flipH="1">
                      <a:off x="8611322" y="1772602"/>
                      <a:ext cx="124954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/>
                        <a:t>端侧</a:t>
                      </a:r>
                      <a:r>
                        <a:rPr lang="en-US" altLang="zh-CN" sz="1400" b="1"/>
                        <a:t>-</a:t>
                      </a:r>
                      <a:r>
                        <a:rPr lang="zh-CN" altLang="en-US" sz="1400" b="1"/>
                        <a:t>无人机</a:t>
                      </a:r>
                      <a:endParaRPr lang="zh-CN" altLang="en-US" sz="1400" b="1"/>
                    </a:p>
                  </p:txBody>
                </p:sp>
                <p:sp>
                  <p:nvSpPr>
                    <p:cNvPr id="61" name="文本框 60"/>
                    <p:cNvSpPr txBox="1"/>
                    <p:nvPr/>
                  </p:nvSpPr>
                  <p:spPr>
                    <a:xfrm flipH="1">
                      <a:off x="6789764" y="2364291"/>
                      <a:ext cx="8979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/>
                        <a:t>压缩模型</a:t>
                      </a:r>
                      <a:endParaRPr lang="zh-CN" altLang="en-US" sz="1400" b="1"/>
                    </a:p>
                  </p:txBody>
                </p:sp>
              </p:grpSp>
              <p:cxnSp>
                <p:nvCxnSpPr>
                  <p:cNvPr id="64" name="直接箭头连接符 63"/>
                  <p:cNvCxnSpPr>
                    <a:stCxn id="11" idx="6"/>
                    <a:endCxn id="4" idx="0"/>
                  </p:cNvCxnSpPr>
                  <p:nvPr/>
                </p:nvCxnSpPr>
                <p:spPr>
                  <a:xfrm>
                    <a:off x="1200328" y="3430066"/>
                    <a:ext cx="1722223" cy="1600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流程图: 可选过程 68"/>
                  <p:cNvSpPr/>
                  <p:nvPr/>
                </p:nvSpPr>
                <p:spPr>
                  <a:xfrm>
                    <a:off x="960339" y="5422900"/>
                    <a:ext cx="4691161" cy="519952"/>
                  </a:xfrm>
                  <a:prstGeom prst="flowChartAlternateProcess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/>
                      <a:t>界面集成</a:t>
                    </a:r>
                    <a:r>
                      <a:rPr lang="en-US" altLang="zh-CN"/>
                      <a:t>    </a:t>
                    </a:r>
                    <a:r>
                      <a:rPr lang="zh-CN" altLang="en-US"/>
                      <a:t>数据库</a:t>
                    </a:r>
                    <a:r>
                      <a:rPr lang="en-US" altLang="zh-CN"/>
                      <a:t>(Opt)</a:t>
                    </a:r>
                    <a:endParaRPr lang="zh-CN" altLang="en-US"/>
                  </a:p>
                </p:txBody>
              </p:sp>
              <p:sp>
                <p:nvSpPr>
                  <p:cNvPr id="70" name="流程图: 可选过程 69"/>
                  <p:cNvSpPr/>
                  <p:nvPr/>
                </p:nvSpPr>
                <p:spPr>
                  <a:xfrm>
                    <a:off x="6947052" y="5422900"/>
                    <a:ext cx="3643229" cy="519952"/>
                  </a:xfrm>
                  <a:prstGeom prst="flowChartAlternateProcess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/>
                      <a:t>模型部署    实机测试</a:t>
                    </a:r>
                    <a:r>
                      <a:rPr lang="en-US" altLang="zh-CN"/>
                      <a:t>(Opt)</a:t>
                    </a:r>
                    <a:endParaRPr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>
                    <a:off x="233935" y="1600200"/>
                    <a:ext cx="1097151" cy="3606800"/>
                  </a:xfrm>
                  <a:prstGeom prst="rect">
                    <a:avLst/>
                  </a:prstGeom>
                  <a:noFill/>
                  <a:ln>
                    <a:prstDash val="lgDashDot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73" name="文本框 72"/>
                <p:cNvSpPr txBox="1"/>
                <p:nvPr/>
              </p:nvSpPr>
              <p:spPr>
                <a:xfrm flipH="1">
                  <a:off x="914174" y="1594996"/>
                  <a:ext cx="5494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/>
                    <a:t>近端</a:t>
                  </a:r>
                  <a:endParaRPr lang="zh-CN" altLang="en-US" sz="1400" b="1"/>
                </a:p>
              </p:txBody>
            </p:sp>
          </p:grpSp>
          <p:sp>
            <p:nvSpPr>
              <p:cNvPr id="75" name="文本框 74"/>
              <p:cNvSpPr txBox="1"/>
              <p:nvPr/>
            </p:nvSpPr>
            <p:spPr>
              <a:xfrm flipH="1">
                <a:off x="3008601" y="1561392"/>
                <a:ext cx="6678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/>
                  <a:t>反馈</a:t>
                </a:r>
                <a:endParaRPr lang="zh-CN" altLang="en-US" sz="1400" b="1"/>
              </a:p>
            </p:txBody>
          </p:sp>
        </p:grpSp>
        <p:sp>
          <p:nvSpPr>
            <p:cNvPr id="80" name="箭头: 下弧形 79"/>
            <p:cNvSpPr/>
            <p:nvPr/>
          </p:nvSpPr>
          <p:spPr>
            <a:xfrm flipH="1">
              <a:off x="5956300" y="3916501"/>
              <a:ext cx="4153252" cy="496048"/>
            </a:xfrm>
            <a:prstGeom prst="curvedUpArrow">
              <a:avLst>
                <a:gd name="adj1" fmla="val 15069"/>
                <a:gd name="adj2" fmla="val 39677"/>
                <a:gd name="adj3" fmla="val 2756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箭头: 下弧形 80"/>
            <p:cNvSpPr/>
            <p:nvPr/>
          </p:nvSpPr>
          <p:spPr>
            <a:xfrm flipH="1" flipV="1">
              <a:off x="5956300" y="2075475"/>
              <a:ext cx="4153252" cy="496048"/>
            </a:xfrm>
            <a:prstGeom prst="curvedUpArrow">
              <a:avLst>
                <a:gd name="adj1" fmla="val 15069"/>
                <a:gd name="adj2" fmla="val 39677"/>
                <a:gd name="adj3" fmla="val 2756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 flipH="1">
              <a:off x="7184534" y="4381211"/>
              <a:ext cx="803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/>
                <a:t>优化交互体验</a:t>
              </a:r>
              <a:endParaRPr lang="zh-CN" altLang="en-US" sz="1400"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/>
          <p:cNvSpPr/>
          <p:nvPr/>
        </p:nvSpPr>
        <p:spPr>
          <a:xfrm>
            <a:off x="1816100" y="1054100"/>
            <a:ext cx="8458200" cy="47751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 flipH="1">
            <a:off x="575552" y="302483"/>
            <a:ext cx="146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框图解释</a:t>
            </a:r>
            <a:endParaRPr lang="zh-CN" altLang="en-US" sz="2400" b="1"/>
          </a:p>
        </p:txBody>
      </p:sp>
      <p:grpSp>
        <p:nvGrpSpPr>
          <p:cNvPr id="24" name="组合 23"/>
          <p:cNvGrpSpPr/>
          <p:nvPr/>
        </p:nvGrpSpPr>
        <p:grpSpPr>
          <a:xfrm>
            <a:off x="2273300" y="1320800"/>
            <a:ext cx="7569200" cy="4254500"/>
            <a:chOff x="2273300" y="1320800"/>
            <a:chExt cx="7569200" cy="4254500"/>
          </a:xfrm>
        </p:grpSpPr>
        <p:grpSp>
          <p:nvGrpSpPr>
            <p:cNvPr id="8" name="组合 7"/>
            <p:cNvGrpSpPr/>
            <p:nvPr/>
          </p:nvGrpSpPr>
          <p:grpSpPr>
            <a:xfrm>
              <a:off x="2273300" y="1320800"/>
              <a:ext cx="3263900" cy="1727200"/>
              <a:chOff x="749300" y="1016000"/>
              <a:chExt cx="3136900" cy="2489200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749300" y="1016000"/>
                <a:ext cx="3136900" cy="2489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拟定人脸识别、音频密钥、</a:t>
                </a:r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声纹识别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(Opt)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flipH="1">
                <a:off x="854953" y="1191483"/>
                <a:ext cx="1462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身份认证</a:t>
                </a:r>
                <a:endParaRPr lang="zh-CN" altLang="en-US" sz="2400" b="1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273300" y="3848100"/>
              <a:ext cx="3263900" cy="1727200"/>
              <a:chOff x="749300" y="1016000"/>
              <a:chExt cx="3136900" cy="2489200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749300" y="1016000"/>
                <a:ext cx="3136900" cy="2489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拟定手势多模控制：三维环境感知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</a:t>
                </a:r>
                <a:r>
                  <a:rPr lang="zh-CN" altLang="en-US" b="1">
                    <a:solidFill>
                      <a:schemeClr val="tx1"/>
                    </a:solidFill>
                  </a:rPr>
                  <a:t>单目</a:t>
                </a:r>
                <a:r>
                  <a:rPr lang="en-US" altLang="zh-CN" b="1">
                    <a:solidFill>
                      <a:schemeClr val="tx1"/>
                    </a:solidFill>
                  </a:rPr>
                  <a:t>SLAM</a:t>
                </a:r>
                <a:r>
                  <a:rPr lang="zh-CN" altLang="en-US" b="1">
                    <a:solidFill>
                      <a:schemeClr val="tx1"/>
                    </a:solidFill>
                  </a:rPr>
                  <a:t>）、人机语音</a:t>
                </a:r>
                <a:r>
                  <a:rPr lang="en-US" altLang="zh-CN" b="1">
                    <a:solidFill>
                      <a:schemeClr val="tx1"/>
                    </a:solidFill>
                  </a:rPr>
                  <a:t>Chat</a:t>
                </a:r>
                <a:r>
                  <a:rPr lang="zh-CN" altLang="en-US" b="1">
                    <a:solidFill>
                      <a:schemeClr val="tx1"/>
                    </a:solidFill>
                  </a:rPr>
                  <a:t>、定向跟踪目标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 flipH="1">
                <a:off x="854953" y="1191483"/>
                <a:ext cx="1462797" cy="665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人机交互</a:t>
                </a:r>
                <a:endParaRPr lang="zh-CN" altLang="en-US" sz="2400" b="1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578600" y="1320800"/>
              <a:ext cx="3263900" cy="1727200"/>
              <a:chOff x="749300" y="1016000"/>
              <a:chExt cx="3136900" cy="2489200"/>
            </a:xfrm>
          </p:grpSpPr>
          <p:sp>
            <p:nvSpPr>
              <p:cNvPr id="13" name="矩形: 圆角 12"/>
              <p:cNvSpPr/>
              <p:nvPr/>
            </p:nvSpPr>
            <p:spPr>
              <a:xfrm>
                <a:off x="749300" y="1016000"/>
                <a:ext cx="3136900" cy="2489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拟定</a:t>
                </a:r>
                <a:r>
                  <a:rPr lang="en-US" altLang="zh-CN" b="1">
                    <a:solidFill>
                      <a:schemeClr val="tx1"/>
                    </a:solidFill>
                  </a:rPr>
                  <a:t>PID</a:t>
                </a:r>
                <a:r>
                  <a:rPr lang="zh-CN" altLang="en-US" b="1">
                    <a:solidFill>
                      <a:schemeClr val="tx1"/>
                    </a:solidFill>
                  </a:rPr>
                  <a:t>控制器、</a:t>
                </a:r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自适应控制、卡尔曼滤波器</a:t>
                </a:r>
                <a:endParaRPr lang="en-US" altLang="zh-CN" b="1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b="1">
                    <a:solidFill>
                      <a:schemeClr val="tx1"/>
                    </a:solidFill>
                  </a:rPr>
                  <a:t>模拟无人机测试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(Opt)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 flipH="1">
                <a:off x="854953" y="1191483"/>
                <a:ext cx="1462797" cy="665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飞控算法</a:t>
                </a:r>
                <a:endParaRPr lang="zh-CN" altLang="en-US" sz="2400" b="1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578600" y="3848100"/>
              <a:ext cx="3263900" cy="1727200"/>
              <a:chOff x="749300" y="1045060"/>
              <a:chExt cx="3136900" cy="2489200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749300" y="1045060"/>
                <a:ext cx="3136900" cy="24892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i="0">
                    <a:solidFill>
                      <a:srgbClr val="2C2C36"/>
                    </a:solidFill>
                    <a:effectLst/>
                    <a:latin typeface="-apple-system"/>
                  </a:rPr>
                  <a:t>ONNX Runtime/TF Lite</a:t>
                </a:r>
                <a:r>
                  <a:rPr lang="zh-CN" altLang="en-US" b="1" i="0">
                    <a:solidFill>
                      <a:srgbClr val="2C2C36"/>
                    </a:solidFill>
                    <a:effectLst/>
                    <a:latin typeface="-apple-system"/>
                  </a:rPr>
                  <a:t>量化</a:t>
                </a:r>
                <a:endParaRPr lang="en-US" altLang="zh-CN" b="1" i="0">
                  <a:solidFill>
                    <a:srgbClr val="2C2C36"/>
                  </a:solidFill>
                  <a:effectLst/>
                  <a:latin typeface="-apple-system"/>
                </a:endParaRPr>
              </a:p>
              <a:p>
                <a:pPr algn="ctr"/>
                <a:r>
                  <a:rPr lang="zh-CN" altLang="en-US" b="1" i="0">
                    <a:solidFill>
                      <a:srgbClr val="2C2C36"/>
                    </a:solidFill>
                    <a:effectLst/>
                    <a:latin typeface="-apple-system"/>
                  </a:rPr>
                  <a:t>迭代剪枝和微调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 flipH="1">
                <a:off x="854953" y="1191483"/>
                <a:ext cx="1462797" cy="665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/>
                  <a:t>模型部署</a:t>
                </a:r>
                <a:endParaRPr lang="zh-CN" altLang="en-US" sz="2400" b="1"/>
              </a:p>
            </p:txBody>
          </p:sp>
        </p:grpSp>
        <p:sp>
          <p:nvSpPr>
            <p:cNvPr id="23" name="矩形: 圆角 22"/>
            <p:cNvSpPr/>
            <p:nvPr/>
          </p:nvSpPr>
          <p:spPr>
            <a:xfrm>
              <a:off x="5207000" y="2785764"/>
              <a:ext cx="1650999" cy="12909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LLM</a:t>
              </a:r>
              <a:r>
                <a:rPr lang="zh-CN" altLang="en-US"/>
                <a:t>中枢</a:t>
              </a:r>
              <a:r>
                <a:rPr lang="en-US" altLang="zh-CN"/>
                <a:t>(Opt)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748559" y="3198167"/>
            <a:ext cx="221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Tkinter/PyQt5</a:t>
            </a:r>
            <a:endParaRPr lang="zh-CN" altLang="en-US" sz="2400" b="1"/>
          </a:p>
        </p:txBody>
      </p:sp>
      <p:sp>
        <p:nvSpPr>
          <p:cNvPr id="27" name="文本框 26"/>
          <p:cNvSpPr txBox="1"/>
          <p:nvPr/>
        </p:nvSpPr>
        <p:spPr>
          <a:xfrm>
            <a:off x="7053859" y="3215069"/>
            <a:ext cx="221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本地</a:t>
            </a:r>
            <a:r>
              <a:rPr lang="en-US" altLang="zh-CN" sz="2400" b="1"/>
              <a:t>GUI</a:t>
            </a:r>
            <a:r>
              <a:rPr lang="zh-CN" altLang="en-US" sz="2400" b="1"/>
              <a:t>渲染</a:t>
            </a: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宽屏</PresentationFormat>
  <Paragraphs>60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-apple-system</vt:lpstr>
      <vt:lpstr>AMGDT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WPS_1662629954</cp:lastModifiedBy>
  <cp:revision>3</cp:revision>
  <dcterms:created xsi:type="dcterms:W3CDTF">2025-03-21T07:00:00Z</dcterms:created>
  <dcterms:modified xsi:type="dcterms:W3CDTF">2025-03-21T15:04:12Z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ED04005641214C4E8B32D2DF7AB369A7_12</vt:lpwstr>
  </property>
  <property fmtid="{D5CDD505-2E9C-101B-9397-08002B2CF9AE}" pid="3" name="KSOProductBuildVer">
    <vt:lpwstr>2052-12.1.0.20288</vt:lpwstr>
  </property>
</Properties>
</file>