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6" r:id="rId5"/>
    <p:sldId id="267" r:id="rId6"/>
    <p:sldId id="336" r:id="rId7"/>
    <p:sldId id="338" r:id="rId8"/>
    <p:sldId id="335" r:id="rId9"/>
    <p:sldId id="349" r:id="rId10"/>
    <p:sldId id="350" r:id="rId11"/>
    <p:sldId id="339" r:id="rId12"/>
    <p:sldId id="340" r:id="rId13"/>
    <p:sldId id="356" r:id="rId14"/>
    <p:sldId id="341" r:id="rId15"/>
    <p:sldId id="342" r:id="rId16"/>
    <p:sldId id="343" r:id="rId17"/>
    <p:sldId id="275" r:id="rId18"/>
    <p:sldId id="283" r:id="rId19"/>
    <p:sldId id="351" r:id="rId20"/>
    <p:sldId id="345" r:id="rId21"/>
    <p:sldId id="268" r:id="rId22"/>
    <p:sldId id="346" r:id="rId23"/>
    <p:sldId id="347" r:id="rId24"/>
    <p:sldId id="348" r:id="rId25"/>
    <p:sldId id="269" r:id="rId26"/>
    <p:sldId id="352" r:id="rId27"/>
    <p:sldId id="353" r:id="rId28"/>
    <p:sldId id="354" r:id="rId29"/>
    <p:sldId id="35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F3AE4D-1530-403C-A531-AF03E7F017BF}">
          <p14:sldIdLst>
            <p14:sldId id="256"/>
            <p14:sldId id="257"/>
          </p14:sldIdLst>
        </p14:section>
        <p14:section name="1" id="{9C2F284B-C8E0-4E3D-ADDB-652725EA6514}">
          <p14:sldIdLst>
            <p14:sldId id="258"/>
            <p14:sldId id="266"/>
            <p14:sldId id="267"/>
            <p14:sldId id="336"/>
            <p14:sldId id="338"/>
            <p14:sldId id="335"/>
            <p14:sldId id="349"/>
          </p14:sldIdLst>
        </p14:section>
        <p14:section name="登录注册子系统" id="{881AD997-0178-457E-8DC7-63408B9EF61C}">
          <p14:sldIdLst>
            <p14:sldId id="350"/>
            <p14:sldId id="339"/>
            <p14:sldId id="340"/>
            <p14:sldId id="356"/>
            <p14:sldId id="341"/>
          </p14:sldIdLst>
        </p14:section>
        <p14:section name="用户信息子系统" id="{A553ED2B-5621-4273-94A2-CBA0C48D0E2B}">
          <p14:sldIdLst>
            <p14:sldId id="342"/>
            <p14:sldId id="343"/>
            <p14:sldId id="275"/>
            <p14:sldId id="283"/>
          </p14:sldIdLst>
        </p14:section>
        <p14:section name="车票管理子系统" id="{C1313553-5E75-41CD-B9B2-127BEBAB6973}">
          <p14:sldIdLst>
            <p14:sldId id="351"/>
            <p14:sldId id="345"/>
            <p14:sldId id="268"/>
            <p14:sldId id="346"/>
          </p14:sldIdLst>
        </p14:section>
        <p14:section name="公告管理子系统" id="{D35C6A14-9F84-481F-BBCD-AF6546063860}">
          <p14:sldIdLst>
            <p14:sldId id="347"/>
            <p14:sldId id="348"/>
            <p14:sldId id="269"/>
          </p14:sldIdLst>
        </p14:section>
        <p14:section name="团队协作" id="{F723D075-24CF-4A2A-B87A-DA922FDB1C13}">
          <p14:sldIdLst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671"/>
    <a:srgbClr val="E6E6E6"/>
    <a:srgbClr val="E3915F"/>
    <a:srgbClr val="4886C4"/>
    <a:srgbClr val="3F86CD"/>
    <a:srgbClr val="D8946A"/>
    <a:srgbClr val="2377CB"/>
    <a:srgbClr val="0E64BA"/>
    <a:srgbClr val="1CB5E0"/>
    <a:srgbClr val="F28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8" y="7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1777-3A38-458F-8D99-D1BC92C380AF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E471-62C4-42CC-A3CC-58F8A7194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4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3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7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72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74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5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而就系统架构与技术架构上，本项目的前端采用基于</a:t>
            </a:r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Vue</a:t>
            </a:r>
            <a:r>
              <a:rPr lang="zh-CN" altLang="en-US" dirty="0"/>
              <a:t>为开发基本框架，使用</a:t>
            </a:r>
            <a:r>
              <a:rPr lang="en-US" altLang="zh-CN" dirty="0" err="1"/>
              <a:t>npm</a:t>
            </a:r>
            <a:r>
              <a:rPr lang="zh-CN" altLang="en-US" dirty="0"/>
              <a:t>进行关联包管理，并使用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组件库进行</a:t>
            </a:r>
            <a:r>
              <a:rPr lang="en-US" altLang="zh-CN" dirty="0"/>
              <a:t>UI</a:t>
            </a:r>
            <a:r>
              <a:rPr lang="zh-CN" altLang="en-US" dirty="0"/>
              <a:t>组件渲染绘制，通过</a:t>
            </a:r>
            <a:r>
              <a:rPr lang="en-US" altLang="zh-CN" dirty="0"/>
              <a:t>Vue-router</a:t>
            </a:r>
            <a:r>
              <a:rPr lang="zh-CN" altLang="en-US" dirty="0"/>
              <a:t>实现对路由的管理；而后端主要基于</a:t>
            </a:r>
            <a:r>
              <a:rPr lang="en-US" altLang="zh-CN" dirty="0"/>
              <a:t>ASP.NET</a:t>
            </a:r>
            <a:r>
              <a:rPr lang="zh-CN" altLang="en-US" dirty="0"/>
              <a:t>与</a:t>
            </a:r>
            <a:r>
              <a:rPr lang="en-US" altLang="zh-CN" dirty="0"/>
              <a:t>Entity Framework</a:t>
            </a:r>
            <a:r>
              <a:rPr lang="zh-CN" altLang="en-US" dirty="0"/>
              <a:t>关系对象映射引擎实现业务逻辑，以</a:t>
            </a:r>
            <a:r>
              <a:rPr lang="en-US" altLang="zh-CN" dirty="0"/>
              <a:t>Oracle 12C</a:t>
            </a:r>
            <a:r>
              <a:rPr lang="zh-CN" altLang="en-US" dirty="0"/>
              <a:t>作为项目的持久层数据库。本项目部署到了</a:t>
            </a:r>
            <a:r>
              <a:rPr lang="en-US" altLang="zh-CN" dirty="0" err="1"/>
              <a:t>nginx</a:t>
            </a:r>
            <a:r>
              <a:rPr lang="zh-CN" altLang="en-US" dirty="0"/>
              <a:t>服务器，为实现负载均衡提供基础。而在前后端交互上，前端在通过</a:t>
            </a:r>
            <a:r>
              <a:rPr lang="en-US" altLang="zh-CN" dirty="0" err="1"/>
              <a:t>axios</a:t>
            </a: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请求，入口文件在经过</a:t>
            </a:r>
            <a:r>
              <a:rPr lang="en-US" altLang="zh-CN" dirty="0"/>
              <a:t>json</a:t>
            </a:r>
            <a:r>
              <a:rPr lang="zh-CN" altLang="en-US" dirty="0"/>
              <a:t>统一解析后对应到如管理员、顾客、房东，订单等不同的</a:t>
            </a:r>
            <a:r>
              <a:rPr lang="en-US" altLang="zh-CN" dirty="0"/>
              <a:t>Controller</a:t>
            </a:r>
            <a:r>
              <a:rPr lang="zh-CN" altLang="en-US" dirty="0"/>
              <a:t>实现不同的业务逻辑管理，再通过关系对象映射实现对数据库的查询与访问，保证查询过程中的数据安全与执行高效。同时，为了对登录用户进行身份验证，我们引入了</a:t>
            </a:r>
            <a:r>
              <a:rPr lang="en-US" altLang="zh-CN" dirty="0"/>
              <a:t>Json Web Token</a:t>
            </a:r>
            <a:r>
              <a:rPr lang="zh-CN" altLang="en-US" dirty="0"/>
              <a:t>机制，使得用户通过</a:t>
            </a:r>
            <a:r>
              <a:rPr lang="en-US" altLang="zh-CN" dirty="0"/>
              <a:t>token</a:t>
            </a:r>
            <a:r>
              <a:rPr lang="zh-CN" altLang="en-US" dirty="0"/>
              <a:t>令牌识别进行更为高效率的数据请求。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0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0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D19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9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7241" y="527307"/>
            <a:ext cx="11357517" cy="59587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67321" y="2281798"/>
            <a:ext cx="2026138" cy="2020612"/>
          </a:xfrm>
          <a:prstGeom prst="ellipse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graduation-hat_50008"/>
          <p:cNvSpPr>
            <a:spLocks noChangeAspect="1"/>
          </p:cNvSpPr>
          <p:nvPr/>
        </p:nvSpPr>
        <p:spPr bwMode="auto">
          <a:xfrm>
            <a:off x="1147050" y="2548205"/>
            <a:ext cx="1506636" cy="1503814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88279" y="2186893"/>
            <a:ext cx="7660005" cy="4450423"/>
            <a:chOff x="3588279" y="2213847"/>
            <a:chExt cx="7660005" cy="4450423"/>
          </a:xfrm>
        </p:grpSpPr>
        <p:sp>
          <p:nvSpPr>
            <p:cNvPr id="13" name="文本框 12"/>
            <p:cNvSpPr txBox="1"/>
            <p:nvPr/>
          </p:nvSpPr>
          <p:spPr>
            <a:xfrm>
              <a:off x="3588279" y="2213847"/>
              <a:ext cx="7660005" cy="193899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6000" b="1" dirty="0">
                  <a:solidFill>
                    <a:srgbClr val="3F86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铁路票务智能化管理平台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F86C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891529" y="4725278"/>
              <a:ext cx="6104834" cy="1938992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lvl="0"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charset="-122"/>
                </a:rPr>
                <a:t>小组成员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：牟泳祯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charset="-122"/>
                </a:rPr>
                <a:t>   谌乐俊杰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</a:endParaRPr>
            </a:p>
            <a:p>
              <a:pPr lvl="0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	        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张昊宸</a:t>
              </a: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   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许经宝</a:t>
              </a:r>
              <a:endParaRPr lang="en-US" altLang="zh-CN" sz="20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  <a:ea typeface="等线" panose="02010600030101010101" charset="-122"/>
              </a:endParaRPr>
            </a:p>
            <a:p>
              <a:pPr lvl="0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	        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尹泽河   卞思涵</a:t>
              </a:r>
              <a:endParaRPr lang="en-US" altLang="zh-CN" sz="20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  <a:ea typeface="等线" panose="02010600030101010101" charset="-122"/>
              </a:endParaRPr>
            </a:p>
            <a:p>
              <a:pPr lvl="0">
                <a:defRPr/>
              </a:pP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        </a:t>
              </a: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	        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黄辰宇   孙少杰</a:t>
              </a:r>
              <a:endParaRPr lang="en-US" altLang="zh-CN" sz="20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  <a:ea typeface="等线" panose="02010600030101010101" charset="-122"/>
              </a:endParaRPr>
            </a:p>
            <a:p>
              <a:pPr lvl="0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                             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盖哲        张凯</a:t>
              </a:r>
              <a:endParaRPr lang="en-US" altLang="zh-CN" sz="20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  <a:ea typeface="等线" panose="02010600030101010101" charset="-122"/>
              </a:endParaRPr>
            </a:p>
            <a:p>
              <a:pPr lvl="0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  <a:ea typeface="等线" panose="02010600030101010101" charset="-122"/>
                </a:rPr>
                <a:t>	        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325693" y="4323455"/>
              <a:ext cx="6049645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19ADA92-D2AD-686D-DA3B-5C4E01627212}"/>
              </a:ext>
            </a:extLst>
          </p:cNvPr>
          <p:cNvSpPr/>
          <p:nvPr/>
        </p:nvSpPr>
        <p:spPr>
          <a:xfrm>
            <a:off x="377107" y="614859"/>
            <a:ext cx="51700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星“济”铁路</a:t>
            </a:r>
            <a:endParaRPr lang="zh-CN" altLang="en-US" sz="8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7D102-A7A3-A8EA-EB4E-307624C41627}"/>
              </a:ext>
            </a:extLst>
          </p:cNvPr>
          <p:cNvSpPr/>
          <p:nvPr/>
        </p:nvSpPr>
        <p:spPr>
          <a:xfrm>
            <a:off x="7191319" y="4698324"/>
            <a:ext cx="2805044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charset="-122"/>
              </a:rPr>
              <a:t>指导教师：袁时金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8016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B12F58-477D-4B42-BD90-AD828F809959}"/>
              </a:ext>
            </a:extLst>
          </p:cNvPr>
          <p:cNvSpPr txBox="1"/>
          <p:nvPr/>
        </p:nvSpPr>
        <p:spPr>
          <a:xfrm>
            <a:off x="4830990" y="3885430"/>
            <a:ext cx="26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系统设计与分析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FCA695-B113-1A7E-93BE-CE0E2FA14274}"/>
              </a:ext>
            </a:extLst>
          </p:cNvPr>
          <p:cNvSpPr/>
          <p:nvPr/>
        </p:nvSpPr>
        <p:spPr>
          <a:xfrm>
            <a:off x="5471711" y="2342573"/>
            <a:ext cx="1350218" cy="1350218"/>
          </a:xfrm>
          <a:prstGeom prst="ellipse">
            <a:avLst/>
          </a:prstGeom>
          <a:solidFill>
            <a:srgbClr val="D1967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5F5F"/>
              </a:solidFill>
            </a:endParaRPr>
          </a:p>
        </p:txBody>
      </p:sp>
      <p:sp>
        <p:nvSpPr>
          <p:cNvPr id="14" name="stack-of-books-and-a-magnifier_67996">
            <a:extLst>
              <a:ext uri="{FF2B5EF4-FFF2-40B4-BE49-F238E27FC236}">
                <a16:creationId xmlns:a16="http://schemas.microsoft.com/office/drawing/2014/main" id="{E14B718A-ED0E-358C-8C10-BFA68F64DAF8}"/>
              </a:ext>
            </a:extLst>
          </p:cNvPr>
          <p:cNvSpPr>
            <a:spLocks noChangeAspect="1"/>
          </p:cNvSpPr>
          <p:nvPr/>
        </p:nvSpPr>
        <p:spPr bwMode="auto">
          <a:xfrm>
            <a:off x="5719705" y="2627507"/>
            <a:ext cx="806668" cy="823247"/>
          </a:xfrm>
          <a:custGeom>
            <a:avLst/>
            <a:gdLst>
              <a:gd name="connsiteX0" fmla="*/ 359573 w 594302"/>
              <a:gd name="connsiteY0" fmla="*/ 276018 h 606516"/>
              <a:gd name="connsiteX1" fmla="*/ 291512 w 594302"/>
              <a:gd name="connsiteY1" fmla="*/ 304169 h 606516"/>
              <a:gd name="connsiteX2" fmla="*/ 291512 w 594302"/>
              <a:gd name="connsiteY2" fmla="*/ 440091 h 606516"/>
              <a:gd name="connsiteX3" fmla="*/ 427633 w 594302"/>
              <a:gd name="connsiteY3" fmla="*/ 440091 h 606516"/>
              <a:gd name="connsiteX4" fmla="*/ 427633 w 594302"/>
              <a:gd name="connsiteY4" fmla="*/ 304169 h 606516"/>
              <a:gd name="connsiteX5" fmla="*/ 359573 w 594302"/>
              <a:gd name="connsiteY5" fmla="*/ 276018 h 606516"/>
              <a:gd name="connsiteX6" fmla="*/ 359573 w 594302"/>
              <a:gd name="connsiteY6" fmla="*/ 238356 h 606516"/>
              <a:gd name="connsiteX7" fmla="*/ 454366 w 594302"/>
              <a:gd name="connsiteY7" fmla="*/ 277476 h 606516"/>
              <a:gd name="connsiteX8" fmla="*/ 476080 w 594302"/>
              <a:gd name="connsiteY8" fmla="*/ 438353 h 606516"/>
              <a:gd name="connsiteX9" fmla="*/ 583932 w 594302"/>
              <a:gd name="connsiteY9" fmla="*/ 546047 h 606516"/>
              <a:gd name="connsiteX10" fmla="*/ 583932 w 594302"/>
              <a:gd name="connsiteY10" fmla="*/ 596161 h 606516"/>
              <a:gd name="connsiteX11" fmla="*/ 533847 w 594302"/>
              <a:gd name="connsiteY11" fmla="*/ 596161 h 606516"/>
              <a:gd name="connsiteX12" fmla="*/ 425892 w 594302"/>
              <a:gd name="connsiteY12" fmla="*/ 488364 h 606516"/>
              <a:gd name="connsiteX13" fmla="*/ 264779 w 594302"/>
              <a:gd name="connsiteY13" fmla="*/ 466785 h 606516"/>
              <a:gd name="connsiteX14" fmla="*/ 264779 w 594302"/>
              <a:gd name="connsiteY14" fmla="*/ 277476 h 606516"/>
              <a:gd name="connsiteX15" fmla="*/ 359573 w 594302"/>
              <a:gd name="connsiteY15" fmla="*/ 238356 h 606516"/>
              <a:gd name="connsiteX16" fmla="*/ 139917 w 594302"/>
              <a:gd name="connsiteY16" fmla="*/ 43060 h 606516"/>
              <a:gd name="connsiteX17" fmla="*/ 114822 w 594302"/>
              <a:gd name="connsiteY17" fmla="*/ 68017 h 606516"/>
              <a:gd name="connsiteX18" fmla="*/ 114822 w 594302"/>
              <a:gd name="connsiteY18" fmla="*/ 145137 h 606516"/>
              <a:gd name="connsiteX19" fmla="*/ 139917 w 594302"/>
              <a:gd name="connsiteY19" fmla="*/ 170094 h 606516"/>
              <a:gd name="connsiteX20" fmla="*/ 461952 w 594302"/>
              <a:gd name="connsiteY20" fmla="*/ 170094 h 606516"/>
              <a:gd name="connsiteX21" fmla="*/ 461952 w 594302"/>
              <a:gd name="connsiteY21" fmla="*/ 128056 h 606516"/>
              <a:gd name="connsiteX22" fmla="*/ 322957 w 594302"/>
              <a:gd name="connsiteY22" fmla="*/ 128056 h 606516"/>
              <a:gd name="connsiteX23" fmla="*/ 301344 w 594302"/>
              <a:gd name="connsiteY23" fmla="*/ 106577 h 606516"/>
              <a:gd name="connsiteX24" fmla="*/ 322957 w 594302"/>
              <a:gd name="connsiteY24" fmla="*/ 85098 h 606516"/>
              <a:gd name="connsiteX25" fmla="*/ 461952 w 594302"/>
              <a:gd name="connsiteY25" fmla="*/ 85098 h 606516"/>
              <a:gd name="connsiteX26" fmla="*/ 461952 w 594302"/>
              <a:gd name="connsiteY26" fmla="*/ 43060 h 606516"/>
              <a:gd name="connsiteX27" fmla="*/ 139917 w 594302"/>
              <a:gd name="connsiteY27" fmla="*/ 0 h 606516"/>
              <a:gd name="connsiteX28" fmla="*/ 511117 w 594302"/>
              <a:gd name="connsiteY28" fmla="*/ 0 h 606516"/>
              <a:gd name="connsiteX29" fmla="*/ 532627 w 594302"/>
              <a:gd name="connsiteY29" fmla="*/ 21479 h 606516"/>
              <a:gd name="connsiteX30" fmla="*/ 511117 w 594302"/>
              <a:gd name="connsiteY30" fmla="*/ 43060 h 606516"/>
              <a:gd name="connsiteX31" fmla="*/ 505074 w 594302"/>
              <a:gd name="connsiteY31" fmla="*/ 43060 h 606516"/>
              <a:gd name="connsiteX32" fmla="*/ 505074 w 594302"/>
              <a:gd name="connsiteY32" fmla="*/ 170094 h 606516"/>
              <a:gd name="connsiteX33" fmla="*/ 511117 w 594302"/>
              <a:gd name="connsiteY33" fmla="*/ 170094 h 606516"/>
              <a:gd name="connsiteX34" fmla="*/ 532627 w 594302"/>
              <a:gd name="connsiteY34" fmla="*/ 191675 h 606516"/>
              <a:gd name="connsiteX35" fmla="*/ 511117 w 594302"/>
              <a:gd name="connsiteY35" fmla="*/ 213155 h 606516"/>
              <a:gd name="connsiteX36" fmla="*/ 456011 w 594302"/>
              <a:gd name="connsiteY36" fmla="*/ 213155 h 606516"/>
              <a:gd name="connsiteX37" fmla="*/ 460825 w 594302"/>
              <a:gd name="connsiteY37" fmla="*/ 238111 h 606516"/>
              <a:gd name="connsiteX38" fmla="*/ 460825 w 594302"/>
              <a:gd name="connsiteY38" fmla="*/ 256829 h 606516"/>
              <a:gd name="connsiteX39" fmla="*/ 416576 w 594302"/>
              <a:gd name="connsiteY39" fmla="*/ 230645 h 606516"/>
              <a:gd name="connsiteX40" fmla="*/ 392710 w 594302"/>
              <a:gd name="connsiteY40" fmla="*/ 213155 h 606516"/>
              <a:gd name="connsiteX41" fmla="*/ 139917 w 594302"/>
              <a:gd name="connsiteY41" fmla="*/ 213155 h 606516"/>
              <a:gd name="connsiteX42" fmla="*/ 70675 w 594302"/>
              <a:gd name="connsiteY42" fmla="*/ 213155 h 606516"/>
              <a:gd name="connsiteX43" fmla="*/ 70675 w 594302"/>
              <a:gd name="connsiteY43" fmla="*/ 255192 h 606516"/>
              <a:gd name="connsiteX44" fmla="*/ 209670 w 594302"/>
              <a:gd name="connsiteY44" fmla="*/ 255192 h 606516"/>
              <a:gd name="connsiteX45" fmla="*/ 231181 w 594302"/>
              <a:gd name="connsiteY45" fmla="*/ 276671 h 606516"/>
              <a:gd name="connsiteX46" fmla="*/ 209670 w 594302"/>
              <a:gd name="connsiteY46" fmla="*/ 298253 h 606516"/>
              <a:gd name="connsiteX47" fmla="*/ 70675 w 594302"/>
              <a:gd name="connsiteY47" fmla="*/ 298253 h 606516"/>
              <a:gd name="connsiteX48" fmla="*/ 70675 w 594302"/>
              <a:gd name="connsiteY48" fmla="*/ 340291 h 606516"/>
              <a:gd name="connsiteX49" fmla="*/ 211207 w 594302"/>
              <a:gd name="connsiteY49" fmla="*/ 340291 h 606516"/>
              <a:gd name="connsiteX50" fmla="*/ 207519 w 594302"/>
              <a:gd name="connsiteY50" fmla="*/ 374146 h 606516"/>
              <a:gd name="connsiteX51" fmla="*/ 207827 w 594302"/>
              <a:gd name="connsiteY51" fmla="*/ 383249 h 606516"/>
              <a:gd name="connsiteX52" fmla="*/ 139917 w 594302"/>
              <a:gd name="connsiteY52" fmla="*/ 383249 h 606516"/>
              <a:gd name="connsiteX53" fmla="*/ 114822 w 594302"/>
              <a:gd name="connsiteY53" fmla="*/ 408308 h 606516"/>
              <a:gd name="connsiteX54" fmla="*/ 114822 w 594302"/>
              <a:gd name="connsiteY54" fmla="*/ 485428 h 606516"/>
              <a:gd name="connsiteX55" fmla="*/ 139917 w 594302"/>
              <a:gd name="connsiteY55" fmla="*/ 510385 h 606516"/>
              <a:gd name="connsiteX56" fmla="*/ 290180 w 594302"/>
              <a:gd name="connsiteY56" fmla="*/ 510385 h 606516"/>
              <a:gd name="connsiteX57" fmla="*/ 361367 w 594302"/>
              <a:gd name="connsiteY57" fmla="*/ 527670 h 606516"/>
              <a:gd name="connsiteX58" fmla="*/ 413093 w 594302"/>
              <a:gd name="connsiteY58" fmla="*/ 518772 h 606516"/>
              <a:gd name="connsiteX59" fmla="*/ 447817 w 594302"/>
              <a:gd name="connsiteY59" fmla="*/ 553445 h 606516"/>
              <a:gd name="connsiteX60" fmla="*/ 139917 w 594302"/>
              <a:gd name="connsiteY60" fmla="*/ 553445 h 606516"/>
              <a:gd name="connsiteX61" fmla="*/ 71802 w 594302"/>
              <a:gd name="connsiteY61" fmla="*/ 485428 h 606516"/>
              <a:gd name="connsiteX62" fmla="*/ 71802 w 594302"/>
              <a:gd name="connsiteY62" fmla="*/ 408205 h 606516"/>
              <a:gd name="connsiteX63" fmla="*/ 76514 w 594302"/>
              <a:gd name="connsiteY63" fmla="*/ 383249 h 606516"/>
              <a:gd name="connsiteX64" fmla="*/ 21510 w 594302"/>
              <a:gd name="connsiteY64" fmla="*/ 383249 h 606516"/>
              <a:gd name="connsiteX65" fmla="*/ 0 w 594302"/>
              <a:gd name="connsiteY65" fmla="*/ 361770 h 606516"/>
              <a:gd name="connsiteX66" fmla="*/ 21510 w 594302"/>
              <a:gd name="connsiteY66" fmla="*/ 340291 h 606516"/>
              <a:gd name="connsiteX67" fmla="*/ 27553 w 594302"/>
              <a:gd name="connsiteY67" fmla="*/ 340291 h 606516"/>
              <a:gd name="connsiteX68" fmla="*/ 27553 w 594302"/>
              <a:gd name="connsiteY68" fmla="*/ 213155 h 606516"/>
              <a:gd name="connsiteX69" fmla="*/ 21510 w 594302"/>
              <a:gd name="connsiteY69" fmla="*/ 213155 h 606516"/>
              <a:gd name="connsiteX70" fmla="*/ 0 w 594302"/>
              <a:gd name="connsiteY70" fmla="*/ 191675 h 606516"/>
              <a:gd name="connsiteX71" fmla="*/ 21510 w 594302"/>
              <a:gd name="connsiteY71" fmla="*/ 170094 h 606516"/>
              <a:gd name="connsiteX72" fmla="*/ 76514 w 594302"/>
              <a:gd name="connsiteY72" fmla="*/ 170094 h 606516"/>
              <a:gd name="connsiteX73" fmla="*/ 71802 w 594302"/>
              <a:gd name="connsiteY73" fmla="*/ 145137 h 606516"/>
              <a:gd name="connsiteX74" fmla="*/ 71802 w 594302"/>
              <a:gd name="connsiteY74" fmla="*/ 68017 h 606516"/>
              <a:gd name="connsiteX75" fmla="*/ 139917 w 594302"/>
              <a:gd name="connsiteY75" fmla="*/ 0 h 60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94302" h="606516">
                <a:moveTo>
                  <a:pt x="359573" y="276018"/>
                </a:moveTo>
                <a:cubicBezTo>
                  <a:pt x="334914" y="276018"/>
                  <a:pt x="310256" y="285402"/>
                  <a:pt x="291512" y="304169"/>
                </a:cubicBezTo>
                <a:cubicBezTo>
                  <a:pt x="253922" y="341601"/>
                  <a:pt x="253922" y="402659"/>
                  <a:pt x="291512" y="440091"/>
                </a:cubicBezTo>
                <a:cubicBezTo>
                  <a:pt x="328999" y="477523"/>
                  <a:pt x="390146" y="477523"/>
                  <a:pt x="427633" y="440091"/>
                </a:cubicBezTo>
                <a:cubicBezTo>
                  <a:pt x="465223" y="402659"/>
                  <a:pt x="465223" y="341601"/>
                  <a:pt x="427633" y="304169"/>
                </a:cubicBezTo>
                <a:cubicBezTo>
                  <a:pt x="408890" y="285402"/>
                  <a:pt x="384231" y="276018"/>
                  <a:pt x="359573" y="276018"/>
                </a:cubicBezTo>
                <a:close/>
                <a:moveTo>
                  <a:pt x="359573" y="238356"/>
                </a:moveTo>
                <a:cubicBezTo>
                  <a:pt x="393910" y="238356"/>
                  <a:pt x="428248" y="251396"/>
                  <a:pt x="454366" y="277476"/>
                </a:cubicBezTo>
                <a:cubicBezTo>
                  <a:pt x="497896" y="321044"/>
                  <a:pt x="505168" y="387216"/>
                  <a:pt x="476080" y="438353"/>
                </a:cubicBezTo>
                <a:lnTo>
                  <a:pt x="583932" y="546047"/>
                </a:lnTo>
                <a:cubicBezTo>
                  <a:pt x="597759" y="559956"/>
                  <a:pt x="597759" y="582354"/>
                  <a:pt x="583932" y="596161"/>
                </a:cubicBezTo>
                <a:cubicBezTo>
                  <a:pt x="570105" y="609968"/>
                  <a:pt x="547674" y="609968"/>
                  <a:pt x="533847" y="596161"/>
                </a:cubicBezTo>
                <a:lnTo>
                  <a:pt x="425892" y="488364"/>
                </a:lnTo>
                <a:cubicBezTo>
                  <a:pt x="374783" y="517513"/>
                  <a:pt x="308412" y="510251"/>
                  <a:pt x="264779" y="466785"/>
                </a:cubicBezTo>
                <a:cubicBezTo>
                  <a:pt x="212543" y="414523"/>
                  <a:pt x="212543" y="329635"/>
                  <a:pt x="264779" y="277476"/>
                </a:cubicBezTo>
                <a:cubicBezTo>
                  <a:pt x="290898" y="251396"/>
                  <a:pt x="325235" y="238356"/>
                  <a:pt x="359573" y="238356"/>
                </a:cubicBezTo>
                <a:close/>
                <a:moveTo>
                  <a:pt x="139917" y="43060"/>
                </a:moveTo>
                <a:cubicBezTo>
                  <a:pt x="126089" y="43060"/>
                  <a:pt x="114822" y="54209"/>
                  <a:pt x="114822" y="68017"/>
                </a:cubicBezTo>
                <a:lnTo>
                  <a:pt x="114822" y="145137"/>
                </a:lnTo>
                <a:cubicBezTo>
                  <a:pt x="114822" y="158945"/>
                  <a:pt x="126089" y="170094"/>
                  <a:pt x="139917" y="170094"/>
                </a:cubicBezTo>
                <a:lnTo>
                  <a:pt x="461952" y="170094"/>
                </a:lnTo>
                <a:lnTo>
                  <a:pt x="461952" y="128056"/>
                </a:lnTo>
                <a:lnTo>
                  <a:pt x="322957" y="128056"/>
                </a:lnTo>
                <a:cubicBezTo>
                  <a:pt x="311075" y="128056"/>
                  <a:pt x="301344" y="118442"/>
                  <a:pt x="301344" y="106577"/>
                </a:cubicBezTo>
                <a:cubicBezTo>
                  <a:pt x="301344" y="94713"/>
                  <a:pt x="311075" y="85098"/>
                  <a:pt x="322957" y="85098"/>
                </a:cubicBezTo>
                <a:lnTo>
                  <a:pt x="461952" y="85098"/>
                </a:lnTo>
                <a:lnTo>
                  <a:pt x="461952" y="43060"/>
                </a:lnTo>
                <a:close/>
                <a:moveTo>
                  <a:pt x="139917" y="0"/>
                </a:moveTo>
                <a:lnTo>
                  <a:pt x="511117" y="0"/>
                </a:lnTo>
                <a:cubicBezTo>
                  <a:pt x="522999" y="0"/>
                  <a:pt x="532627" y="9614"/>
                  <a:pt x="532627" y="21479"/>
                </a:cubicBezTo>
                <a:cubicBezTo>
                  <a:pt x="532627" y="33344"/>
                  <a:pt x="522999" y="43060"/>
                  <a:pt x="511117" y="43060"/>
                </a:cubicBezTo>
                <a:lnTo>
                  <a:pt x="505074" y="43060"/>
                </a:lnTo>
                <a:lnTo>
                  <a:pt x="505074" y="170094"/>
                </a:lnTo>
                <a:lnTo>
                  <a:pt x="511117" y="170094"/>
                </a:lnTo>
                <a:cubicBezTo>
                  <a:pt x="522999" y="170094"/>
                  <a:pt x="532627" y="179811"/>
                  <a:pt x="532627" y="191675"/>
                </a:cubicBezTo>
                <a:cubicBezTo>
                  <a:pt x="532627" y="203540"/>
                  <a:pt x="522999" y="213155"/>
                  <a:pt x="511117" y="213155"/>
                </a:cubicBezTo>
                <a:lnTo>
                  <a:pt x="456011" y="213155"/>
                </a:lnTo>
                <a:cubicBezTo>
                  <a:pt x="459084" y="220928"/>
                  <a:pt x="460825" y="229315"/>
                  <a:pt x="460825" y="238111"/>
                </a:cubicBezTo>
                <a:lnTo>
                  <a:pt x="460825" y="256829"/>
                </a:lnTo>
                <a:cubicBezTo>
                  <a:pt x="447509" y="245578"/>
                  <a:pt x="432555" y="236782"/>
                  <a:pt x="416576" y="230645"/>
                </a:cubicBezTo>
                <a:cubicBezTo>
                  <a:pt x="413401" y="220519"/>
                  <a:pt x="403875" y="213155"/>
                  <a:pt x="392710" y="213155"/>
                </a:cubicBezTo>
                <a:lnTo>
                  <a:pt x="139917" y="213155"/>
                </a:lnTo>
                <a:lnTo>
                  <a:pt x="70675" y="213155"/>
                </a:lnTo>
                <a:lnTo>
                  <a:pt x="70675" y="255192"/>
                </a:lnTo>
                <a:lnTo>
                  <a:pt x="209670" y="255192"/>
                </a:lnTo>
                <a:cubicBezTo>
                  <a:pt x="221553" y="255192"/>
                  <a:pt x="231181" y="264807"/>
                  <a:pt x="231181" y="276671"/>
                </a:cubicBezTo>
                <a:cubicBezTo>
                  <a:pt x="231181" y="288638"/>
                  <a:pt x="221553" y="298253"/>
                  <a:pt x="209670" y="298253"/>
                </a:cubicBezTo>
                <a:lnTo>
                  <a:pt x="70675" y="298253"/>
                </a:lnTo>
                <a:lnTo>
                  <a:pt x="70675" y="340291"/>
                </a:lnTo>
                <a:lnTo>
                  <a:pt x="211207" y="340291"/>
                </a:lnTo>
                <a:cubicBezTo>
                  <a:pt x="208749" y="351235"/>
                  <a:pt x="207519" y="362588"/>
                  <a:pt x="207519" y="374146"/>
                </a:cubicBezTo>
                <a:cubicBezTo>
                  <a:pt x="207519" y="377214"/>
                  <a:pt x="207622" y="380283"/>
                  <a:pt x="207827" y="383249"/>
                </a:cubicBezTo>
                <a:lnTo>
                  <a:pt x="139917" y="383249"/>
                </a:lnTo>
                <a:cubicBezTo>
                  <a:pt x="126089" y="383249"/>
                  <a:pt x="114822" y="394500"/>
                  <a:pt x="114822" y="408308"/>
                </a:cubicBezTo>
                <a:lnTo>
                  <a:pt x="114822" y="485428"/>
                </a:lnTo>
                <a:cubicBezTo>
                  <a:pt x="114822" y="499134"/>
                  <a:pt x="126089" y="510385"/>
                  <a:pt x="139917" y="510385"/>
                </a:cubicBezTo>
                <a:lnTo>
                  <a:pt x="290180" y="510385"/>
                </a:lnTo>
                <a:cubicBezTo>
                  <a:pt x="311894" y="521738"/>
                  <a:pt x="336170" y="527670"/>
                  <a:pt x="361367" y="527670"/>
                </a:cubicBezTo>
                <a:cubicBezTo>
                  <a:pt x="379087" y="527670"/>
                  <a:pt x="396500" y="524704"/>
                  <a:pt x="413093" y="518772"/>
                </a:cubicBezTo>
                <a:lnTo>
                  <a:pt x="447817" y="553445"/>
                </a:lnTo>
                <a:lnTo>
                  <a:pt x="139917" y="553445"/>
                </a:lnTo>
                <a:cubicBezTo>
                  <a:pt x="102326" y="553445"/>
                  <a:pt x="71802" y="522863"/>
                  <a:pt x="71802" y="485428"/>
                </a:cubicBezTo>
                <a:lnTo>
                  <a:pt x="71802" y="408205"/>
                </a:lnTo>
                <a:cubicBezTo>
                  <a:pt x="71802" y="399409"/>
                  <a:pt x="73441" y="391022"/>
                  <a:pt x="76514" y="383249"/>
                </a:cubicBezTo>
                <a:lnTo>
                  <a:pt x="21510" y="383249"/>
                </a:lnTo>
                <a:cubicBezTo>
                  <a:pt x="9628" y="383249"/>
                  <a:pt x="0" y="373634"/>
                  <a:pt x="0" y="361770"/>
                </a:cubicBezTo>
                <a:cubicBezTo>
                  <a:pt x="0" y="349905"/>
                  <a:pt x="9628" y="340291"/>
                  <a:pt x="21510" y="340291"/>
                </a:cubicBezTo>
                <a:lnTo>
                  <a:pt x="27553" y="340291"/>
                </a:lnTo>
                <a:lnTo>
                  <a:pt x="27553" y="213155"/>
                </a:lnTo>
                <a:lnTo>
                  <a:pt x="21510" y="213155"/>
                </a:lnTo>
                <a:cubicBezTo>
                  <a:pt x="9628" y="213155"/>
                  <a:pt x="0" y="203540"/>
                  <a:pt x="0" y="191675"/>
                </a:cubicBezTo>
                <a:cubicBezTo>
                  <a:pt x="0" y="179708"/>
                  <a:pt x="9628" y="170094"/>
                  <a:pt x="21510" y="170094"/>
                </a:cubicBezTo>
                <a:lnTo>
                  <a:pt x="76514" y="170094"/>
                </a:lnTo>
                <a:cubicBezTo>
                  <a:pt x="73441" y="162423"/>
                  <a:pt x="71802" y="153934"/>
                  <a:pt x="71802" y="145137"/>
                </a:cubicBezTo>
                <a:lnTo>
                  <a:pt x="71802" y="68017"/>
                </a:lnTo>
                <a:cubicBezTo>
                  <a:pt x="71802" y="30480"/>
                  <a:pt x="102326" y="0"/>
                  <a:pt x="139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33692"/>
      </p:ext>
    </p:extLst>
  </p:cSld>
  <p:clrMapOvr>
    <a:masterClrMapping/>
  </p:clrMapOvr>
  <p:transition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8016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23297" y="3542240"/>
            <a:ext cx="35593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登录注册子系统</a:t>
            </a: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235585"/>
            <a:ext cx="335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登录注册子系统</a:t>
            </a:r>
          </a:p>
        </p:txBody>
      </p:sp>
      <p:sp>
        <p:nvSpPr>
          <p:cNvPr id="15" name="文本框 20"/>
          <p:cNvSpPr txBox="1"/>
          <p:nvPr/>
        </p:nvSpPr>
        <p:spPr>
          <a:xfrm flipH="1">
            <a:off x="1757202" y="4095107"/>
            <a:ext cx="221107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4886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注册 </a:t>
            </a:r>
          </a:p>
        </p:txBody>
      </p:sp>
      <p:sp>
        <p:nvSpPr>
          <p:cNvPr id="16" name="文本框 22"/>
          <p:cNvSpPr txBox="1"/>
          <p:nvPr/>
        </p:nvSpPr>
        <p:spPr>
          <a:xfrm flipH="1">
            <a:off x="443777" y="4555482"/>
            <a:ext cx="3425913" cy="110453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注册用例分为用户和管理员注册登录子系统。没有账号的用户通过注册操作，需要绑定联系方式获得属于自己的账号，成为使用该平台的一员。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5270971" y="4035037"/>
            <a:ext cx="221107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D19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登录 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4065633" y="4681271"/>
            <a:ext cx="3612351" cy="84600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登录用例分为管理员登录和用户登录，完成注册后可以通过左下角选择不同的登录角色，可以选择账号密码验证登录。</a:t>
            </a: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23D7FCFA-5943-9672-6599-1FF4E9F69102}"/>
              </a:ext>
            </a:extLst>
          </p:cNvPr>
          <p:cNvSpPr txBox="1"/>
          <p:nvPr/>
        </p:nvSpPr>
        <p:spPr>
          <a:xfrm flipH="1">
            <a:off x="8883322" y="4026684"/>
            <a:ext cx="221107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D19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找回密码 </a:t>
            </a:r>
          </a:p>
        </p:txBody>
      </p:sp>
      <p:sp>
        <p:nvSpPr>
          <p:cNvPr id="6" name="文本框 22">
            <a:extLst>
              <a:ext uri="{FF2B5EF4-FFF2-40B4-BE49-F238E27FC236}">
                <a16:creationId xmlns:a16="http://schemas.microsoft.com/office/drawing/2014/main" id="{C8898BBC-B24A-FC53-C048-C3145879B959}"/>
              </a:ext>
            </a:extLst>
          </p:cNvPr>
          <p:cNvSpPr txBox="1"/>
          <p:nvPr/>
        </p:nvSpPr>
        <p:spPr>
          <a:xfrm flipH="1">
            <a:off x="8322312" y="4687905"/>
            <a:ext cx="6035040" cy="32893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进行身份验证，并修改密码确认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53C2C5EA-3E1F-61E1-E979-435BD38B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56931"/>
            <a:ext cx="3355340" cy="323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4E00769B-B027-92AC-9C42-CFFB7D9D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78" y="881819"/>
            <a:ext cx="3163966" cy="322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A47C7225-17D5-66FC-9578-668550B7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69" y="620401"/>
            <a:ext cx="2704131" cy="348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A24454-3F83-1022-3C39-C7CE37EF3AA1}"/>
              </a:ext>
            </a:extLst>
          </p:cNvPr>
          <p:cNvSpPr/>
          <p:nvPr/>
        </p:nvSpPr>
        <p:spPr>
          <a:xfrm>
            <a:off x="1879775" y="1498780"/>
            <a:ext cx="7899944" cy="3580130"/>
          </a:xfrm>
          <a:prstGeom prst="rect">
            <a:avLst/>
          </a:prstGeom>
          <a:solidFill>
            <a:srgbClr val="E39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0F5E8-F492-5D43-3FD9-4AF7427D2279}"/>
              </a:ext>
            </a:extLst>
          </p:cNvPr>
          <p:cNvSpPr txBox="1"/>
          <p:nvPr/>
        </p:nvSpPr>
        <p:spPr>
          <a:xfrm>
            <a:off x="3128566" y="1719125"/>
            <a:ext cx="52542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B722AB-0636-E6C2-4F66-EA1511E96DE6}"/>
              </a:ext>
            </a:extLst>
          </p:cNvPr>
          <p:cNvSpPr txBox="1"/>
          <p:nvPr/>
        </p:nvSpPr>
        <p:spPr>
          <a:xfrm>
            <a:off x="2077616" y="2387752"/>
            <a:ext cx="7616890" cy="19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在用户登录后，需要其他页面得到用户的相关信息，同时为保证安全性，不能把用户的手机号、身份证号等存储到前端，因此将用户唯一且不涉及隐私的用户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存储在浏览器，当需要用户其他数据时，可将用户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作为参数之一，使用接口获得亮点：使用路由守卫在用户登录涉及个人信息的页面时，会判断是否已登录，若未登录则自动跳转到登录页。使用自动注销机制，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分钟内无对页面任何操作，会自动退出登录。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12915F-A344-91D8-D232-30BC69DDE227}"/>
              </a:ext>
            </a:extLst>
          </p:cNvPr>
          <p:cNvSpPr/>
          <p:nvPr/>
        </p:nvSpPr>
        <p:spPr>
          <a:xfrm>
            <a:off x="1545111" y="1347015"/>
            <a:ext cx="8569273" cy="3883660"/>
          </a:xfrm>
          <a:prstGeom prst="rect">
            <a:avLst/>
          </a:prstGeom>
          <a:noFill/>
          <a:ln>
            <a:solidFill>
              <a:srgbClr val="E391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B8238-FE87-0E7B-F37D-F8B00D1B4342}"/>
              </a:ext>
            </a:extLst>
          </p:cNvPr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E8870-28C1-1F88-60F0-162A7BFD75DB}"/>
              </a:ext>
            </a:extLst>
          </p:cNvPr>
          <p:cNvSpPr txBox="1"/>
          <p:nvPr/>
        </p:nvSpPr>
        <p:spPr>
          <a:xfrm>
            <a:off x="1043305" y="235585"/>
            <a:ext cx="3540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登录注册子系统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863734"/>
      </p:ext>
    </p:extLst>
  </p:cSld>
  <p:clrMapOvr>
    <a:masterClrMapping/>
  </p:clrMapOvr>
  <p:transition spd="slow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0209" y="87630"/>
            <a:ext cx="335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登录注册子系统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53C7F10-A5F2-31E1-D158-602B575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22" y="901960"/>
            <a:ext cx="4763257" cy="239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A90CEE01-4F89-EEE2-FE66-CEB25169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77875"/>
            <a:ext cx="4626232" cy="25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93E2B2F0-FB4A-648E-F6AB-AA4B23B3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522704"/>
            <a:ext cx="4626231" cy="28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">
            <a:extLst>
              <a:ext uri="{FF2B5EF4-FFF2-40B4-BE49-F238E27FC236}">
                <a16:creationId xmlns:a16="http://schemas.microsoft.com/office/drawing/2014/main" id="{057DF615-554E-86C8-048F-34CA8741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22" y="3509443"/>
            <a:ext cx="4782468" cy="268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16312" y="3542240"/>
            <a:ext cx="35593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用户信息子系统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235585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用户信息子系统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4461510" y="236229"/>
            <a:ext cx="221107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D19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627058" y="4473708"/>
            <a:ext cx="3017520" cy="95372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·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用户管理个人信息</a:t>
            </a: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查看和修改个人信息（密码），添加和删除常用乘车人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4596771" y="4327500"/>
            <a:ext cx="2662555" cy="18401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管理员管理基本信息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管理员可以对用户进行禁止登录、删除用户等操作，可以新增角色，并设置权限（管理员可以注册新的管理员或新用户）</a:t>
            </a:r>
          </a:p>
        </p:txBody>
      </p:sp>
      <p:sp>
        <p:nvSpPr>
          <p:cNvPr id="4" name="文本框 22"/>
          <p:cNvSpPr txBox="1"/>
          <p:nvPr/>
        </p:nvSpPr>
        <p:spPr>
          <a:xfrm flipH="1">
            <a:off x="8393938" y="4327500"/>
            <a:ext cx="2926715" cy="18401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·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用户和管理员管理订单</a:t>
            </a:r>
          </a:p>
          <a:p>
            <a:pPr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用户可以查看删除订单信息和管理已支付和未支付订单。管理员可查看修改订单的支付信息、订单详细信息，并取消支付，修改订单状态</a:t>
            </a:r>
          </a:p>
        </p:txBody>
      </p:sp>
      <p:pic>
        <p:nvPicPr>
          <p:cNvPr id="4098" name="图片 2">
            <a:extLst>
              <a:ext uri="{FF2B5EF4-FFF2-40B4-BE49-F238E27FC236}">
                <a16:creationId xmlns:a16="http://schemas.microsoft.com/office/drawing/2014/main" id="{34158F8B-A8B8-8678-514F-086418A7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5" y="974875"/>
            <a:ext cx="32305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44">
            <a:extLst>
              <a:ext uri="{FF2B5EF4-FFF2-40B4-BE49-F238E27FC236}">
                <a16:creationId xmlns:a16="http://schemas.microsoft.com/office/drawing/2014/main" id="{A13CAC82-434F-CE1E-DABB-48D64E62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18" y="942218"/>
            <a:ext cx="3230563" cy="34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A08EAC5C-F110-59B4-7079-F9AB576E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62" y="942218"/>
            <a:ext cx="3319171" cy="338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392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|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子系统特点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实现问题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1243960"/>
            <a:ext cx="0" cy="44805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24276" y="2463160"/>
            <a:ext cx="853440" cy="777240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lt"/>
              </a:rPr>
              <a:t>后端</a:t>
            </a:r>
          </a:p>
        </p:txBody>
      </p:sp>
      <p:sp>
        <p:nvSpPr>
          <p:cNvPr id="8" name="矩形 7"/>
          <p:cNvSpPr/>
          <p:nvPr/>
        </p:nvSpPr>
        <p:spPr>
          <a:xfrm>
            <a:off x="6334760" y="2463160"/>
            <a:ext cx="853440" cy="777240"/>
          </a:xfrm>
          <a:prstGeom prst="rect">
            <a:avLst/>
          </a:prstGeom>
          <a:solidFill>
            <a:srgbClr val="E39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0000" y="2651725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31710" y="1979041"/>
            <a:ext cx="4052570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在完成前端时，在样式设计以及后端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调用方面遇到了困难，样式设计主要存在的问题是各种元素的样式设计会产生冲突，是界面看起来不利于用户使用。后端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调用产生的困难主要发生在前后端连接过程中，主要是调用方法以及返回数据的问题。都已解决。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07720" y="1558926"/>
            <a:ext cx="4052570" cy="258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完成后端程序时，必须注意数据的一致性。例如在对用户进行修改时，必须判断用户是否为管理员，如果是则需要对管理员进行修改。与此同时，在新建乘车人时，需要先检查乘车人信息在用户信息中是否存在，此外，修改乘车人信息之前，必须首先检查对应的用户个人信息是否修改。形如此类的要求，都是由于多表联动操作增加了业务逻辑的复杂性，必须进行多次调试，避免造成同一用户个人数据不一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28012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| </a:t>
            </a:r>
            <a:endParaRPr kumimoji="0" lang="zh-CN" altLang="en-US" sz="2400" b="0" i="0" kern="120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305" y="235585"/>
            <a:ext cx="335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用户信息子系统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BE68D2F3-5DC9-E3BA-90D9-1A328493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96076"/>
            <a:ext cx="5001348" cy="258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EC9C7F91-190F-F6EF-E336-A8254A50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7"/>
          <a:stretch>
            <a:fillRect/>
          </a:stretch>
        </p:blipFill>
        <p:spPr bwMode="auto">
          <a:xfrm>
            <a:off x="6315658" y="696076"/>
            <a:ext cx="5361992" cy="25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2">
            <a:extLst>
              <a:ext uri="{FF2B5EF4-FFF2-40B4-BE49-F238E27FC236}">
                <a16:creationId xmlns:a16="http://schemas.microsoft.com/office/drawing/2014/main" id="{22469820-F49E-2244-1995-1FB1B5E6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5"/>
          <a:stretch>
            <a:fillRect/>
          </a:stretch>
        </p:blipFill>
        <p:spPr bwMode="auto">
          <a:xfrm>
            <a:off x="444888" y="3410787"/>
            <a:ext cx="555059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3">
            <a:extLst>
              <a:ext uri="{FF2B5EF4-FFF2-40B4-BE49-F238E27FC236}">
                <a16:creationId xmlns:a16="http://schemas.microsoft.com/office/drawing/2014/main" id="{B10A2AC0-33DC-0FE1-DA79-71BAB2F5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58" y="3429000"/>
            <a:ext cx="5273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16312" y="3542240"/>
            <a:ext cx="35593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车票管理子系统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65055"/>
      </p:ext>
    </p:extLst>
  </p:cSld>
  <p:clrMapOvr>
    <a:masterClrMapping/>
  </p:clrMapOvr>
  <p:transition spd="slow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9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87391" y="1147865"/>
            <a:ext cx="3817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rgbClr val="4886C4"/>
                </a:solidFill>
                <a:latin typeface="Impact" panose="020B0806030902050204" pitchFamily="34" charset="0"/>
              </a:rPr>
              <a:t>-CONTENTS-</a:t>
            </a:r>
            <a:endParaRPr lang="zh-CN" altLang="en-US" sz="4400" dirty="0">
              <a:solidFill>
                <a:srgbClr val="4886C4"/>
              </a:solidFill>
              <a:latin typeface="Impact" panose="020B080603090205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38885" y="4458758"/>
            <a:ext cx="243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平台整体简介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6214" y="4458758"/>
            <a:ext cx="26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平台设计与分析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004610" y="4458758"/>
            <a:ext cx="26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团队协作与分工</a:t>
            </a:r>
          </a:p>
        </p:txBody>
      </p:sp>
      <p:sp>
        <p:nvSpPr>
          <p:cNvPr id="21" name="椭圆 20"/>
          <p:cNvSpPr/>
          <p:nvPr/>
        </p:nvSpPr>
        <p:spPr>
          <a:xfrm>
            <a:off x="2280153" y="2915901"/>
            <a:ext cx="1350218" cy="1350218"/>
          </a:xfrm>
          <a:prstGeom prst="ellipse">
            <a:avLst/>
          </a:prstGeom>
          <a:solidFill>
            <a:srgbClr val="4886C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86C4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406935" y="2915901"/>
            <a:ext cx="1350218" cy="1350218"/>
          </a:xfrm>
          <a:prstGeom prst="ellipse">
            <a:avLst/>
          </a:prstGeom>
          <a:solidFill>
            <a:srgbClr val="D1967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5F5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601472" y="2915901"/>
            <a:ext cx="1350218" cy="1350218"/>
          </a:xfrm>
          <a:prstGeom prst="ellipse">
            <a:avLst/>
          </a:prstGeom>
          <a:solidFill>
            <a:srgbClr val="4886C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86C4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354345" y="1945882"/>
            <a:ext cx="1350218" cy="0"/>
          </a:xfrm>
          <a:prstGeom prst="line">
            <a:avLst/>
          </a:prstGeom>
          <a:ln w="63500">
            <a:solidFill>
              <a:srgbClr val="D19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ck-of-books-and-a-magnifier_67996"/>
          <p:cNvSpPr>
            <a:spLocks noChangeAspect="1"/>
          </p:cNvSpPr>
          <p:nvPr/>
        </p:nvSpPr>
        <p:spPr bwMode="auto">
          <a:xfrm>
            <a:off x="2622362" y="3182234"/>
            <a:ext cx="678752" cy="81884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stack-of-books-and-a-magnifier_67996"/>
          <p:cNvSpPr>
            <a:spLocks noChangeAspect="1"/>
          </p:cNvSpPr>
          <p:nvPr/>
        </p:nvSpPr>
        <p:spPr bwMode="auto">
          <a:xfrm>
            <a:off x="5654929" y="3200835"/>
            <a:ext cx="806668" cy="823247"/>
          </a:xfrm>
          <a:custGeom>
            <a:avLst/>
            <a:gdLst>
              <a:gd name="connsiteX0" fmla="*/ 359573 w 594302"/>
              <a:gd name="connsiteY0" fmla="*/ 276018 h 606516"/>
              <a:gd name="connsiteX1" fmla="*/ 291512 w 594302"/>
              <a:gd name="connsiteY1" fmla="*/ 304169 h 606516"/>
              <a:gd name="connsiteX2" fmla="*/ 291512 w 594302"/>
              <a:gd name="connsiteY2" fmla="*/ 440091 h 606516"/>
              <a:gd name="connsiteX3" fmla="*/ 427633 w 594302"/>
              <a:gd name="connsiteY3" fmla="*/ 440091 h 606516"/>
              <a:gd name="connsiteX4" fmla="*/ 427633 w 594302"/>
              <a:gd name="connsiteY4" fmla="*/ 304169 h 606516"/>
              <a:gd name="connsiteX5" fmla="*/ 359573 w 594302"/>
              <a:gd name="connsiteY5" fmla="*/ 276018 h 606516"/>
              <a:gd name="connsiteX6" fmla="*/ 359573 w 594302"/>
              <a:gd name="connsiteY6" fmla="*/ 238356 h 606516"/>
              <a:gd name="connsiteX7" fmla="*/ 454366 w 594302"/>
              <a:gd name="connsiteY7" fmla="*/ 277476 h 606516"/>
              <a:gd name="connsiteX8" fmla="*/ 476080 w 594302"/>
              <a:gd name="connsiteY8" fmla="*/ 438353 h 606516"/>
              <a:gd name="connsiteX9" fmla="*/ 583932 w 594302"/>
              <a:gd name="connsiteY9" fmla="*/ 546047 h 606516"/>
              <a:gd name="connsiteX10" fmla="*/ 583932 w 594302"/>
              <a:gd name="connsiteY10" fmla="*/ 596161 h 606516"/>
              <a:gd name="connsiteX11" fmla="*/ 533847 w 594302"/>
              <a:gd name="connsiteY11" fmla="*/ 596161 h 606516"/>
              <a:gd name="connsiteX12" fmla="*/ 425892 w 594302"/>
              <a:gd name="connsiteY12" fmla="*/ 488364 h 606516"/>
              <a:gd name="connsiteX13" fmla="*/ 264779 w 594302"/>
              <a:gd name="connsiteY13" fmla="*/ 466785 h 606516"/>
              <a:gd name="connsiteX14" fmla="*/ 264779 w 594302"/>
              <a:gd name="connsiteY14" fmla="*/ 277476 h 606516"/>
              <a:gd name="connsiteX15" fmla="*/ 359573 w 594302"/>
              <a:gd name="connsiteY15" fmla="*/ 238356 h 606516"/>
              <a:gd name="connsiteX16" fmla="*/ 139917 w 594302"/>
              <a:gd name="connsiteY16" fmla="*/ 43060 h 606516"/>
              <a:gd name="connsiteX17" fmla="*/ 114822 w 594302"/>
              <a:gd name="connsiteY17" fmla="*/ 68017 h 606516"/>
              <a:gd name="connsiteX18" fmla="*/ 114822 w 594302"/>
              <a:gd name="connsiteY18" fmla="*/ 145137 h 606516"/>
              <a:gd name="connsiteX19" fmla="*/ 139917 w 594302"/>
              <a:gd name="connsiteY19" fmla="*/ 170094 h 606516"/>
              <a:gd name="connsiteX20" fmla="*/ 461952 w 594302"/>
              <a:gd name="connsiteY20" fmla="*/ 170094 h 606516"/>
              <a:gd name="connsiteX21" fmla="*/ 461952 w 594302"/>
              <a:gd name="connsiteY21" fmla="*/ 128056 h 606516"/>
              <a:gd name="connsiteX22" fmla="*/ 322957 w 594302"/>
              <a:gd name="connsiteY22" fmla="*/ 128056 h 606516"/>
              <a:gd name="connsiteX23" fmla="*/ 301344 w 594302"/>
              <a:gd name="connsiteY23" fmla="*/ 106577 h 606516"/>
              <a:gd name="connsiteX24" fmla="*/ 322957 w 594302"/>
              <a:gd name="connsiteY24" fmla="*/ 85098 h 606516"/>
              <a:gd name="connsiteX25" fmla="*/ 461952 w 594302"/>
              <a:gd name="connsiteY25" fmla="*/ 85098 h 606516"/>
              <a:gd name="connsiteX26" fmla="*/ 461952 w 594302"/>
              <a:gd name="connsiteY26" fmla="*/ 43060 h 606516"/>
              <a:gd name="connsiteX27" fmla="*/ 139917 w 594302"/>
              <a:gd name="connsiteY27" fmla="*/ 0 h 606516"/>
              <a:gd name="connsiteX28" fmla="*/ 511117 w 594302"/>
              <a:gd name="connsiteY28" fmla="*/ 0 h 606516"/>
              <a:gd name="connsiteX29" fmla="*/ 532627 w 594302"/>
              <a:gd name="connsiteY29" fmla="*/ 21479 h 606516"/>
              <a:gd name="connsiteX30" fmla="*/ 511117 w 594302"/>
              <a:gd name="connsiteY30" fmla="*/ 43060 h 606516"/>
              <a:gd name="connsiteX31" fmla="*/ 505074 w 594302"/>
              <a:gd name="connsiteY31" fmla="*/ 43060 h 606516"/>
              <a:gd name="connsiteX32" fmla="*/ 505074 w 594302"/>
              <a:gd name="connsiteY32" fmla="*/ 170094 h 606516"/>
              <a:gd name="connsiteX33" fmla="*/ 511117 w 594302"/>
              <a:gd name="connsiteY33" fmla="*/ 170094 h 606516"/>
              <a:gd name="connsiteX34" fmla="*/ 532627 w 594302"/>
              <a:gd name="connsiteY34" fmla="*/ 191675 h 606516"/>
              <a:gd name="connsiteX35" fmla="*/ 511117 w 594302"/>
              <a:gd name="connsiteY35" fmla="*/ 213155 h 606516"/>
              <a:gd name="connsiteX36" fmla="*/ 456011 w 594302"/>
              <a:gd name="connsiteY36" fmla="*/ 213155 h 606516"/>
              <a:gd name="connsiteX37" fmla="*/ 460825 w 594302"/>
              <a:gd name="connsiteY37" fmla="*/ 238111 h 606516"/>
              <a:gd name="connsiteX38" fmla="*/ 460825 w 594302"/>
              <a:gd name="connsiteY38" fmla="*/ 256829 h 606516"/>
              <a:gd name="connsiteX39" fmla="*/ 416576 w 594302"/>
              <a:gd name="connsiteY39" fmla="*/ 230645 h 606516"/>
              <a:gd name="connsiteX40" fmla="*/ 392710 w 594302"/>
              <a:gd name="connsiteY40" fmla="*/ 213155 h 606516"/>
              <a:gd name="connsiteX41" fmla="*/ 139917 w 594302"/>
              <a:gd name="connsiteY41" fmla="*/ 213155 h 606516"/>
              <a:gd name="connsiteX42" fmla="*/ 70675 w 594302"/>
              <a:gd name="connsiteY42" fmla="*/ 213155 h 606516"/>
              <a:gd name="connsiteX43" fmla="*/ 70675 w 594302"/>
              <a:gd name="connsiteY43" fmla="*/ 255192 h 606516"/>
              <a:gd name="connsiteX44" fmla="*/ 209670 w 594302"/>
              <a:gd name="connsiteY44" fmla="*/ 255192 h 606516"/>
              <a:gd name="connsiteX45" fmla="*/ 231181 w 594302"/>
              <a:gd name="connsiteY45" fmla="*/ 276671 h 606516"/>
              <a:gd name="connsiteX46" fmla="*/ 209670 w 594302"/>
              <a:gd name="connsiteY46" fmla="*/ 298253 h 606516"/>
              <a:gd name="connsiteX47" fmla="*/ 70675 w 594302"/>
              <a:gd name="connsiteY47" fmla="*/ 298253 h 606516"/>
              <a:gd name="connsiteX48" fmla="*/ 70675 w 594302"/>
              <a:gd name="connsiteY48" fmla="*/ 340291 h 606516"/>
              <a:gd name="connsiteX49" fmla="*/ 211207 w 594302"/>
              <a:gd name="connsiteY49" fmla="*/ 340291 h 606516"/>
              <a:gd name="connsiteX50" fmla="*/ 207519 w 594302"/>
              <a:gd name="connsiteY50" fmla="*/ 374146 h 606516"/>
              <a:gd name="connsiteX51" fmla="*/ 207827 w 594302"/>
              <a:gd name="connsiteY51" fmla="*/ 383249 h 606516"/>
              <a:gd name="connsiteX52" fmla="*/ 139917 w 594302"/>
              <a:gd name="connsiteY52" fmla="*/ 383249 h 606516"/>
              <a:gd name="connsiteX53" fmla="*/ 114822 w 594302"/>
              <a:gd name="connsiteY53" fmla="*/ 408308 h 606516"/>
              <a:gd name="connsiteX54" fmla="*/ 114822 w 594302"/>
              <a:gd name="connsiteY54" fmla="*/ 485428 h 606516"/>
              <a:gd name="connsiteX55" fmla="*/ 139917 w 594302"/>
              <a:gd name="connsiteY55" fmla="*/ 510385 h 606516"/>
              <a:gd name="connsiteX56" fmla="*/ 290180 w 594302"/>
              <a:gd name="connsiteY56" fmla="*/ 510385 h 606516"/>
              <a:gd name="connsiteX57" fmla="*/ 361367 w 594302"/>
              <a:gd name="connsiteY57" fmla="*/ 527670 h 606516"/>
              <a:gd name="connsiteX58" fmla="*/ 413093 w 594302"/>
              <a:gd name="connsiteY58" fmla="*/ 518772 h 606516"/>
              <a:gd name="connsiteX59" fmla="*/ 447817 w 594302"/>
              <a:gd name="connsiteY59" fmla="*/ 553445 h 606516"/>
              <a:gd name="connsiteX60" fmla="*/ 139917 w 594302"/>
              <a:gd name="connsiteY60" fmla="*/ 553445 h 606516"/>
              <a:gd name="connsiteX61" fmla="*/ 71802 w 594302"/>
              <a:gd name="connsiteY61" fmla="*/ 485428 h 606516"/>
              <a:gd name="connsiteX62" fmla="*/ 71802 w 594302"/>
              <a:gd name="connsiteY62" fmla="*/ 408205 h 606516"/>
              <a:gd name="connsiteX63" fmla="*/ 76514 w 594302"/>
              <a:gd name="connsiteY63" fmla="*/ 383249 h 606516"/>
              <a:gd name="connsiteX64" fmla="*/ 21510 w 594302"/>
              <a:gd name="connsiteY64" fmla="*/ 383249 h 606516"/>
              <a:gd name="connsiteX65" fmla="*/ 0 w 594302"/>
              <a:gd name="connsiteY65" fmla="*/ 361770 h 606516"/>
              <a:gd name="connsiteX66" fmla="*/ 21510 w 594302"/>
              <a:gd name="connsiteY66" fmla="*/ 340291 h 606516"/>
              <a:gd name="connsiteX67" fmla="*/ 27553 w 594302"/>
              <a:gd name="connsiteY67" fmla="*/ 340291 h 606516"/>
              <a:gd name="connsiteX68" fmla="*/ 27553 w 594302"/>
              <a:gd name="connsiteY68" fmla="*/ 213155 h 606516"/>
              <a:gd name="connsiteX69" fmla="*/ 21510 w 594302"/>
              <a:gd name="connsiteY69" fmla="*/ 213155 h 606516"/>
              <a:gd name="connsiteX70" fmla="*/ 0 w 594302"/>
              <a:gd name="connsiteY70" fmla="*/ 191675 h 606516"/>
              <a:gd name="connsiteX71" fmla="*/ 21510 w 594302"/>
              <a:gd name="connsiteY71" fmla="*/ 170094 h 606516"/>
              <a:gd name="connsiteX72" fmla="*/ 76514 w 594302"/>
              <a:gd name="connsiteY72" fmla="*/ 170094 h 606516"/>
              <a:gd name="connsiteX73" fmla="*/ 71802 w 594302"/>
              <a:gd name="connsiteY73" fmla="*/ 145137 h 606516"/>
              <a:gd name="connsiteX74" fmla="*/ 71802 w 594302"/>
              <a:gd name="connsiteY74" fmla="*/ 68017 h 606516"/>
              <a:gd name="connsiteX75" fmla="*/ 139917 w 594302"/>
              <a:gd name="connsiteY75" fmla="*/ 0 h 60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94302" h="606516">
                <a:moveTo>
                  <a:pt x="359573" y="276018"/>
                </a:moveTo>
                <a:cubicBezTo>
                  <a:pt x="334914" y="276018"/>
                  <a:pt x="310256" y="285402"/>
                  <a:pt x="291512" y="304169"/>
                </a:cubicBezTo>
                <a:cubicBezTo>
                  <a:pt x="253922" y="341601"/>
                  <a:pt x="253922" y="402659"/>
                  <a:pt x="291512" y="440091"/>
                </a:cubicBezTo>
                <a:cubicBezTo>
                  <a:pt x="328999" y="477523"/>
                  <a:pt x="390146" y="477523"/>
                  <a:pt x="427633" y="440091"/>
                </a:cubicBezTo>
                <a:cubicBezTo>
                  <a:pt x="465223" y="402659"/>
                  <a:pt x="465223" y="341601"/>
                  <a:pt x="427633" y="304169"/>
                </a:cubicBezTo>
                <a:cubicBezTo>
                  <a:pt x="408890" y="285402"/>
                  <a:pt x="384231" y="276018"/>
                  <a:pt x="359573" y="276018"/>
                </a:cubicBezTo>
                <a:close/>
                <a:moveTo>
                  <a:pt x="359573" y="238356"/>
                </a:moveTo>
                <a:cubicBezTo>
                  <a:pt x="393910" y="238356"/>
                  <a:pt x="428248" y="251396"/>
                  <a:pt x="454366" y="277476"/>
                </a:cubicBezTo>
                <a:cubicBezTo>
                  <a:pt x="497896" y="321044"/>
                  <a:pt x="505168" y="387216"/>
                  <a:pt x="476080" y="438353"/>
                </a:cubicBezTo>
                <a:lnTo>
                  <a:pt x="583932" y="546047"/>
                </a:lnTo>
                <a:cubicBezTo>
                  <a:pt x="597759" y="559956"/>
                  <a:pt x="597759" y="582354"/>
                  <a:pt x="583932" y="596161"/>
                </a:cubicBezTo>
                <a:cubicBezTo>
                  <a:pt x="570105" y="609968"/>
                  <a:pt x="547674" y="609968"/>
                  <a:pt x="533847" y="596161"/>
                </a:cubicBezTo>
                <a:lnTo>
                  <a:pt x="425892" y="488364"/>
                </a:lnTo>
                <a:cubicBezTo>
                  <a:pt x="374783" y="517513"/>
                  <a:pt x="308412" y="510251"/>
                  <a:pt x="264779" y="466785"/>
                </a:cubicBezTo>
                <a:cubicBezTo>
                  <a:pt x="212543" y="414523"/>
                  <a:pt x="212543" y="329635"/>
                  <a:pt x="264779" y="277476"/>
                </a:cubicBezTo>
                <a:cubicBezTo>
                  <a:pt x="290898" y="251396"/>
                  <a:pt x="325235" y="238356"/>
                  <a:pt x="359573" y="238356"/>
                </a:cubicBezTo>
                <a:close/>
                <a:moveTo>
                  <a:pt x="139917" y="43060"/>
                </a:moveTo>
                <a:cubicBezTo>
                  <a:pt x="126089" y="43060"/>
                  <a:pt x="114822" y="54209"/>
                  <a:pt x="114822" y="68017"/>
                </a:cubicBezTo>
                <a:lnTo>
                  <a:pt x="114822" y="145137"/>
                </a:lnTo>
                <a:cubicBezTo>
                  <a:pt x="114822" y="158945"/>
                  <a:pt x="126089" y="170094"/>
                  <a:pt x="139917" y="170094"/>
                </a:cubicBezTo>
                <a:lnTo>
                  <a:pt x="461952" y="170094"/>
                </a:lnTo>
                <a:lnTo>
                  <a:pt x="461952" y="128056"/>
                </a:lnTo>
                <a:lnTo>
                  <a:pt x="322957" y="128056"/>
                </a:lnTo>
                <a:cubicBezTo>
                  <a:pt x="311075" y="128056"/>
                  <a:pt x="301344" y="118442"/>
                  <a:pt x="301344" y="106577"/>
                </a:cubicBezTo>
                <a:cubicBezTo>
                  <a:pt x="301344" y="94713"/>
                  <a:pt x="311075" y="85098"/>
                  <a:pt x="322957" y="85098"/>
                </a:cubicBezTo>
                <a:lnTo>
                  <a:pt x="461952" y="85098"/>
                </a:lnTo>
                <a:lnTo>
                  <a:pt x="461952" y="43060"/>
                </a:lnTo>
                <a:close/>
                <a:moveTo>
                  <a:pt x="139917" y="0"/>
                </a:moveTo>
                <a:lnTo>
                  <a:pt x="511117" y="0"/>
                </a:lnTo>
                <a:cubicBezTo>
                  <a:pt x="522999" y="0"/>
                  <a:pt x="532627" y="9614"/>
                  <a:pt x="532627" y="21479"/>
                </a:cubicBezTo>
                <a:cubicBezTo>
                  <a:pt x="532627" y="33344"/>
                  <a:pt x="522999" y="43060"/>
                  <a:pt x="511117" y="43060"/>
                </a:cubicBezTo>
                <a:lnTo>
                  <a:pt x="505074" y="43060"/>
                </a:lnTo>
                <a:lnTo>
                  <a:pt x="505074" y="170094"/>
                </a:lnTo>
                <a:lnTo>
                  <a:pt x="511117" y="170094"/>
                </a:lnTo>
                <a:cubicBezTo>
                  <a:pt x="522999" y="170094"/>
                  <a:pt x="532627" y="179811"/>
                  <a:pt x="532627" y="191675"/>
                </a:cubicBezTo>
                <a:cubicBezTo>
                  <a:pt x="532627" y="203540"/>
                  <a:pt x="522999" y="213155"/>
                  <a:pt x="511117" y="213155"/>
                </a:cubicBezTo>
                <a:lnTo>
                  <a:pt x="456011" y="213155"/>
                </a:lnTo>
                <a:cubicBezTo>
                  <a:pt x="459084" y="220928"/>
                  <a:pt x="460825" y="229315"/>
                  <a:pt x="460825" y="238111"/>
                </a:cubicBezTo>
                <a:lnTo>
                  <a:pt x="460825" y="256829"/>
                </a:lnTo>
                <a:cubicBezTo>
                  <a:pt x="447509" y="245578"/>
                  <a:pt x="432555" y="236782"/>
                  <a:pt x="416576" y="230645"/>
                </a:cubicBezTo>
                <a:cubicBezTo>
                  <a:pt x="413401" y="220519"/>
                  <a:pt x="403875" y="213155"/>
                  <a:pt x="392710" y="213155"/>
                </a:cubicBezTo>
                <a:lnTo>
                  <a:pt x="139917" y="213155"/>
                </a:lnTo>
                <a:lnTo>
                  <a:pt x="70675" y="213155"/>
                </a:lnTo>
                <a:lnTo>
                  <a:pt x="70675" y="255192"/>
                </a:lnTo>
                <a:lnTo>
                  <a:pt x="209670" y="255192"/>
                </a:lnTo>
                <a:cubicBezTo>
                  <a:pt x="221553" y="255192"/>
                  <a:pt x="231181" y="264807"/>
                  <a:pt x="231181" y="276671"/>
                </a:cubicBezTo>
                <a:cubicBezTo>
                  <a:pt x="231181" y="288638"/>
                  <a:pt x="221553" y="298253"/>
                  <a:pt x="209670" y="298253"/>
                </a:cubicBezTo>
                <a:lnTo>
                  <a:pt x="70675" y="298253"/>
                </a:lnTo>
                <a:lnTo>
                  <a:pt x="70675" y="340291"/>
                </a:lnTo>
                <a:lnTo>
                  <a:pt x="211207" y="340291"/>
                </a:lnTo>
                <a:cubicBezTo>
                  <a:pt x="208749" y="351235"/>
                  <a:pt x="207519" y="362588"/>
                  <a:pt x="207519" y="374146"/>
                </a:cubicBezTo>
                <a:cubicBezTo>
                  <a:pt x="207519" y="377214"/>
                  <a:pt x="207622" y="380283"/>
                  <a:pt x="207827" y="383249"/>
                </a:cubicBezTo>
                <a:lnTo>
                  <a:pt x="139917" y="383249"/>
                </a:lnTo>
                <a:cubicBezTo>
                  <a:pt x="126089" y="383249"/>
                  <a:pt x="114822" y="394500"/>
                  <a:pt x="114822" y="408308"/>
                </a:cubicBezTo>
                <a:lnTo>
                  <a:pt x="114822" y="485428"/>
                </a:lnTo>
                <a:cubicBezTo>
                  <a:pt x="114822" y="499134"/>
                  <a:pt x="126089" y="510385"/>
                  <a:pt x="139917" y="510385"/>
                </a:cubicBezTo>
                <a:lnTo>
                  <a:pt x="290180" y="510385"/>
                </a:lnTo>
                <a:cubicBezTo>
                  <a:pt x="311894" y="521738"/>
                  <a:pt x="336170" y="527670"/>
                  <a:pt x="361367" y="527670"/>
                </a:cubicBezTo>
                <a:cubicBezTo>
                  <a:pt x="379087" y="527670"/>
                  <a:pt x="396500" y="524704"/>
                  <a:pt x="413093" y="518772"/>
                </a:cubicBezTo>
                <a:lnTo>
                  <a:pt x="447817" y="553445"/>
                </a:lnTo>
                <a:lnTo>
                  <a:pt x="139917" y="553445"/>
                </a:lnTo>
                <a:cubicBezTo>
                  <a:pt x="102326" y="553445"/>
                  <a:pt x="71802" y="522863"/>
                  <a:pt x="71802" y="485428"/>
                </a:cubicBezTo>
                <a:lnTo>
                  <a:pt x="71802" y="408205"/>
                </a:lnTo>
                <a:cubicBezTo>
                  <a:pt x="71802" y="399409"/>
                  <a:pt x="73441" y="391022"/>
                  <a:pt x="76514" y="383249"/>
                </a:cubicBezTo>
                <a:lnTo>
                  <a:pt x="21510" y="383249"/>
                </a:lnTo>
                <a:cubicBezTo>
                  <a:pt x="9628" y="383249"/>
                  <a:pt x="0" y="373634"/>
                  <a:pt x="0" y="361770"/>
                </a:cubicBezTo>
                <a:cubicBezTo>
                  <a:pt x="0" y="349905"/>
                  <a:pt x="9628" y="340291"/>
                  <a:pt x="21510" y="340291"/>
                </a:cubicBezTo>
                <a:lnTo>
                  <a:pt x="27553" y="340291"/>
                </a:lnTo>
                <a:lnTo>
                  <a:pt x="27553" y="213155"/>
                </a:lnTo>
                <a:lnTo>
                  <a:pt x="21510" y="213155"/>
                </a:lnTo>
                <a:cubicBezTo>
                  <a:pt x="9628" y="213155"/>
                  <a:pt x="0" y="203540"/>
                  <a:pt x="0" y="191675"/>
                </a:cubicBezTo>
                <a:cubicBezTo>
                  <a:pt x="0" y="179708"/>
                  <a:pt x="9628" y="170094"/>
                  <a:pt x="21510" y="170094"/>
                </a:cubicBezTo>
                <a:lnTo>
                  <a:pt x="76514" y="170094"/>
                </a:lnTo>
                <a:cubicBezTo>
                  <a:pt x="73441" y="162423"/>
                  <a:pt x="71802" y="153934"/>
                  <a:pt x="71802" y="145137"/>
                </a:cubicBezTo>
                <a:lnTo>
                  <a:pt x="71802" y="68017"/>
                </a:lnTo>
                <a:cubicBezTo>
                  <a:pt x="71802" y="30480"/>
                  <a:pt x="102326" y="0"/>
                  <a:pt x="139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work-tools-cross_53063"/>
          <p:cNvSpPr>
            <a:spLocks noChangeAspect="1"/>
          </p:cNvSpPr>
          <p:nvPr/>
        </p:nvSpPr>
        <p:spPr bwMode="auto">
          <a:xfrm>
            <a:off x="8860530" y="3170562"/>
            <a:ext cx="832102" cy="800248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280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</a:p>
        </p:txBody>
      </p:sp>
      <p:sp>
        <p:nvSpPr>
          <p:cNvPr id="15" name="文本框 20"/>
          <p:cNvSpPr txBox="1"/>
          <p:nvPr/>
        </p:nvSpPr>
        <p:spPr>
          <a:xfrm flipH="1">
            <a:off x="8248446" y="1279012"/>
            <a:ext cx="1821136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4886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功能二 </a:t>
            </a:r>
          </a:p>
        </p:txBody>
      </p:sp>
      <p:sp>
        <p:nvSpPr>
          <p:cNvPr id="16" name="文本框 22"/>
          <p:cNvSpPr txBox="1"/>
          <p:nvPr/>
        </p:nvSpPr>
        <p:spPr>
          <a:xfrm flipH="1">
            <a:off x="367139" y="1748206"/>
            <a:ext cx="3510558" cy="162159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搜索：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支持模糊搜索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支持多条件筛选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搜索结果：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支持排序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367139" y="1279012"/>
            <a:ext cx="221107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D19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功能一 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8248446" y="1715749"/>
            <a:ext cx="3510558" cy="18801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优惠购票：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学生优惠购票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车站大屏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用户可进入车站大屏页面查询信息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用户餐饮：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搜索车次餐饮并购买后可查看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333688" y="3802346"/>
            <a:ext cx="1825312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4886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功能三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333689" y="4237321"/>
            <a:ext cx="3450911" cy="58746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购票过程：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支持直接购票或者候补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936952C5-85CA-4871-AAAF-42C0F0E2955E}"/>
              </a:ext>
            </a:extLst>
          </p:cNvPr>
          <p:cNvSpPr txBox="1"/>
          <p:nvPr/>
        </p:nvSpPr>
        <p:spPr>
          <a:xfrm flipH="1">
            <a:off x="8270678" y="3802190"/>
            <a:ext cx="221107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rgbClr val="D19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功能四 </a:t>
            </a: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AC2DDD5C-29E1-4D0D-B5E9-52F702AF109F}"/>
              </a:ext>
            </a:extLst>
          </p:cNvPr>
          <p:cNvSpPr txBox="1"/>
          <p:nvPr/>
        </p:nvSpPr>
        <p:spPr>
          <a:xfrm flipH="1">
            <a:off x="8270678" y="4237165"/>
            <a:ext cx="3510558" cy="1363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购票后的服务：</a:t>
            </a:r>
            <a:b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支持退票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购票和候补成功或者失败后，系统向该用户发送相应的提示信息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管理员可为用户办理上车补票</a:t>
            </a:r>
          </a:p>
        </p:txBody>
      </p:sp>
      <p:pic>
        <p:nvPicPr>
          <p:cNvPr id="6147" name="图片 9">
            <a:extLst>
              <a:ext uri="{FF2B5EF4-FFF2-40B4-BE49-F238E27FC236}">
                <a16:creationId xmlns:a16="http://schemas.microsoft.com/office/drawing/2014/main" id="{83BCA582-A25F-A3B2-4565-A642AD65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69" y="654511"/>
            <a:ext cx="2418685" cy="256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图片 11">
            <a:extLst>
              <a:ext uri="{FF2B5EF4-FFF2-40B4-BE49-F238E27FC236}">
                <a16:creationId xmlns:a16="http://schemas.microsoft.com/office/drawing/2014/main" id="{E96DFD58-435E-8355-9A75-A7B0A1CE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86" y="678724"/>
            <a:ext cx="2375402" cy="25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图片 78">
            <a:extLst>
              <a:ext uri="{FF2B5EF4-FFF2-40B4-BE49-F238E27FC236}">
                <a16:creationId xmlns:a16="http://schemas.microsoft.com/office/drawing/2014/main" id="{8B7508EE-DA5B-146C-6CAB-8B5C340C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34" y="3221093"/>
            <a:ext cx="1889657" cy="308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83">
            <a:extLst>
              <a:ext uri="{FF2B5EF4-FFF2-40B4-BE49-F238E27FC236}">
                <a16:creationId xmlns:a16="http://schemas.microsoft.com/office/drawing/2014/main" id="{A4B4146B-82CF-789F-31C1-375A4E2E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50" y="3221093"/>
            <a:ext cx="1854507" cy="308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91">
            <a:extLst>
              <a:ext uri="{FF2B5EF4-FFF2-40B4-BE49-F238E27FC236}">
                <a16:creationId xmlns:a16="http://schemas.microsoft.com/office/drawing/2014/main" id="{EE1CB495-D791-C58C-7D9C-7308CFA5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68" y="3248474"/>
            <a:ext cx="1889656" cy="30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235585"/>
            <a:ext cx="3540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|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车票管理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子系统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3355" y="1172208"/>
            <a:ext cx="9478010" cy="3580130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2894" y="1395730"/>
            <a:ext cx="894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车票管理功能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60180" y="1962809"/>
            <a:ext cx="9168131" cy="227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在实现购票、候补、退票等多个功能时需要非常多个接口，接口数据结构不相似，查询逻辑也不相同，同时要兼顾车票的余量，确保正确的实现。这要求，这在实际开发时需要反复调试和优化。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29055" y="1020443"/>
            <a:ext cx="9762490" cy="3883660"/>
          </a:xfrm>
          <a:prstGeom prst="rect">
            <a:avLst/>
          </a:prstGeom>
          <a:noFill/>
          <a:ln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0455" y="5159375"/>
            <a:ext cx="9991090" cy="79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00455" y="5272526"/>
            <a:ext cx="150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92045" y="5272526"/>
            <a:ext cx="852932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模糊搜索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车票排序         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000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E73F44-B090-4926-8ED3-D2F46EB6AA75}"/>
              </a:ext>
            </a:extLst>
          </p:cNvPr>
          <p:cNvSpPr txBox="1"/>
          <p:nvPr/>
        </p:nvSpPr>
        <p:spPr>
          <a:xfrm>
            <a:off x="1042990" y="235702"/>
            <a:ext cx="280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|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0" name="图片 4">
            <a:extLst>
              <a:ext uri="{FF2B5EF4-FFF2-40B4-BE49-F238E27FC236}">
                <a16:creationId xmlns:a16="http://schemas.microsoft.com/office/drawing/2014/main" id="{106F32AE-9464-12AA-722C-2342864F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13" y="4809693"/>
            <a:ext cx="4259253" cy="167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79">
            <a:extLst>
              <a:ext uri="{FF2B5EF4-FFF2-40B4-BE49-F238E27FC236}">
                <a16:creationId xmlns:a16="http://schemas.microsoft.com/office/drawing/2014/main" id="{AA1A3ABE-F76A-B965-8A72-7326239B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7" y="12199"/>
            <a:ext cx="4792824" cy="240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84" descr="67a2d8aa7d1232e3c7501cebfbc03e2">
            <a:extLst>
              <a:ext uri="{FF2B5EF4-FFF2-40B4-BE49-F238E27FC236}">
                <a16:creationId xmlns:a16="http://schemas.microsoft.com/office/drawing/2014/main" id="{351FB81C-098D-11D5-40CD-DFC4A1CD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14" y="2421413"/>
            <a:ext cx="4254438" cy="20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5" descr="e78f3ab2a4175c1408bfcc13abce653">
            <a:extLst>
              <a:ext uri="{FF2B5EF4-FFF2-40B4-BE49-F238E27FC236}">
                <a16:creationId xmlns:a16="http://schemas.microsoft.com/office/drawing/2014/main" id="{06C62D2D-95A1-7A49-0576-A54ABFE5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30" y="2443929"/>
            <a:ext cx="4002798" cy="214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92" descr="52f03399a45573cd581780785fbcfab">
            <a:extLst>
              <a:ext uri="{FF2B5EF4-FFF2-40B4-BE49-F238E27FC236}">
                <a16:creationId xmlns:a16="http://schemas.microsoft.com/office/drawing/2014/main" id="{51C03F99-86B0-E743-144B-423FACCE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" y="2421412"/>
            <a:ext cx="4002798" cy="214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1">
            <a:extLst>
              <a:ext uri="{FF2B5EF4-FFF2-40B4-BE49-F238E27FC236}">
                <a16:creationId xmlns:a16="http://schemas.microsoft.com/office/drawing/2014/main" id="{88347550-1F8D-2ADA-2B3C-FC5B7FD6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" y="4760117"/>
            <a:ext cx="3985694" cy="199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101">
            <a:extLst>
              <a:ext uri="{FF2B5EF4-FFF2-40B4-BE49-F238E27FC236}">
                <a16:creationId xmlns:a16="http://schemas.microsoft.com/office/drawing/2014/main" id="{AB56E320-D755-7795-29D0-5EBCC620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30" y="4760117"/>
            <a:ext cx="3914198" cy="187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49765" y="3542240"/>
            <a:ext cx="35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公告管理子系统</a:t>
            </a: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340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|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我的车票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1690" y="1969768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6900" y="2640328"/>
            <a:ext cx="242316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单击此处添加本章节的简要内容。本模板精心设计，模板所有素材均可自由编辑替换移动。单击此处添加本章节的简要内容。模板所有素材均可自由编辑替换移动。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E77212-BF03-7548-8412-967A489106EE}"/>
              </a:ext>
            </a:extLst>
          </p:cNvPr>
          <p:cNvSpPr txBox="1"/>
          <p:nvPr/>
        </p:nvSpPr>
        <p:spPr>
          <a:xfrm>
            <a:off x="7151536" y="948690"/>
            <a:ext cx="379141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accent2"/>
                </a:solidFill>
              </a:rPr>
              <a:t>实现的功能：</a:t>
            </a:r>
            <a:endParaRPr kumimoji="1" lang="en-US" altLang="zh-CN" sz="4000" dirty="0"/>
          </a:p>
          <a:p>
            <a:pPr marL="342900" indent="-342900">
              <a:buFontTx/>
              <a:buChar char="-"/>
            </a:pPr>
            <a:r>
              <a:rPr kumimoji="1" lang="zh-CN" altLang="en-US" sz="2800" dirty="0"/>
              <a:t>问题查询：</a:t>
            </a:r>
            <a:br>
              <a:rPr kumimoji="1" lang="en-US" altLang="zh-CN" sz="2800" dirty="0"/>
            </a:br>
            <a:r>
              <a:rPr kumimoji="1" lang="zh-CN" altLang="en-US" sz="2800" dirty="0"/>
              <a:t>进入常见问题页面</a:t>
            </a:r>
            <a:endParaRPr kumimoji="1" lang="en-US" altLang="zh-CN" sz="2800" dirty="0"/>
          </a:p>
          <a:p>
            <a:r>
              <a:rPr kumimoji="1" lang="zh-CN" altLang="en-US" sz="2800" dirty="0"/>
              <a:t>   搜索和查看常见问题</a:t>
            </a: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en-US" altLang="zh-CN" sz="2800" dirty="0"/>
          </a:p>
          <a:p>
            <a:pPr marL="342900" indent="-342900">
              <a:buFontTx/>
              <a:buChar char="-"/>
            </a:pPr>
            <a:endParaRPr kumimoji="1" lang="en-US" altLang="zh-CN" sz="2800" dirty="0"/>
          </a:p>
          <a:p>
            <a:pPr marL="342900" indent="-342900">
              <a:buFontTx/>
              <a:buChar char="-"/>
            </a:pPr>
            <a:r>
              <a:rPr lang="zh-CN" altLang="en-US" sz="2800" dirty="0"/>
              <a:t>数据查询</a:t>
            </a:r>
            <a:endParaRPr lang="en-US" altLang="zh-CN" sz="2800" dirty="0"/>
          </a:p>
          <a:p>
            <a:r>
              <a:rPr kumimoji="1" lang="zh-CN" altLang="en-US" sz="2800" dirty="0"/>
              <a:t>   管理员进入信息统计并选择相关人群信息，查看查询结果。</a:t>
            </a:r>
          </a:p>
          <a:p>
            <a:pPr marL="342900" indent="-342900">
              <a:buFontTx/>
              <a:buChar char="-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8D76CB-31E4-9548-990D-BB5B54612307}"/>
              </a:ext>
            </a:extLst>
          </p:cNvPr>
          <p:cNvSpPr txBox="1"/>
          <p:nvPr/>
        </p:nvSpPr>
        <p:spPr>
          <a:xfrm>
            <a:off x="1042990" y="948690"/>
            <a:ext cx="379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用例图：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D94154-84B8-1AAD-A268-FF43AAF4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35" y="1410656"/>
            <a:ext cx="2584860" cy="4696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6C0F96-F3B0-C469-2405-F29FA96CA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82606"/>
            <a:ext cx="2459670" cy="484838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452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|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平台管理子系统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32885-2F77-19AE-DFFD-EE12F29C0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3" y="1420590"/>
            <a:ext cx="11487245" cy="4448365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2FCFFA-7F36-9D59-9AD7-268AAD9E9487}"/>
              </a:ext>
            </a:extLst>
          </p:cNvPr>
          <p:cNvSpPr txBox="1"/>
          <p:nvPr/>
        </p:nvSpPr>
        <p:spPr>
          <a:xfrm>
            <a:off x="4849180" y="3964083"/>
            <a:ext cx="26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团队协作与分工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B30770-1920-09AB-97BC-579CA0DCA2DE}"/>
              </a:ext>
            </a:extLst>
          </p:cNvPr>
          <p:cNvSpPr/>
          <p:nvPr/>
        </p:nvSpPr>
        <p:spPr>
          <a:xfrm>
            <a:off x="5446042" y="2421226"/>
            <a:ext cx="1350218" cy="1350218"/>
          </a:xfrm>
          <a:prstGeom prst="ellipse">
            <a:avLst/>
          </a:prstGeom>
          <a:solidFill>
            <a:srgbClr val="4886C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886C4"/>
              </a:solidFill>
            </a:endParaRPr>
          </a:p>
        </p:txBody>
      </p:sp>
      <p:sp>
        <p:nvSpPr>
          <p:cNvPr id="8" name="work-tools-cross_53063">
            <a:extLst>
              <a:ext uri="{FF2B5EF4-FFF2-40B4-BE49-F238E27FC236}">
                <a16:creationId xmlns:a16="http://schemas.microsoft.com/office/drawing/2014/main" id="{EEE9E881-4CAE-B225-D343-77B9AF84839C}"/>
              </a:ext>
            </a:extLst>
          </p:cNvPr>
          <p:cNvSpPr>
            <a:spLocks noChangeAspect="1"/>
          </p:cNvSpPr>
          <p:nvPr/>
        </p:nvSpPr>
        <p:spPr bwMode="auto">
          <a:xfrm>
            <a:off x="5705100" y="2675887"/>
            <a:ext cx="832102" cy="800248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8953"/>
      </p:ext>
    </p:extLst>
  </p:cSld>
  <p:clrMapOvr>
    <a:masterClrMapping/>
  </p:clrMapOvr>
  <p:transition spd="slow" advTm="3000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87D123-501E-C251-FDD0-ADE74AD20023}"/>
              </a:ext>
            </a:extLst>
          </p:cNvPr>
          <p:cNvSpPr/>
          <p:nvPr/>
        </p:nvSpPr>
        <p:spPr>
          <a:xfrm>
            <a:off x="1788232" y="1276691"/>
            <a:ext cx="3474125" cy="9226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Git+GitHub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代码共享和版本控制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167ACF-9472-0E27-AF10-6D9944B5D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8" y="1276691"/>
            <a:ext cx="609600" cy="609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33062C-C646-7E61-C827-74B28BC82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8" r="90106" b="-1"/>
          <a:stretch/>
        </p:blipFill>
        <p:spPr>
          <a:xfrm rot="4369138">
            <a:off x="4743160" y="-1698946"/>
            <a:ext cx="1283496" cy="90135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8102DF-97A3-F751-2BCE-10CE58E08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80" y="3652259"/>
            <a:ext cx="7455792" cy="2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2905"/>
      </p:ext>
    </p:extLst>
  </p:cSld>
  <p:clrMapOvr>
    <a:masterClrMapping/>
  </p:clrMapOvr>
  <p:transition spd="slow" advTm="3000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51F781-E6DC-B62C-042F-4EC306061106}"/>
              </a:ext>
            </a:extLst>
          </p:cNvPr>
          <p:cNvSpPr/>
          <p:nvPr/>
        </p:nvSpPr>
        <p:spPr>
          <a:xfrm>
            <a:off x="4618673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界面展示</a:t>
            </a:r>
          </a:p>
        </p:txBody>
      </p:sp>
    </p:spTree>
    <p:extLst>
      <p:ext uri="{BB962C8B-B14F-4D97-AF65-F5344CB8AC3E}">
        <p14:creationId xmlns:p14="http://schemas.microsoft.com/office/powerpoint/2010/main" val="1835472897"/>
      </p:ext>
    </p:extLst>
  </p:cSld>
  <p:clrMapOvr>
    <a:masterClrMapping/>
  </p:clrMapOvr>
  <p:transition spd="slow" advTm="3000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EA4D9A-F7CA-8F11-2EA0-BD6CAC1BFB6E}"/>
              </a:ext>
            </a:extLst>
          </p:cNvPr>
          <p:cNvSpPr/>
          <p:nvPr/>
        </p:nvSpPr>
        <p:spPr>
          <a:xfrm>
            <a:off x="3926177" y="29673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924736078"/>
      </p:ext>
    </p:extLst>
  </p:cSld>
  <p:clrMapOvr>
    <a:masterClrMapping/>
  </p:clrMapOvr>
  <p:transition spd="slow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9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16312" y="3542240"/>
            <a:ext cx="35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平台整体简介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43357" y="4116075"/>
            <a:ext cx="270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The whole description of our system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381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走进星“济”铁路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0496C-FB6A-5015-129E-3E56FD8CD138}"/>
              </a:ext>
            </a:extLst>
          </p:cNvPr>
          <p:cNvSpPr txBox="1"/>
          <p:nvPr/>
        </p:nvSpPr>
        <p:spPr>
          <a:xfrm>
            <a:off x="612218" y="2159164"/>
            <a:ext cx="403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星“济”铁路是提供铁路购票服务的平台系统，旨在为用户提供便捷、快速的铁路票务处理体验。该平台结合了先进的技术和用户友好的设计，以满足日益增长的铁路出行需求。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79">
            <a:extLst>
              <a:ext uri="{FF2B5EF4-FFF2-40B4-BE49-F238E27FC236}">
                <a16:creationId xmlns:a16="http://schemas.microsoft.com/office/drawing/2014/main" id="{3778F3FE-59FA-E2BB-762C-CA6D551E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11" y="1639993"/>
            <a:ext cx="6538791" cy="32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280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|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应用主体</a:t>
            </a:r>
          </a:p>
        </p:txBody>
      </p:sp>
      <p:pic>
        <p:nvPicPr>
          <p:cNvPr id="19" name="Graphic 26" descr="Captain">
            <a:extLst>
              <a:ext uri="{FF2B5EF4-FFF2-40B4-BE49-F238E27FC236}">
                <a16:creationId xmlns:a16="http://schemas.microsoft.com/office/drawing/2014/main" id="{055EFC78-E31E-758D-542D-141CF10D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978" y="2041531"/>
            <a:ext cx="914400" cy="914400"/>
          </a:xfrm>
          <a:prstGeom prst="rect">
            <a:avLst/>
          </a:prstGeom>
        </p:spPr>
      </p:pic>
      <p:pic>
        <p:nvPicPr>
          <p:cNvPr id="23" name="Graphic 30" descr="Users">
            <a:extLst>
              <a:ext uri="{FF2B5EF4-FFF2-40B4-BE49-F238E27FC236}">
                <a16:creationId xmlns:a16="http://schemas.microsoft.com/office/drawing/2014/main" id="{124A992A-4E18-876A-F92A-CF5F0DF1F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3531" y="2041531"/>
            <a:ext cx="914400" cy="914400"/>
          </a:xfrm>
          <a:prstGeom prst="rect">
            <a:avLst/>
          </a:prstGeom>
        </p:spPr>
      </p:pic>
      <p:sp>
        <p:nvSpPr>
          <p:cNvPr id="27" name="TextBox 33">
            <a:extLst>
              <a:ext uri="{FF2B5EF4-FFF2-40B4-BE49-F238E27FC236}">
                <a16:creationId xmlns:a16="http://schemas.microsoft.com/office/drawing/2014/main" id="{5089C40D-7157-69F2-0ED4-01F1FB3DC61E}"/>
              </a:ext>
            </a:extLst>
          </p:cNvPr>
          <p:cNvSpPr txBox="1"/>
          <p:nvPr/>
        </p:nvSpPr>
        <p:spPr>
          <a:xfrm>
            <a:off x="2872370" y="3610817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u="sng" dirty="0"/>
              <a:t>User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0F66625E-1165-F656-8471-6071D5CE7EA5}"/>
              </a:ext>
            </a:extLst>
          </p:cNvPr>
          <p:cNvSpPr txBox="1"/>
          <p:nvPr/>
        </p:nvSpPr>
        <p:spPr>
          <a:xfrm>
            <a:off x="7004382" y="3610817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A</a:t>
            </a:r>
            <a:r>
              <a:rPr lang="en-US" altLang="zh-CN" sz="2800" b="1" u="sng" dirty="0"/>
              <a:t>dministrators</a:t>
            </a:r>
            <a:endParaRPr lang="en-CN" sz="2800" b="1" u="sng" dirty="0"/>
          </a:p>
        </p:txBody>
      </p:sp>
    </p:spTree>
  </p:cSld>
  <p:clrMapOvr>
    <a:masterClrMapping/>
  </p:clrMapOvr>
  <p:transition spd="slow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379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|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功能性需求概述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D1A01C-9277-0395-5C3F-5B048D1C73B3}"/>
              </a:ext>
            </a:extLst>
          </p:cNvPr>
          <p:cNvGrpSpPr/>
          <p:nvPr/>
        </p:nvGrpSpPr>
        <p:grpSpPr>
          <a:xfrm>
            <a:off x="7620001" y="235702"/>
            <a:ext cx="4374959" cy="4035414"/>
            <a:chOff x="8048716" y="-32245"/>
            <a:chExt cx="4143284" cy="38421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FFF762-FC17-ECFE-BF42-EA4C6302C369}"/>
                </a:ext>
              </a:extLst>
            </p:cNvPr>
            <p:cNvSpPr txBox="1"/>
            <p:nvPr/>
          </p:nvSpPr>
          <p:spPr>
            <a:xfrm>
              <a:off x="8826879" y="3429000"/>
              <a:ext cx="1011524" cy="380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  <p:sp>
          <p:nvSpPr>
            <p:cNvPr id="7" name="思想气泡: 云 6">
              <a:extLst>
                <a:ext uri="{FF2B5EF4-FFF2-40B4-BE49-F238E27FC236}">
                  <a16:creationId xmlns:a16="http://schemas.microsoft.com/office/drawing/2014/main" id="{CC6C69B2-4AC8-8640-E733-AB6A2A49B982}"/>
                </a:ext>
              </a:extLst>
            </p:cNvPr>
            <p:cNvSpPr/>
            <p:nvPr/>
          </p:nvSpPr>
          <p:spPr>
            <a:xfrm>
              <a:off x="8048716" y="-32245"/>
              <a:ext cx="4143284" cy="2774949"/>
            </a:xfrm>
            <a:prstGeom prst="cloudCallout">
              <a:avLst>
                <a:gd name="adj1" fmla="val -23804"/>
                <a:gd name="adj2" fmla="val 6997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账户管理（登录、注册）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车次管理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E6478F-0F59-7F9E-6748-7092C4E5713B}"/>
              </a:ext>
            </a:extLst>
          </p:cNvPr>
          <p:cNvGrpSpPr/>
          <p:nvPr/>
        </p:nvGrpSpPr>
        <p:grpSpPr>
          <a:xfrm>
            <a:off x="156297" y="999067"/>
            <a:ext cx="3917950" cy="3829110"/>
            <a:chOff x="8274050" y="0"/>
            <a:chExt cx="3917950" cy="38291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36471B-8437-ED91-E473-92B4F4397488}"/>
                </a:ext>
              </a:extLst>
            </p:cNvPr>
            <p:cNvSpPr txBox="1"/>
            <p:nvPr/>
          </p:nvSpPr>
          <p:spPr>
            <a:xfrm>
              <a:off x="8826879" y="3429000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7" name="思想气泡: 云 16">
              <a:extLst>
                <a:ext uri="{FF2B5EF4-FFF2-40B4-BE49-F238E27FC236}">
                  <a16:creationId xmlns:a16="http://schemas.microsoft.com/office/drawing/2014/main" id="{FA9206A7-DD4D-2869-B0F3-6EC669531DB4}"/>
                </a:ext>
              </a:extLst>
            </p:cNvPr>
            <p:cNvSpPr/>
            <p:nvPr/>
          </p:nvSpPr>
          <p:spPr>
            <a:xfrm>
              <a:off x="8274050" y="0"/>
              <a:ext cx="3917950" cy="2774949"/>
            </a:xfrm>
            <a:prstGeom prst="cloudCallout">
              <a:avLst>
                <a:gd name="adj1" fmla="val -23804"/>
                <a:gd name="adj2" fmla="val 6997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车次信息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车站信息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订单信息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483BF6-9C95-AC46-4E2D-E44861D5F569}"/>
              </a:ext>
            </a:extLst>
          </p:cNvPr>
          <p:cNvGrpSpPr/>
          <p:nvPr/>
        </p:nvGrpSpPr>
        <p:grpSpPr>
          <a:xfrm>
            <a:off x="3844247" y="2743635"/>
            <a:ext cx="3917950" cy="3386626"/>
            <a:chOff x="8274050" y="0"/>
            <a:chExt cx="3917950" cy="388839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19A2C0-0A95-61CC-06CD-C9281A50DE62}"/>
                </a:ext>
              </a:extLst>
            </p:cNvPr>
            <p:cNvSpPr txBox="1"/>
            <p:nvPr/>
          </p:nvSpPr>
          <p:spPr>
            <a:xfrm>
              <a:off x="8826879" y="3429000"/>
              <a:ext cx="800219" cy="45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22" name="思想气泡: 云 21">
              <a:extLst>
                <a:ext uri="{FF2B5EF4-FFF2-40B4-BE49-F238E27FC236}">
                  <a16:creationId xmlns:a16="http://schemas.microsoft.com/office/drawing/2014/main" id="{6A3906DB-E65E-5671-2756-72F38D52DCBF}"/>
                </a:ext>
              </a:extLst>
            </p:cNvPr>
            <p:cNvSpPr/>
            <p:nvPr/>
          </p:nvSpPr>
          <p:spPr>
            <a:xfrm>
              <a:off x="8274050" y="0"/>
              <a:ext cx="3917950" cy="2774949"/>
            </a:xfrm>
            <a:prstGeom prst="cloudCallout">
              <a:avLst>
                <a:gd name="adj1" fmla="val -23804"/>
                <a:gd name="adj2" fmla="val 6997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平台主页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用户管理员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信息展示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信息管理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48087"/>
      </p:ext>
    </p:extLst>
  </p:cSld>
  <p:clrMapOvr>
    <a:masterClrMapping/>
  </p:clrMapOvr>
  <p:transition spd="slow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0"/>
            <a:ext cx="457200" cy="700088"/>
          </a:xfrm>
          <a:prstGeom prst="rect">
            <a:avLst/>
          </a:prstGeom>
          <a:solidFill>
            <a:srgbClr val="48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2990" y="235702"/>
            <a:ext cx="406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|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非功能性需求概述</a:t>
            </a:r>
          </a:p>
        </p:txBody>
      </p:sp>
      <p:cxnSp>
        <p:nvCxnSpPr>
          <p:cNvPr id="4" name="直线连接符 24">
            <a:extLst>
              <a:ext uri="{FF2B5EF4-FFF2-40B4-BE49-F238E27FC236}">
                <a16:creationId xmlns:a16="http://schemas.microsoft.com/office/drawing/2014/main" id="{7F71D67A-1A48-6E53-6EAF-FDE54A0E7C81}"/>
              </a:ext>
            </a:extLst>
          </p:cNvPr>
          <p:cNvCxnSpPr>
            <a:cxnSpLocks/>
          </p:cNvCxnSpPr>
          <p:nvPr/>
        </p:nvCxnSpPr>
        <p:spPr>
          <a:xfrm>
            <a:off x="2887133" y="3941030"/>
            <a:ext cx="27312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24">
            <a:extLst>
              <a:ext uri="{FF2B5EF4-FFF2-40B4-BE49-F238E27FC236}">
                <a16:creationId xmlns:a16="http://schemas.microsoft.com/office/drawing/2014/main" id="{79297BC7-67FE-CC34-6A10-3962362D6AE5}"/>
              </a:ext>
            </a:extLst>
          </p:cNvPr>
          <p:cNvCxnSpPr>
            <a:cxnSpLocks/>
          </p:cNvCxnSpPr>
          <p:nvPr/>
        </p:nvCxnSpPr>
        <p:spPr>
          <a:xfrm flipV="1">
            <a:off x="5618363" y="3927961"/>
            <a:ext cx="0" cy="1743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3F2F9F6-1EB5-55E6-6026-0493992826EC}"/>
              </a:ext>
            </a:extLst>
          </p:cNvPr>
          <p:cNvGrpSpPr/>
          <p:nvPr/>
        </p:nvGrpSpPr>
        <p:grpSpPr>
          <a:xfrm>
            <a:off x="514350" y="4683622"/>
            <a:ext cx="4594130" cy="1457258"/>
            <a:chOff x="363376" y="4137074"/>
            <a:chExt cx="6088967" cy="145725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7E57E65-A390-49F9-A10D-A1FF8CCD28F9}"/>
                </a:ext>
              </a:extLst>
            </p:cNvPr>
            <p:cNvSpPr/>
            <p:nvPr/>
          </p:nvSpPr>
          <p:spPr>
            <a:xfrm>
              <a:off x="363376" y="4137074"/>
              <a:ext cx="2326288" cy="6084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安全性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E7A0CDC-A2DF-43DC-5543-73C9F2935964}"/>
                </a:ext>
              </a:extLst>
            </p:cNvPr>
            <p:cNvSpPr/>
            <p:nvPr/>
          </p:nvSpPr>
          <p:spPr>
            <a:xfrm>
              <a:off x="363376" y="4745510"/>
              <a:ext cx="6088967" cy="84882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实施加密技术保护用户数据，防止数据泄露和非法访问。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6EE594A-D31F-BED2-C880-81C7F72D051D}"/>
              </a:ext>
            </a:extLst>
          </p:cNvPr>
          <p:cNvGrpSpPr/>
          <p:nvPr/>
        </p:nvGrpSpPr>
        <p:grpSpPr>
          <a:xfrm>
            <a:off x="2269536" y="2226219"/>
            <a:ext cx="6327540" cy="1536987"/>
            <a:chOff x="-677079" y="4087515"/>
            <a:chExt cx="8386392" cy="153698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02469DD-C371-8911-829D-DEF348DD919F}"/>
                </a:ext>
              </a:extLst>
            </p:cNvPr>
            <p:cNvSpPr/>
            <p:nvPr/>
          </p:nvSpPr>
          <p:spPr>
            <a:xfrm>
              <a:off x="-677079" y="4087515"/>
              <a:ext cx="2935712" cy="6084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易操作性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78746BE-2088-3863-4414-E3DB3440A5E6}"/>
                </a:ext>
              </a:extLst>
            </p:cNvPr>
            <p:cNvSpPr/>
            <p:nvPr/>
          </p:nvSpPr>
          <p:spPr>
            <a:xfrm>
              <a:off x="-673180" y="4775680"/>
              <a:ext cx="8382493" cy="84882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用户界面直观友好，交互性好，在不同操作后有相关提示信息，可以满足不同用户的需求。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7C195D-D8FE-1589-2344-C3521484B6A3}"/>
              </a:ext>
            </a:extLst>
          </p:cNvPr>
          <p:cNvGrpSpPr/>
          <p:nvPr/>
        </p:nvGrpSpPr>
        <p:grpSpPr>
          <a:xfrm>
            <a:off x="7353723" y="350044"/>
            <a:ext cx="4594130" cy="1469979"/>
            <a:chOff x="-121395" y="4088398"/>
            <a:chExt cx="6088967" cy="146997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9EB3F9B-2A93-A7D0-3A65-5BCBF240046C}"/>
                </a:ext>
              </a:extLst>
            </p:cNvPr>
            <p:cNvSpPr/>
            <p:nvPr/>
          </p:nvSpPr>
          <p:spPr>
            <a:xfrm>
              <a:off x="-121395" y="4088398"/>
              <a:ext cx="2326288" cy="6084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及时性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5E5F6C-28EA-DEB5-A11F-7B2B78FE390D}"/>
                </a:ext>
              </a:extLst>
            </p:cNvPr>
            <p:cNvSpPr/>
            <p:nvPr/>
          </p:nvSpPr>
          <p:spPr>
            <a:xfrm>
              <a:off x="-121395" y="4709555"/>
              <a:ext cx="6088967" cy="84882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信息实时更新，用户进行操作后数据会同时更新，确保及时性。</a:t>
              </a:r>
            </a:p>
          </p:txBody>
        </p:sp>
      </p:grpSp>
      <p:cxnSp>
        <p:nvCxnSpPr>
          <p:cNvPr id="41" name="直线连接符 24">
            <a:extLst>
              <a:ext uri="{FF2B5EF4-FFF2-40B4-BE49-F238E27FC236}">
                <a16:creationId xmlns:a16="http://schemas.microsoft.com/office/drawing/2014/main" id="{FE0DA255-74A8-C96B-FE34-46D43B0D1530}"/>
              </a:ext>
            </a:extLst>
          </p:cNvPr>
          <p:cNvCxnSpPr>
            <a:cxnSpLocks/>
          </p:cNvCxnSpPr>
          <p:nvPr/>
        </p:nvCxnSpPr>
        <p:spPr>
          <a:xfrm>
            <a:off x="5237362" y="1952370"/>
            <a:ext cx="3538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24">
            <a:extLst>
              <a:ext uri="{FF2B5EF4-FFF2-40B4-BE49-F238E27FC236}">
                <a16:creationId xmlns:a16="http://schemas.microsoft.com/office/drawing/2014/main" id="{FFCAE1B2-3880-397C-D873-D03884354886}"/>
              </a:ext>
            </a:extLst>
          </p:cNvPr>
          <p:cNvCxnSpPr>
            <a:cxnSpLocks/>
          </p:cNvCxnSpPr>
          <p:nvPr/>
        </p:nvCxnSpPr>
        <p:spPr>
          <a:xfrm flipV="1">
            <a:off x="8776312" y="1952370"/>
            <a:ext cx="0" cy="1743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09265"/>
      </p:ext>
    </p:extLst>
  </p:cSld>
  <p:clrMapOvr>
    <a:masterClrMapping/>
  </p:clrMapOvr>
  <p:transition spd="slow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60343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系统架构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B3A54B-00BC-1CCE-EF52-56C3DEE9D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32" y="795904"/>
            <a:ext cx="9290355" cy="5266191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217401"/>
      </p:ext>
    </p:extLst>
  </p:cSld>
  <p:clrMapOvr>
    <a:masterClrMapping/>
  </p:clrMapOvr>
  <p:transition spd="slow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1031" y="964406"/>
            <a:ext cx="10929937" cy="492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934071" y="1267071"/>
            <a:ext cx="4323859" cy="4323859"/>
          </a:xfrm>
          <a:prstGeom prst="ellipse">
            <a:avLst/>
          </a:prstGeom>
          <a:noFill/>
          <a:ln w="25400">
            <a:solidFill>
              <a:srgbClr val="488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16312" y="3542240"/>
            <a:ext cx="355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平台整体简介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43357" y="4116075"/>
            <a:ext cx="270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The whole description of our system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stack-of-books-and-a-magnifier_67996"/>
          <p:cNvSpPr>
            <a:spLocks noChangeAspect="1"/>
          </p:cNvSpPr>
          <p:nvPr/>
        </p:nvSpPr>
        <p:spPr bwMode="auto">
          <a:xfrm>
            <a:off x="5612179" y="2076143"/>
            <a:ext cx="967644" cy="1167369"/>
          </a:xfrm>
          <a:custGeom>
            <a:avLst/>
            <a:gdLst>
              <a:gd name="T0" fmla="*/ 3002 w 3074"/>
              <a:gd name="T1" fmla="*/ 345 h 3714"/>
              <a:gd name="T2" fmla="*/ 2752 w 3074"/>
              <a:gd name="T3" fmla="*/ 345 h 3714"/>
              <a:gd name="T4" fmla="*/ 2752 w 3074"/>
              <a:gd name="T5" fmla="*/ 72 h 3714"/>
              <a:gd name="T6" fmla="*/ 2681 w 3074"/>
              <a:gd name="T7" fmla="*/ 0 h 3714"/>
              <a:gd name="T8" fmla="*/ 244 w 3074"/>
              <a:gd name="T9" fmla="*/ 0 h 3714"/>
              <a:gd name="T10" fmla="*/ 0 w 3074"/>
              <a:gd name="T11" fmla="*/ 244 h 3714"/>
              <a:gd name="T12" fmla="*/ 0 w 3074"/>
              <a:gd name="T13" fmla="*/ 3469 h 3714"/>
              <a:gd name="T14" fmla="*/ 244 w 3074"/>
              <a:gd name="T15" fmla="*/ 3714 h 3714"/>
              <a:gd name="T16" fmla="*/ 3002 w 3074"/>
              <a:gd name="T17" fmla="*/ 3714 h 3714"/>
              <a:gd name="T18" fmla="*/ 3074 w 3074"/>
              <a:gd name="T19" fmla="*/ 3642 h 3714"/>
              <a:gd name="T20" fmla="*/ 3074 w 3074"/>
              <a:gd name="T21" fmla="*/ 417 h 3714"/>
              <a:gd name="T22" fmla="*/ 3002 w 3074"/>
              <a:gd name="T23" fmla="*/ 345 h 3714"/>
              <a:gd name="T24" fmla="*/ 244 w 3074"/>
              <a:gd name="T25" fmla="*/ 143 h 3714"/>
              <a:gd name="T26" fmla="*/ 2609 w 3074"/>
              <a:gd name="T27" fmla="*/ 143 h 3714"/>
              <a:gd name="T28" fmla="*/ 2609 w 3074"/>
              <a:gd name="T29" fmla="*/ 345 h 3714"/>
              <a:gd name="T30" fmla="*/ 2421 w 3074"/>
              <a:gd name="T31" fmla="*/ 345 h 3714"/>
              <a:gd name="T32" fmla="*/ 1704 w 3074"/>
              <a:gd name="T33" fmla="*/ 345 h 3714"/>
              <a:gd name="T34" fmla="*/ 244 w 3074"/>
              <a:gd name="T35" fmla="*/ 345 h 3714"/>
              <a:gd name="T36" fmla="*/ 143 w 3074"/>
              <a:gd name="T37" fmla="*/ 244 h 3714"/>
              <a:gd name="T38" fmla="*/ 244 w 3074"/>
              <a:gd name="T39" fmla="*/ 143 h 3714"/>
              <a:gd name="T40" fmla="*/ 1776 w 3074"/>
              <a:gd name="T41" fmla="*/ 488 h 3714"/>
              <a:gd name="T42" fmla="*/ 2349 w 3074"/>
              <a:gd name="T43" fmla="*/ 488 h 3714"/>
              <a:gd name="T44" fmla="*/ 2349 w 3074"/>
              <a:gd name="T45" fmla="*/ 1670 h 3714"/>
              <a:gd name="T46" fmla="*/ 2103 w 3074"/>
              <a:gd name="T47" fmla="*/ 1504 h 3714"/>
              <a:gd name="T48" fmla="*/ 2063 w 3074"/>
              <a:gd name="T49" fmla="*/ 1492 h 3714"/>
              <a:gd name="T50" fmla="*/ 2022 w 3074"/>
              <a:gd name="T51" fmla="*/ 1504 h 3714"/>
              <a:gd name="T52" fmla="*/ 1776 w 3074"/>
              <a:gd name="T53" fmla="*/ 1670 h 3714"/>
              <a:gd name="T54" fmla="*/ 1776 w 3074"/>
              <a:gd name="T55" fmla="*/ 488 h 3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74" h="3714">
                <a:moveTo>
                  <a:pt x="3002" y="345"/>
                </a:moveTo>
                <a:lnTo>
                  <a:pt x="2752" y="345"/>
                </a:lnTo>
                <a:lnTo>
                  <a:pt x="2752" y="72"/>
                </a:lnTo>
                <a:cubicBezTo>
                  <a:pt x="2752" y="32"/>
                  <a:pt x="2720" y="0"/>
                  <a:pt x="2681" y="0"/>
                </a:cubicBezTo>
                <a:lnTo>
                  <a:pt x="244" y="0"/>
                </a:lnTo>
                <a:cubicBezTo>
                  <a:pt x="109" y="0"/>
                  <a:pt x="0" y="110"/>
                  <a:pt x="0" y="244"/>
                </a:cubicBezTo>
                <a:lnTo>
                  <a:pt x="0" y="3469"/>
                </a:lnTo>
                <a:cubicBezTo>
                  <a:pt x="0" y="3604"/>
                  <a:pt x="109" y="3714"/>
                  <a:pt x="244" y="3714"/>
                </a:cubicBezTo>
                <a:lnTo>
                  <a:pt x="3002" y="3714"/>
                </a:lnTo>
                <a:cubicBezTo>
                  <a:pt x="3042" y="3714"/>
                  <a:pt x="3074" y="3681"/>
                  <a:pt x="3074" y="3642"/>
                </a:cubicBezTo>
                <a:lnTo>
                  <a:pt x="3074" y="417"/>
                </a:lnTo>
                <a:cubicBezTo>
                  <a:pt x="3074" y="377"/>
                  <a:pt x="3042" y="345"/>
                  <a:pt x="3002" y="345"/>
                </a:cubicBezTo>
                <a:close/>
                <a:moveTo>
                  <a:pt x="244" y="143"/>
                </a:moveTo>
                <a:lnTo>
                  <a:pt x="2609" y="143"/>
                </a:lnTo>
                <a:lnTo>
                  <a:pt x="2609" y="345"/>
                </a:lnTo>
                <a:lnTo>
                  <a:pt x="2421" y="345"/>
                </a:lnTo>
                <a:lnTo>
                  <a:pt x="1704" y="345"/>
                </a:lnTo>
                <a:lnTo>
                  <a:pt x="244" y="345"/>
                </a:lnTo>
                <a:cubicBezTo>
                  <a:pt x="188" y="345"/>
                  <a:pt x="143" y="300"/>
                  <a:pt x="143" y="244"/>
                </a:cubicBezTo>
                <a:cubicBezTo>
                  <a:pt x="143" y="189"/>
                  <a:pt x="188" y="143"/>
                  <a:pt x="244" y="143"/>
                </a:cubicBezTo>
                <a:close/>
                <a:moveTo>
                  <a:pt x="1776" y="488"/>
                </a:moveTo>
                <a:lnTo>
                  <a:pt x="2349" y="488"/>
                </a:lnTo>
                <a:lnTo>
                  <a:pt x="2349" y="1670"/>
                </a:lnTo>
                <a:lnTo>
                  <a:pt x="2103" y="1504"/>
                </a:lnTo>
                <a:cubicBezTo>
                  <a:pt x="2091" y="1496"/>
                  <a:pt x="2077" y="1492"/>
                  <a:pt x="2063" y="1492"/>
                </a:cubicBezTo>
                <a:cubicBezTo>
                  <a:pt x="2048" y="1492"/>
                  <a:pt x="2035" y="1496"/>
                  <a:pt x="2022" y="1504"/>
                </a:cubicBezTo>
                <a:lnTo>
                  <a:pt x="1776" y="1670"/>
                </a:lnTo>
                <a:lnTo>
                  <a:pt x="1776" y="488"/>
                </a:lnTo>
                <a:close/>
              </a:path>
            </a:pathLst>
          </a:custGeom>
          <a:solidFill>
            <a:srgbClr val="4886C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743357" y="4106113"/>
            <a:ext cx="2705287" cy="0"/>
          </a:xfrm>
          <a:prstGeom prst="line">
            <a:avLst/>
          </a:prstGeom>
          <a:ln w="31750" cap="flat"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49574"/>
      </p:ext>
    </p:extLst>
  </p:cSld>
  <p:clrMapOvr>
    <a:masterClrMapping/>
  </p:clrMapOvr>
  <p:transition spd="slow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92294599135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1284</Words>
  <Application>Microsoft Office PowerPoint</Application>
  <PresentationFormat>宽屏</PresentationFormat>
  <Paragraphs>151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微软雅黑</vt:lpstr>
      <vt:lpstr>幼圆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蓝色小清新蓝棕拼接毕业论文答辩PPT模板</dc:title>
  <dc:subject> </dc:subject>
  <dc:creator>极简办公</dc:creator>
  <cp:keywords>www.jjppt.com</cp:keywords>
  <dc:description>www.jjppt.com</dc:description>
  <cp:lastModifiedBy>superunicoin@outlook.com</cp:lastModifiedBy>
  <cp:revision>41</cp:revision>
  <dcterms:created xsi:type="dcterms:W3CDTF">2018-02-06T01:10:00Z</dcterms:created>
  <dcterms:modified xsi:type="dcterms:W3CDTF">2024-09-07T11:19:51Z</dcterms:modified>
  <cp:category> </cp:category>
  <cp:contentStatus> </cp:contentStatus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