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56"/>
  </p:notesMasterIdLst>
  <p:handoutMasterIdLst>
    <p:handoutMasterId r:id="rId57"/>
  </p:handoutMasterIdLst>
  <p:sldIdLst>
    <p:sldId id="1135" r:id="rId5"/>
    <p:sldId id="1054" r:id="rId6"/>
    <p:sldId id="1203" r:id="rId7"/>
    <p:sldId id="1166" r:id="rId8"/>
    <p:sldId id="1164" r:id="rId9"/>
    <p:sldId id="1160" r:id="rId10"/>
    <p:sldId id="1161" r:id="rId11"/>
    <p:sldId id="1162" r:id="rId12"/>
    <p:sldId id="1163" r:id="rId13"/>
    <p:sldId id="1176" r:id="rId14"/>
    <p:sldId id="1204" r:id="rId15"/>
    <p:sldId id="1188" r:id="rId16"/>
    <p:sldId id="1175" r:id="rId17"/>
    <p:sldId id="1156" r:id="rId18"/>
    <p:sldId id="1174" r:id="rId19"/>
    <p:sldId id="1158" r:id="rId20"/>
    <p:sldId id="1173" r:id="rId21"/>
    <p:sldId id="1168" r:id="rId22"/>
    <p:sldId id="1172" r:id="rId23"/>
    <p:sldId id="1169" r:id="rId24"/>
    <p:sldId id="1179" r:id="rId25"/>
    <p:sldId id="1205" r:id="rId26"/>
    <p:sldId id="1206" r:id="rId27"/>
    <p:sldId id="1207" r:id="rId28"/>
    <p:sldId id="1208" r:id="rId29"/>
    <p:sldId id="1209" r:id="rId30"/>
    <p:sldId id="1210" r:id="rId31"/>
    <p:sldId id="1211" r:id="rId32"/>
    <p:sldId id="1177" r:id="rId33"/>
    <p:sldId id="1178" r:id="rId34"/>
    <p:sldId id="1189" r:id="rId35"/>
    <p:sldId id="1185" r:id="rId36"/>
    <p:sldId id="1186" r:id="rId37"/>
    <p:sldId id="1212" r:id="rId38"/>
    <p:sldId id="1187" r:id="rId39"/>
    <p:sldId id="1190" r:id="rId40"/>
    <p:sldId id="1191" r:id="rId41"/>
    <p:sldId id="1192" r:id="rId42"/>
    <p:sldId id="1199" r:id="rId43"/>
    <p:sldId id="1193" r:id="rId44"/>
    <p:sldId id="1194" r:id="rId45"/>
    <p:sldId id="1195" r:id="rId46"/>
    <p:sldId id="1196" r:id="rId47"/>
    <p:sldId id="1197" r:id="rId48"/>
    <p:sldId id="1198" r:id="rId49"/>
    <p:sldId id="1200" r:id="rId50"/>
    <p:sldId id="1201" r:id="rId51"/>
    <p:sldId id="1150" r:id="rId52"/>
    <p:sldId id="1147" r:id="rId53"/>
    <p:sldId id="1148" r:id="rId54"/>
    <p:sldId id="1076"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FFFFFF"/>
    <a:srgbClr val="7FBA00"/>
    <a:srgbClr val="007233"/>
    <a:srgbClr val="0072C6"/>
    <a:srgbClr val="B4009E"/>
    <a:srgbClr val="B0B186"/>
    <a:srgbClr val="FF66FF"/>
    <a:srgbClr val="0000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05" autoAdjust="0"/>
  </p:normalViewPr>
  <p:slideViewPr>
    <p:cSldViewPr snapToGrid="0">
      <p:cViewPr varScale="1">
        <p:scale>
          <a:sx n="98" d="100"/>
          <a:sy n="98" d="100"/>
        </p:scale>
        <p:origin x="72" y="9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41" d="100"/>
          <a:sy n="41" d="100"/>
        </p:scale>
        <p:origin x="-3792" y="-8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6/3/2013 3:54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6/3/2013 3:53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10" name="Date Placeholder 9"/>
          <p:cNvSpPr>
            <a:spLocks noGrp="1"/>
          </p:cNvSpPr>
          <p:nvPr>
            <p:ph type="dt" idx="13"/>
          </p:nvPr>
        </p:nvSpPr>
        <p:spPr/>
        <p:txBody>
          <a:bodyPr/>
          <a:lstStyle/>
          <a:p>
            <a:fld id="{B24D84E8-06E3-489F-9C67-A33EE59B08EB}" type="datetime8">
              <a:rPr lang="en-US" smtClean="0"/>
              <a:t>6/3/2013 3:53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r>
              <a:rPr lang="en-US" dirty="0" err="1" smtClean="0"/>
              <a:t>TechEd</a:t>
            </a:r>
            <a:r>
              <a:rPr lang="en-US" dirty="0" smtClean="0"/>
              <a:t> 2013</a:t>
            </a:r>
            <a:endParaRPr lang="en-US" dirty="0"/>
          </a:p>
        </p:txBody>
      </p:sp>
    </p:spTree>
    <p:extLst>
      <p:ext uri="{BB962C8B-B14F-4D97-AF65-F5344CB8AC3E}">
        <p14:creationId xmlns:p14="http://schemas.microsoft.com/office/powerpoint/2010/main" val="31273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0D046133-B40E-4F18-BD39-DC756E7BE64C}"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29845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10882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37926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05907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495562DE-B93B-4FA5-ACB5-9EF3421E072B}"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78689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06914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495562DE-B93B-4FA5-ACB5-9EF3421E072B}"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591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47283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32827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7725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77FBE4F-EDB0-402F-A0AC-9374915CF447}" type="datetime8">
              <a:rPr lang="en-US" smtClean="0"/>
              <a:t>6/3/2013 3:53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94440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7763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AFB65307-F325-4886-864A-056DC91B9BDE}"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30779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13363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AFB65307-F325-4886-864A-056DC91B9BDE}"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66193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11873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01354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94173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AFB65307-F325-4886-864A-056DC91B9BDE}"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00204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3135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20C21322-687B-4FB5-9B87-4A26FB21CF38}"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67690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377744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20C21322-687B-4FB5-9B87-4A26FB21CF38}"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17982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97989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AFB65307-F325-4886-864A-056DC91B9BDE}"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65494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438489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AFB65307-F325-4886-864A-056DC91B9BDE}"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77246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0D046133-B40E-4F18-BD39-DC756E7BE64C}"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06928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242460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316514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234636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AFB65307-F325-4886-864A-056DC91B9BDE}" type="datetime8">
              <a:rPr lang="en-US" smtClean="0"/>
              <a:t>6/3/2013 3:54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2536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20C21322-687B-4FB5-9B87-4A26FB21CF38}" type="datetime8">
              <a:rPr lang="en-US" smtClean="0"/>
              <a:t>6/3/2013 3:53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31591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737819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445035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614223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1594378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591134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714148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solidFill>
                  <a:prstClr val="black"/>
                </a:solidFill>
              </a:rPr>
              <a:pPr/>
              <a:t>46</a:t>
            </a:fld>
            <a:endParaRPr lang="en-US" dirty="0">
              <a:solidFill>
                <a:prstClr val="black"/>
              </a:solidFill>
            </a:endParaRPr>
          </a:p>
        </p:txBody>
      </p:sp>
      <p:sp>
        <p:nvSpPr>
          <p:cNvPr id="12" name="Date Placeholder 11"/>
          <p:cNvSpPr>
            <a:spLocks noGrp="1"/>
          </p:cNvSpPr>
          <p:nvPr>
            <p:ph type="dt" idx="14"/>
          </p:nvPr>
        </p:nvSpPr>
        <p:spPr/>
        <p:txBody>
          <a:bodyPr/>
          <a:lstStyle/>
          <a:p>
            <a:fld id="{64DAA8B1-71E0-4ED8-9A80-C398012240B1}" type="datetime8">
              <a:rPr lang="en-US" smtClean="0">
                <a:solidFill>
                  <a:prstClr val="black"/>
                </a:solidFill>
              </a:rPr>
              <a:pPr/>
              <a:t>6/3/2013 3:54 PM</a:t>
            </a:fld>
            <a:endParaRPr lang="en-US" dirty="0">
              <a:solidFill>
                <a:prstClr val="black"/>
              </a:solidFill>
            </a:endParaRPr>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5794009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6/3/2013 3:54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6866657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6/3/2013 3:54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6923678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6/3/2013 3:54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04096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9073306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6/3/2013 3:54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905919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47072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79964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6/3/2013 3:54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944612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33037" y="482564"/>
            <a:ext cx="1646237" cy="351905"/>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7" name="Group 96"/>
          <p:cNvGrpSpPr/>
          <p:nvPr userDrawn="1"/>
        </p:nvGrpSpPr>
        <p:grpSpPr>
          <a:xfrm>
            <a:off x="6765997"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userDrawn="1"/>
        </p:nvGrpSpPr>
        <p:grpSpPr>
          <a:xfrm>
            <a:off x="18853150" y="1957388"/>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9557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8" name="Group 97"/>
          <p:cNvGrpSpPr/>
          <p:nvPr userDrawn="1"/>
        </p:nvGrpSpPr>
        <p:grpSpPr>
          <a:xfrm>
            <a:off x="7136678" y="4110831"/>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3" r:id="rId1"/>
    <p:sldLayoutId id="2147484188" r:id="rId2"/>
    <p:sldLayoutId id="2147484189" r:id="rId3"/>
    <p:sldLayoutId id="2147484105" r:id="rId4"/>
    <p:sldLayoutId id="2147484185" r:id="rId5"/>
    <p:sldLayoutId id="2147484182" r:id="rId6"/>
    <p:sldLayoutId id="2147484186" r:id="rId7"/>
    <p:sldLayoutId id="2147484130" r:id="rId8"/>
    <p:sldLayoutId id="2147484101" r:id="rId9"/>
    <p:sldLayoutId id="2147484102" r:id="rId10"/>
    <p:sldLayoutId id="2147484098" r:id="rId11"/>
    <p:sldLayoutId id="2147484086"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16.xml"/><Relationship Id="rId6" Type="http://schemas.openxmlformats.org/officeDocument/2006/relationships/hyperlink" Target="http://tfs.visualstudio.com/"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hyperlink" Target="http://aka.ms/AzureContest" TargetMode="External"/><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microsoft.com/msdn" TargetMode="External"/><Relationship Id="rId7"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6.xml"/><Relationship Id="rId6" Type="http://schemas.openxmlformats.org/officeDocument/2006/relationships/hyperlink" Target="http://microsoft.com/technet" TargetMode="External"/><Relationship Id="rId5" Type="http://schemas.openxmlformats.org/officeDocument/2006/relationships/hyperlink" Target="http://channel9.msdn.com/Events/TechEd" TargetMode="External"/><Relationship Id="rId4" Type="http://schemas.openxmlformats.org/officeDocument/2006/relationships/hyperlink" Target="http://www.microsoft.com/learning" TargetMode="External"/></Relationships>
</file>

<file path=ppt/slides/_rels/slide4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48.xml"/><Relationship Id="rId1" Type="http://schemas.openxmlformats.org/officeDocument/2006/relationships/slideLayout" Target="../slideLayouts/slideLayout1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 Id="rId9"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6.xml"/><Relationship Id="rId5" Type="http://schemas.openxmlformats.org/officeDocument/2006/relationships/image" Target="../media/image27.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Async scenarios</a:t>
            </a:r>
            <a:endParaRPr lang="en-US" dirty="0"/>
          </a:p>
        </p:txBody>
      </p:sp>
    </p:spTree>
    <p:extLst>
      <p:ext uri="{BB962C8B-B14F-4D97-AF65-F5344CB8AC3E}">
        <p14:creationId xmlns:p14="http://schemas.microsoft.com/office/powerpoint/2010/main" val="211888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 parallel</a:t>
            </a:r>
            <a:endParaRPr lang="en-US" dirty="0"/>
          </a:p>
        </p:txBody>
      </p:sp>
      <p:sp>
        <p:nvSpPr>
          <p:cNvPr id="5" name="Rectangle 4"/>
          <p:cNvSpPr/>
          <p:nvPr/>
        </p:nvSpPr>
        <p:spPr bwMode="auto">
          <a:xfrm>
            <a:off x="6134729" y="1604665"/>
            <a:ext cx="5861304" cy="16512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ea typeface="Segoe UI" pitchFamily="34" charset="0"/>
                <a:cs typeface="Segoe UI" pitchFamily="34" charset="0"/>
              </a:rPr>
              <a:t>Sequential</a:t>
            </a:r>
          </a:p>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Ordered set of steps</a:t>
            </a:r>
          </a:p>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Code executes when previous operation is done</a:t>
            </a:r>
          </a:p>
        </p:txBody>
      </p:sp>
      <p:sp>
        <p:nvSpPr>
          <p:cNvPr id="7" name="Rectangle 6"/>
          <p:cNvSpPr/>
          <p:nvPr/>
        </p:nvSpPr>
        <p:spPr bwMode="auto">
          <a:xfrm>
            <a:off x="272530" y="1604666"/>
            <a:ext cx="5862199" cy="16512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ea typeface="Segoe UI" pitchFamily="34" charset="0"/>
                <a:cs typeface="Segoe UI" pitchFamily="34" charset="0"/>
              </a:rPr>
              <a:t>Parallel</a:t>
            </a:r>
          </a:p>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Multiple operations executing at once</a:t>
            </a:r>
          </a:p>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Operations start/complete at different times</a:t>
            </a:r>
          </a:p>
        </p:txBody>
      </p:sp>
      <p:sp>
        <p:nvSpPr>
          <p:cNvPr id="8" name="Rectangle 7"/>
          <p:cNvSpPr/>
          <p:nvPr/>
        </p:nvSpPr>
        <p:spPr bwMode="auto">
          <a:xfrm>
            <a:off x="6133834" y="3309190"/>
            <a:ext cx="5861304" cy="1655064"/>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ea typeface="Segoe UI" pitchFamily="34" charset="0"/>
                <a:cs typeface="Segoe UI" pitchFamily="34" charset="0"/>
              </a:rPr>
              <a:t>Synchronous</a:t>
            </a:r>
          </a:p>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Thread is blocked until execution completes</a:t>
            </a:r>
          </a:p>
        </p:txBody>
      </p:sp>
      <p:sp>
        <p:nvSpPr>
          <p:cNvPr id="9" name="Rectangle 8"/>
          <p:cNvSpPr/>
          <p:nvPr/>
        </p:nvSpPr>
        <p:spPr bwMode="auto">
          <a:xfrm>
            <a:off x="272530" y="3309190"/>
            <a:ext cx="5861304" cy="1655064"/>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ea typeface="Segoe UI" pitchFamily="34" charset="0"/>
                <a:cs typeface="Segoe UI" pitchFamily="34" charset="0"/>
              </a:rPr>
              <a:t>Asynchronous</a:t>
            </a:r>
          </a:p>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Thread only blocked when there is work to do</a:t>
            </a:r>
          </a:p>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3340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scenarios</a:t>
            </a:r>
            <a:endParaRPr lang="en-US" dirty="0"/>
          </a:p>
        </p:txBody>
      </p:sp>
      <p:sp>
        <p:nvSpPr>
          <p:cNvPr id="3" name="Text Placeholder 2"/>
          <p:cNvSpPr>
            <a:spLocks noGrp="1"/>
          </p:cNvSpPr>
          <p:nvPr>
            <p:ph type="body" sz="quarter" idx="10"/>
          </p:nvPr>
        </p:nvSpPr>
        <p:spPr>
          <a:xfrm>
            <a:off x="274638" y="1212850"/>
            <a:ext cx="11887200" cy="1902059"/>
          </a:xfrm>
        </p:spPr>
        <p:txBody>
          <a:bodyPr/>
          <a:lstStyle/>
          <a:p>
            <a:r>
              <a:rPr lang="en-US" sz="3600" dirty="0" smtClean="0"/>
              <a:t>I/O operations (database, file, network, etc.)</a:t>
            </a:r>
          </a:p>
          <a:p>
            <a:r>
              <a:rPr lang="en-US" sz="3600" dirty="0" smtClean="0"/>
              <a:t>Parallelism</a:t>
            </a:r>
          </a:p>
          <a:p>
            <a:r>
              <a:rPr lang="en-US" sz="3600" dirty="0" smtClean="0"/>
              <a:t>Long-running event-driven (streaming, long polling, etc.)</a:t>
            </a:r>
          </a:p>
        </p:txBody>
      </p:sp>
    </p:spTree>
    <p:extLst>
      <p:ext uri="{BB962C8B-B14F-4D97-AF65-F5344CB8AC3E}">
        <p14:creationId xmlns:p14="http://schemas.microsoft.com/office/powerpoint/2010/main" val="406619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I/O operations</a:t>
            </a:r>
            <a:endParaRPr lang="en-US" dirty="0"/>
          </a:p>
        </p:txBody>
      </p:sp>
    </p:spTree>
    <p:extLst>
      <p:ext uri="{BB962C8B-B14F-4D97-AF65-F5344CB8AC3E}">
        <p14:creationId xmlns:p14="http://schemas.microsoft.com/office/powerpoint/2010/main" val="289513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bwMode="auto">
          <a:xfrm>
            <a:off x="780161" y="4873634"/>
            <a:ext cx="6752514" cy="1555218"/>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780161" y="1295683"/>
            <a:ext cx="6751561" cy="312053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Traditional web </a:t>
            </a:r>
            <a:r>
              <a:rPr lang="en-US" dirty="0"/>
              <a:t>r</a:t>
            </a:r>
            <a:r>
              <a:rPr lang="en-US" dirty="0" smtClean="0"/>
              <a:t>equest </a:t>
            </a:r>
            <a:r>
              <a:rPr lang="en-US" dirty="0"/>
              <a:t>h</a:t>
            </a:r>
            <a:r>
              <a:rPr lang="en-US" dirty="0" smtClean="0"/>
              <a:t>andling</a:t>
            </a:r>
            <a:endParaRPr lang="en-US" dirty="0"/>
          </a:p>
        </p:txBody>
      </p:sp>
      <p:pic>
        <p:nvPicPr>
          <p:cNvPr id="39"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63884" y="3428410"/>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3" descr="C:\Users\stevesa\AppData\Local\Microsoft\Windows\Temporary Internet Files\Temporary Internet Files\Content.IE5\T18R1LUY\MC90043394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512" y="5074536"/>
            <a:ext cx="718320" cy="69982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3" descr="C:\Users\stevesa\AppData\Local\Microsoft\Windows\Temporary Internet Files\Temporary Internet Files\Content.IE5\T18R1LUY\MC90043394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9760" y="5074536"/>
            <a:ext cx="718320" cy="69982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3" descr="C:\Users\stevesa\AppData\Local\Microsoft\Windows\Temporary Internet Files\Temporary Internet Files\Content.IE5\T18R1LUY\MC90043394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0008" y="5074536"/>
            <a:ext cx="718320" cy="6998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3" descr="C:\Users\stevesa\AppData\Local\Microsoft\Windows\Temporary Internet Files\Temporary Internet Files\Content.IE5\T18R1LUY\MC90043394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190" y="5080378"/>
            <a:ext cx="718320" cy="69982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71087" y="3431483"/>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89105" y="3436189"/>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334932" y="3436189"/>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79821" y="3436189"/>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descr="http://www.roadtrafficsigns.com/img/lg/K/Slow-Property-Sign-K-1311.gif"/>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750"/>
                    </a14:imgEffect>
                  </a14:imgLayer>
                </a14:imgProps>
              </a:ext>
              <a:ext uri="{28A0092B-C50C-407E-A947-70E740481C1C}">
                <a14:useLocalDpi xmlns:a14="http://schemas.microsoft.com/office/drawing/2010/main" val="0"/>
              </a:ext>
            </a:extLst>
          </a:blip>
          <a:srcRect/>
          <a:stretch>
            <a:fillRect/>
          </a:stretch>
        </p:blipFill>
        <p:spPr bwMode="auto">
          <a:xfrm>
            <a:off x="5063625" y="3560055"/>
            <a:ext cx="587988" cy="57284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6" descr="http://www.roadtrafficsigns.com/img/lg/K/Slow-Property-Sign-K-1311.gif"/>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750"/>
                    </a14:imgEffect>
                  </a14:imgLayer>
                </a14:imgProps>
              </a:ext>
              <a:ext uri="{28A0092B-C50C-407E-A947-70E740481C1C}">
                <a14:useLocalDpi xmlns:a14="http://schemas.microsoft.com/office/drawing/2010/main" val="0"/>
              </a:ext>
            </a:extLst>
          </a:blip>
          <a:srcRect/>
          <a:stretch>
            <a:fillRect/>
          </a:stretch>
        </p:blipFill>
        <p:spPr bwMode="auto">
          <a:xfrm>
            <a:off x="3372909" y="3513818"/>
            <a:ext cx="587988" cy="57284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75242" y="3428410"/>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329452" y="3436189"/>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6" descr="http://www.roadtrafficsigns.com/img/lg/K/Slow-Property-Sign-K-1311.gif"/>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750"/>
                    </a14:imgEffect>
                  </a14:imgLayer>
                </a14:imgProps>
              </a:ext>
              <a:ext uri="{28A0092B-C50C-407E-A947-70E740481C1C}">
                <a14:useLocalDpi xmlns:a14="http://schemas.microsoft.com/office/drawing/2010/main" val="0"/>
              </a:ext>
            </a:extLst>
          </a:blip>
          <a:srcRect/>
          <a:stretch>
            <a:fillRect/>
          </a:stretch>
        </p:blipFill>
        <p:spPr bwMode="auto">
          <a:xfrm>
            <a:off x="1698778" y="3525322"/>
            <a:ext cx="587988" cy="57284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75242" y="3431483"/>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35857" y="2403289"/>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6" descr="http://www.roadtrafficsigns.com/img/lg/K/Slow-Property-Sign-K-1311.gif"/>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750"/>
                    </a14:imgEffect>
                  </a14:imgLayer>
                </a14:imgProps>
              </a:ext>
              <a:ext uri="{28A0092B-C50C-407E-A947-70E740481C1C}">
                <a14:useLocalDpi xmlns:a14="http://schemas.microsoft.com/office/drawing/2010/main" val="0"/>
              </a:ext>
            </a:extLst>
          </a:blip>
          <a:srcRect/>
          <a:stretch>
            <a:fillRect/>
          </a:stretch>
        </p:blipFill>
        <p:spPr bwMode="auto">
          <a:xfrm>
            <a:off x="6691057" y="3582145"/>
            <a:ext cx="587988" cy="57284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71088" y="2400394"/>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2548" y="2402717"/>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320894" y="2397980"/>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43500" y="1451554"/>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71088" y="1451554"/>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2613" y="1451554"/>
            <a:ext cx="591079" cy="57585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324608" y="1451554"/>
            <a:ext cx="591079" cy="575856"/>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355546" y="5611385"/>
            <a:ext cx="704992" cy="369332"/>
          </a:xfrm>
          <a:prstGeom prst="rect">
            <a:avLst/>
          </a:prstGeom>
          <a:solidFill>
            <a:srgbClr val="F6AE1E"/>
          </a:solidFill>
        </p:spPr>
        <p:txBody>
          <a:bodyPr wrap="square" lIns="0" rIns="0" rtlCol="0">
            <a:spAutoFit/>
          </a:bodyPr>
          <a:lstStyle/>
          <a:p>
            <a:pPr algn="ctr"/>
            <a:r>
              <a:rPr lang="en-GB" b="1" dirty="0">
                <a:solidFill>
                  <a:schemeClr val="tx1">
                    <a:lumMod val="10000"/>
                  </a:schemeClr>
                </a:solidFill>
                <a:latin typeface="Arial" pitchFamily="34" charset="0"/>
                <a:cs typeface="Arial" pitchFamily="34" charset="0"/>
              </a:rPr>
              <a:t>Busy</a:t>
            </a:r>
            <a:endParaRPr lang="en-US" b="1" dirty="0">
              <a:solidFill>
                <a:schemeClr val="tx1">
                  <a:lumMod val="10000"/>
                </a:schemeClr>
              </a:solidFill>
              <a:latin typeface="Arial" pitchFamily="34" charset="0"/>
              <a:cs typeface="Arial" pitchFamily="34" charset="0"/>
            </a:endParaRPr>
          </a:p>
        </p:txBody>
      </p:sp>
      <p:sp>
        <p:nvSpPr>
          <p:cNvPr id="66" name="TextBox 65"/>
          <p:cNvSpPr txBox="1"/>
          <p:nvPr/>
        </p:nvSpPr>
        <p:spPr>
          <a:xfrm>
            <a:off x="1690138" y="5611087"/>
            <a:ext cx="704992" cy="369332"/>
          </a:xfrm>
          <a:prstGeom prst="rect">
            <a:avLst/>
          </a:prstGeom>
          <a:solidFill>
            <a:srgbClr val="F6AE1E"/>
          </a:solidFill>
        </p:spPr>
        <p:txBody>
          <a:bodyPr wrap="square" lIns="0" rIns="0" rtlCol="0">
            <a:spAutoFit/>
          </a:bodyPr>
          <a:lstStyle/>
          <a:p>
            <a:pPr algn="ctr"/>
            <a:r>
              <a:rPr lang="en-GB" b="1" dirty="0">
                <a:solidFill>
                  <a:schemeClr val="tx1">
                    <a:lumMod val="10000"/>
                  </a:schemeClr>
                </a:solidFill>
                <a:latin typeface="Arial" pitchFamily="34" charset="0"/>
                <a:cs typeface="Arial" pitchFamily="34" charset="0"/>
              </a:rPr>
              <a:t>Busy</a:t>
            </a:r>
            <a:endParaRPr lang="en-US" b="1" dirty="0">
              <a:solidFill>
                <a:schemeClr val="tx1">
                  <a:lumMod val="10000"/>
                </a:schemeClr>
              </a:solidFill>
              <a:latin typeface="Arial" pitchFamily="34" charset="0"/>
              <a:cs typeface="Arial" pitchFamily="34" charset="0"/>
            </a:endParaRPr>
          </a:p>
        </p:txBody>
      </p:sp>
      <p:sp>
        <p:nvSpPr>
          <p:cNvPr id="67" name="TextBox 66"/>
          <p:cNvSpPr txBox="1"/>
          <p:nvPr/>
        </p:nvSpPr>
        <p:spPr>
          <a:xfrm>
            <a:off x="5014943" y="5614251"/>
            <a:ext cx="704992" cy="369332"/>
          </a:xfrm>
          <a:prstGeom prst="rect">
            <a:avLst/>
          </a:prstGeom>
          <a:solidFill>
            <a:srgbClr val="F6AE1E"/>
          </a:solidFill>
        </p:spPr>
        <p:txBody>
          <a:bodyPr wrap="square" lIns="0" rIns="0" rtlCol="0">
            <a:spAutoFit/>
          </a:bodyPr>
          <a:lstStyle/>
          <a:p>
            <a:pPr algn="ctr"/>
            <a:r>
              <a:rPr lang="en-GB" b="1" dirty="0">
                <a:solidFill>
                  <a:schemeClr val="tx1">
                    <a:lumMod val="10000"/>
                  </a:schemeClr>
                </a:solidFill>
                <a:latin typeface="Arial" pitchFamily="34" charset="0"/>
                <a:cs typeface="Arial" pitchFamily="34" charset="0"/>
              </a:rPr>
              <a:t>Busy</a:t>
            </a:r>
            <a:endParaRPr lang="en-US" b="1" dirty="0">
              <a:solidFill>
                <a:schemeClr val="tx1">
                  <a:lumMod val="10000"/>
                </a:schemeClr>
              </a:solidFill>
              <a:latin typeface="Arial" pitchFamily="34" charset="0"/>
              <a:cs typeface="Arial" pitchFamily="34" charset="0"/>
            </a:endParaRPr>
          </a:p>
        </p:txBody>
      </p:sp>
      <p:sp>
        <p:nvSpPr>
          <p:cNvPr id="68" name="TextBox 67"/>
          <p:cNvSpPr txBox="1"/>
          <p:nvPr/>
        </p:nvSpPr>
        <p:spPr>
          <a:xfrm>
            <a:off x="6605185" y="5614251"/>
            <a:ext cx="704992" cy="369332"/>
          </a:xfrm>
          <a:prstGeom prst="rect">
            <a:avLst/>
          </a:prstGeom>
          <a:solidFill>
            <a:srgbClr val="F6AE1E"/>
          </a:solidFill>
        </p:spPr>
        <p:txBody>
          <a:bodyPr wrap="square" lIns="0" rIns="0" rtlCol="0">
            <a:spAutoFit/>
          </a:bodyPr>
          <a:lstStyle/>
          <a:p>
            <a:pPr algn="ctr"/>
            <a:r>
              <a:rPr lang="en-GB" b="1" dirty="0">
                <a:solidFill>
                  <a:schemeClr val="tx1">
                    <a:lumMod val="10000"/>
                  </a:schemeClr>
                </a:solidFill>
                <a:latin typeface="Arial" pitchFamily="34" charset="0"/>
                <a:cs typeface="Arial" pitchFamily="34" charset="0"/>
              </a:rPr>
              <a:t>Busy</a:t>
            </a:r>
            <a:endParaRPr lang="en-US" b="1" dirty="0">
              <a:solidFill>
                <a:schemeClr val="tx1">
                  <a:lumMod val="10000"/>
                </a:schemeClr>
              </a:solidFill>
              <a:latin typeface="Arial" pitchFamily="34" charset="0"/>
              <a:cs typeface="Arial" pitchFamily="34" charset="0"/>
            </a:endParaRPr>
          </a:p>
        </p:txBody>
      </p:sp>
      <p:sp>
        <p:nvSpPr>
          <p:cNvPr id="73" name="TextBox 72"/>
          <p:cNvSpPr txBox="1"/>
          <p:nvPr/>
        </p:nvSpPr>
        <p:spPr>
          <a:xfrm>
            <a:off x="780160" y="4260593"/>
            <a:ext cx="6751560" cy="517065"/>
          </a:xfrm>
          <a:prstGeom prst="rect">
            <a:avLst/>
          </a:prstGeom>
          <a:solidFill>
            <a:schemeClr val="tx1"/>
          </a:solidFill>
        </p:spPr>
        <p:txBody>
          <a:bodyPr wrap="square" lIns="91440" tIns="91440" rIns="91440" bIns="91440" rtlCol="0">
            <a:spAutoFit/>
          </a:bodyPr>
          <a:lstStyle/>
          <a:p>
            <a:pPr>
              <a:lnSpc>
                <a:spcPct val="90000"/>
              </a:lnSpc>
              <a:spcAft>
                <a:spcPts val="600"/>
              </a:spcAft>
            </a:pPr>
            <a:r>
              <a:rPr lang="en-US" sz="2400" dirty="0" smtClean="0">
                <a:solidFill>
                  <a:sysClr val="windowText" lastClr="000000"/>
                </a:solidFill>
              </a:rPr>
              <a:t>Request Queue</a:t>
            </a:r>
          </a:p>
        </p:txBody>
      </p:sp>
      <p:sp>
        <p:nvSpPr>
          <p:cNvPr id="74" name="TextBox 73"/>
          <p:cNvSpPr txBox="1"/>
          <p:nvPr/>
        </p:nvSpPr>
        <p:spPr>
          <a:xfrm>
            <a:off x="780160" y="6132620"/>
            <a:ext cx="6751560" cy="517065"/>
          </a:xfrm>
          <a:prstGeom prst="rect">
            <a:avLst/>
          </a:prstGeom>
          <a:solidFill>
            <a:schemeClr val="tx1"/>
          </a:solidFill>
        </p:spPr>
        <p:txBody>
          <a:bodyPr wrap="square" lIns="91440" tIns="91440" rIns="91440" bIns="91440" rtlCol="0">
            <a:spAutoFit/>
          </a:bodyPr>
          <a:lstStyle/>
          <a:p>
            <a:pPr>
              <a:lnSpc>
                <a:spcPct val="90000"/>
              </a:lnSpc>
              <a:spcAft>
                <a:spcPts val="600"/>
              </a:spcAft>
            </a:pPr>
            <a:r>
              <a:rPr lang="en-US" sz="2400" dirty="0" smtClean="0">
                <a:solidFill>
                  <a:sysClr val="windowText" lastClr="000000"/>
                </a:solidFill>
              </a:rPr>
              <a:t>Thread Pool</a:t>
            </a:r>
          </a:p>
        </p:txBody>
      </p:sp>
      <p:pic>
        <p:nvPicPr>
          <p:cNvPr id="75" name="Picture 74"/>
          <p:cNvPicPr>
            <a:picLocks noChangeAspect="1"/>
          </p:cNvPicPr>
          <p:nvPr/>
        </p:nvPicPr>
        <p:blipFill>
          <a:blip r:embed="rId7"/>
          <a:stretch>
            <a:fillRect/>
          </a:stretch>
        </p:blipFill>
        <p:spPr>
          <a:xfrm>
            <a:off x="7620151" y="1296635"/>
            <a:ext cx="4057650" cy="5353050"/>
          </a:xfrm>
          <a:prstGeom prst="rect">
            <a:avLst/>
          </a:prstGeom>
        </p:spPr>
      </p:pic>
    </p:spTree>
    <p:extLst>
      <p:ext uri="{BB962C8B-B14F-4D97-AF65-F5344CB8AC3E}">
        <p14:creationId xmlns:p14="http://schemas.microsoft.com/office/powerpoint/2010/main" val="349118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50"/>
                                        <p:tgtEl>
                                          <p:spTgt spid="40"/>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250"/>
                                        <p:tgtEl>
                                          <p:spTgt spid="4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250"/>
                                        <p:tgtEl>
                                          <p:spTgt spid="42"/>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25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500" fill="hold"/>
                                        <p:tgtEl>
                                          <p:spTgt spid="46"/>
                                        </p:tgtEl>
                                        <p:attrNameLst>
                                          <p:attrName>ppt_x</p:attrName>
                                        </p:attrNameLst>
                                      </p:cBhvr>
                                      <p:tavLst>
                                        <p:tav tm="0">
                                          <p:val>
                                            <p:strVal val="#ppt_x"/>
                                          </p:val>
                                        </p:tav>
                                        <p:tav tm="100000">
                                          <p:val>
                                            <p:strVal val="#ppt_x"/>
                                          </p:val>
                                        </p:tav>
                                      </p:tavLst>
                                    </p:anim>
                                    <p:anim calcmode="lin" valueType="num">
                                      <p:cBhvr additive="base">
                                        <p:cTn id="25" dur="500" fill="hold"/>
                                        <p:tgtEl>
                                          <p:spTgt spid="46"/>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childTnLst>
                          </p:cTn>
                        </p:par>
                        <p:par>
                          <p:cTn id="29" fill="hold">
                            <p:stCondLst>
                              <p:cond delay="900"/>
                            </p:stCondLst>
                            <p:childTnLst>
                              <p:par>
                                <p:cTn id="30" presetID="2" presetClass="entr" presetSubtype="1"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ppt_x"/>
                                          </p:val>
                                        </p:tav>
                                        <p:tav tm="100000">
                                          <p:val>
                                            <p:strVal val="#ppt_x"/>
                                          </p:val>
                                        </p:tav>
                                      </p:tavLst>
                                    </p:anim>
                                    <p:anim calcmode="lin" valueType="num">
                                      <p:cBhvr additive="base">
                                        <p:cTn id="33" dur="500" fill="hold"/>
                                        <p:tgtEl>
                                          <p:spTgt spid="45"/>
                                        </p:tgtEl>
                                        <p:attrNameLst>
                                          <p:attrName>ppt_y</p:attrName>
                                        </p:attrNameLst>
                                      </p:cBhvr>
                                      <p:tavLst>
                                        <p:tav tm="0">
                                          <p:val>
                                            <p:strVal val="0-#ppt_h/2"/>
                                          </p:val>
                                        </p:tav>
                                        <p:tav tm="100000">
                                          <p:val>
                                            <p:strVal val="#ppt_y"/>
                                          </p:val>
                                        </p:tav>
                                      </p:tavLst>
                                    </p:anim>
                                  </p:childTnLst>
                                </p:cTn>
                              </p:par>
                              <p:par>
                                <p:cTn id="34" presetID="10" presetClass="entr" presetSubtype="0" fill="hold" grpId="0" nodeType="withEffect">
                                  <p:stCondLst>
                                    <p:cond delay="40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childTnLst>
                          </p:cTn>
                        </p:par>
                        <p:par>
                          <p:cTn id="37" fill="hold">
                            <p:stCondLst>
                              <p:cond delay="1800"/>
                            </p:stCondLst>
                            <p:childTnLst>
                              <p:par>
                                <p:cTn id="38" presetID="2" presetClass="entr" presetSubtype="1"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additive="base">
                                        <p:cTn id="40" dur="500" fill="hold"/>
                                        <p:tgtEl>
                                          <p:spTgt spid="44"/>
                                        </p:tgtEl>
                                        <p:attrNameLst>
                                          <p:attrName>ppt_x</p:attrName>
                                        </p:attrNameLst>
                                      </p:cBhvr>
                                      <p:tavLst>
                                        <p:tav tm="0">
                                          <p:val>
                                            <p:strVal val="#ppt_x"/>
                                          </p:val>
                                        </p:tav>
                                        <p:tav tm="100000">
                                          <p:val>
                                            <p:strVal val="#ppt_x"/>
                                          </p:val>
                                        </p:tav>
                                      </p:tavLst>
                                    </p:anim>
                                    <p:anim calcmode="lin" valueType="num">
                                      <p:cBhvr additive="base">
                                        <p:cTn id="41" dur="500" fill="hold"/>
                                        <p:tgtEl>
                                          <p:spTgt spid="44"/>
                                        </p:tgtEl>
                                        <p:attrNameLst>
                                          <p:attrName>ppt_y</p:attrName>
                                        </p:attrNameLst>
                                      </p:cBhvr>
                                      <p:tavLst>
                                        <p:tav tm="0">
                                          <p:val>
                                            <p:strVal val="0-#ppt_h/2"/>
                                          </p:val>
                                        </p:tav>
                                        <p:tav tm="100000">
                                          <p:val>
                                            <p:strVal val="#ppt_y"/>
                                          </p:val>
                                        </p:tav>
                                      </p:tavLst>
                                    </p:anim>
                                  </p:childTnLst>
                                </p:cTn>
                              </p:par>
                              <p:par>
                                <p:cTn id="42" presetID="10" presetClass="entr" presetSubtype="0" fill="hold" grpId="0" nodeType="withEffect">
                                  <p:stCondLst>
                                    <p:cond delay="40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500"/>
                                        <p:tgtEl>
                                          <p:spTgt spid="67"/>
                                        </p:tgtEl>
                                      </p:cBhvr>
                                    </p:animEffect>
                                  </p:childTnLst>
                                </p:cTn>
                              </p:par>
                            </p:childTnLst>
                          </p:cTn>
                        </p:par>
                        <p:par>
                          <p:cTn id="45" fill="hold">
                            <p:stCondLst>
                              <p:cond delay="2700"/>
                            </p:stCondLst>
                            <p:childTnLst>
                              <p:par>
                                <p:cTn id="46" presetID="2" presetClass="entr" presetSubtype="1" fill="hold"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fill="hold"/>
                                        <p:tgtEl>
                                          <p:spTgt spid="39"/>
                                        </p:tgtEl>
                                        <p:attrNameLst>
                                          <p:attrName>ppt_x</p:attrName>
                                        </p:attrNameLst>
                                      </p:cBhvr>
                                      <p:tavLst>
                                        <p:tav tm="0">
                                          <p:val>
                                            <p:strVal val="#ppt_x"/>
                                          </p:val>
                                        </p:tav>
                                        <p:tav tm="100000">
                                          <p:val>
                                            <p:strVal val="#ppt_x"/>
                                          </p:val>
                                        </p:tav>
                                      </p:tavLst>
                                    </p:anim>
                                    <p:anim calcmode="lin" valueType="num">
                                      <p:cBhvr additive="base">
                                        <p:cTn id="49" dur="500" fill="hold"/>
                                        <p:tgtEl>
                                          <p:spTgt spid="39"/>
                                        </p:tgtEl>
                                        <p:attrNameLst>
                                          <p:attrName>ppt_y</p:attrName>
                                        </p:attrNameLst>
                                      </p:cBhvr>
                                      <p:tavLst>
                                        <p:tav tm="0">
                                          <p:val>
                                            <p:strVal val="0-#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44"/>
                                        </p:tgtEl>
                                        <p:attrNameLst>
                                          <p:attrName>ppt_x</p:attrName>
                                        </p:attrNameLst>
                                      </p:cBhvr>
                                      <p:tavLst>
                                        <p:tav tm="0">
                                          <p:val>
                                            <p:strVal val="ppt_x"/>
                                          </p:val>
                                        </p:tav>
                                        <p:tav tm="100000">
                                          <p:val>
                                            <p:strVal val="ppt_x"/>
                                          </p:val>
                                        </p:tav>
                                      </p:tavLst>
                                    </p:anim>
                                    <p:anim calcmode="lin" valueType="num">
                                      <p:cBhvr additive="base">
                                        <p:cTn id="57" dur="500"/>
                                        <p:tgtEl>
                                          <p:spTgt spid="44"/>
                                        </p:tgtEl>
                                        <p:attrNameLst>
                                          <p:attrName>ppt_y</p:attrName>
                                        </p:attrNameLst>
                                      </p:cBhvr>
                                      <p:tavLst>
                                        <p:tav tm="0">
                                          <p:val>
                                            <p:strVal val="ppt_y"/>
                                          </p:val>
                                        </p:tav>
                                        <p:tav tm="100000">
                                          <p:val>
                                            <p:strVal val="1+ppt_h/2"/>
                                          </p:val>
                                        </p:tav>
                                      </p:tavLst>
                                    </p:anim>
                                    <p:set>
                                      <p:cBhvr>
                                        <p:cTn id="58" dur="1" fill="hold">
                                          <p:stCondLst>
                                            <p:cond delay="499"/>
                                          </p:stCondLst>
                                        </p:cTn>
                                        <p:tgtEl>
                                          <p:spTgt spid="44"/>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67"/>
                                        </p:tgtEl>
                                      </p:cBhvr>
                                    </p:animEffect>
                                    <p:set>
                                      <p:cBhvr>
                                        <p:cTn id="61" dur="1" fill="hold">
                                          <p:stCondLst>
                                            <p:cond delay="499"/>
                                          </p:stCondLst>
                                        </p:cTn>
                                        <p:tgtEl>
                                          <p:spTgt spid="67"/>
                                        </p:tgtEl>
                                        <p:attrNameLst>
                                          <p:attrName>style.visibility</p:attrName>
                                        </p:attrNameLst>
                                      </p:cBhvr>
                                      <p:to>
                                        <p:strVal val="hidden"/>
                                      </p:to>
                                    </p:set>
                                  </p:childTnLst>
                                </p:cTn>
                              </p:par>
                            </p:childTnLst>
                          </p:cTn>
                        </p:par>
                        <p:par>
                          <p:cTn id="62" fill="hold">
                            <p:stCondLst>
                              <p:cond delay="500"/>
                            </p:stCondLst>
                            <p:childTnLst>
                              <p:par>
                                <p:cTn id="63" presetID="2" presetClass="exit" presetSubtype="4" fill="hold" nodeType="afterEffect">
                                  <p:stCondLst>
                                    <p:cond delay="0"/>
                                  </p:stCondLst>
                                  <p:childTnLst>
                                    <p:anim calcmode="lin" valueType="num">
                                      <p:cBhvr additive="base">
                                        <p:cTn id="64" dur="500"/>
                                        <p:tgtEl>
                                          <p:spTgt spid="46"/>
                                        </p:tgtEl>
                                        <p:attrNameLst>
                                          <p:attrName>ppt_x</p:attrName>
                                        </p:attrNameLst>
                                      </p:cBhvr>
                                      <p:tavLst>
                                        <p:tav tm="0">
                                          <p:val>
                                            <p:strVal val="ppt_x"/>
                                          </p:val>
                                        </p:tav>
                                        <p:tav tm="100000">
                                          <p:val>
                                            <p:strVal val="ppt_x"/>
                                          </p:val>
                                        </p:tav>
                                      </p:tavLst>
                                    </p:anim>
                                    <p:anim calcmode="lin" valueType="num">
                                      <p:cBhvr additive="base">
                                        <p:cTn id="65" dur="500"/>
                                        <p:tgtEl>
                                          <p:spTgt spid="46"/>
                                        </p:tgtEl>
                                        <p:attrNameLst>
                                          <p:attrName>ppt_y</p:attrName>
                                        </p:attrNameLst>
                                      </p:cBhvr>
                                      <p:tavLst>
                                        <p:tav tm="0">
                                          <p:val>
                                            <p:strVal val="ppt_y"/>
                                          </p:val>
                                        </p:tav>
                                        <p:tav tm="100000">
                                          <p:val>
                                            <p:strVal val="1+ppt_h/2"/>
                                          </p:val>
                                        </p:tav>
                                      </p:tavLst>
                                    </p:anim>
                                    <p:set>
                                      <p:cBhvr>
                                        <p:cTn id="66" dur="1" fill="hold">
                                          <p:stCondLst>
                                            <p:cond delay="499"/>
                                          </p:stCondLst>
                                        </p:cTn>
                                        <p:tgtEl>
                                          <p:spTgt spid="4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66"/>
                                        </p:tgtEl>
                                      </p:cBhvr>
                                    </p:animEffect>
                                    <p:set>
                                      <p:cBhvr>
                                        <p:cTn id="69" dur="1" fill="hold">
                                          <p:stCondLst>
                                            <p:cond delay="499"/>
                                          </p:stCondLst>
                                        </p:cTn>
                                        <p:tgtEl>
                                          <p:spTgt spid="66"/>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1" fill="hold" nodeType="click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par>
                                <p:cTn id="76" presetID="10" presetClass="entr" presetSubtype="0" fill="hold" grpId="2" nodeType="withEffect">
                                  <p:stCondLst>
                                    <p:cond delay="40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nodeType="clickEffect">
                                  <p:stCondLst>
                                    <p:cond delay="0"/>
                                  </p:stCondLst>
                                  <p:childTnLst>
                                    <p:anim calcmode="lin" valueType="num">
                                      <p:cBhvr additive="base">
                                        <p:cTn id="82" dur="500"/>
                                        <p:tgtEl>
                                          <p:spTgt spid="39"/>
                                        </p:tgtEl>
                                        <p:attrNameLst>
                                          <p:attrName>ppt_x</p:attrName>
                                        </p:attrNameLst>
                                      </p:cBhvr>
                                      <p:tavLst>
                                        <p:tav tm="0">
                                          <p:val>
                                            <p:strVal val="ppt_x"/>
                                          </p:val>
                                        </p:tav>
                                        <p:tav tm="100000">
                                          <p:val>
                                            <p:strVal val="ppt_x"/>
                                          </p:val>
                                        </p:tav>
                                      </p:tavLst>
                                    </p:anim>
                                    <p:anim calcmode="lin" valueType="num">
                                      <p:cBhvr additive="base">
                                        <p:cTn id="83" dur="500"/>
                                        <p:tgtEl>
                                          <p:spTgt spid="39"/>
                                        </p:tgtEl>
                                        <p:attrNameLst>
                                          <p:attrName>ppt_y</p:attrName>
                                        </p:attrNameLst>
                                      </p:cBhvr>
                                      <p:tavLst>
                                        <p:tav tm="0">
                                          <p:val>
                                            <p:strVal val="ppt_y"/>
                                          </p:val>
                                        </p:tav>
                                        <p:tav tm="100000">
                                          <p:val>
                                            <p:strVal val="1+ppt_h/2"/>
                                          </p:val>
                                        </p:tav>
                                      </p:tavLst>
                                    </p:anim>
                                    <p:set>
                                      <p:cBhvr>
                                        <p:cTn id="84" dur="1" fill="hold">
                                          <p:stCondLst>
                                            <p:cond delay="499"/>
                                          </p:stCondLst>
                                        </p:cTn>
                                        <p:tgtEl>
                                          <p:spTgt spid="39"/>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68"/>
                                        </p:tgtEl>
                                      </p:cBhvr>
                                    </p:animEffect>
                                    <p:set>
                                      <p:cBhvr>
                                        <p:cTn id="87" dur="1" fill="hold">
                                          <p:stCondLst>
                                            <p:cond delay="499"/>
                                          </p:stCondLst>
                                        </p:cTn>
                                        <p:tgtEl>
                                          <p:spTgt spid="6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1" fill="hold" nodeType="click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additive="base">
                                        <p:cTn id="100" dur="500" fill="hold"/>
                                        <p:tgtEl>
                                          <p:spTgt spid="52"/>
                                        </p:tgtEl>
                                        <p:attrNameLst>
                                          <p:attrName>ppt_x</p:attrName>
                                        </p:attrNameLst>
                                      </p:cBhvr>
                                      <p:tavLst>
                                        <p:tav tm="0">
                                          <p:val>
                                            <p:strVal val="#ppt_x"/>
                                          </p:val>
                                        </p:tav>
                                        <p:tav tm="100000">
                                          <p:val>
                                            <p:strVal val="#ppt_x"/>
                                          </p:val>
                                        </p:tav>
                                      </p:tavLst>
                                    </p:anim>
                                    <p:anim calcmode="lin" valueType="num">
                                      <p:cBhvr additive="base">
                                        <p:cTn id="101" dur="500" fill="hold"/>
                                        <p:tgtEl>
                                          <p:spTgt spid="52"/>
                                        </p:tgtEl>
                                        <p:attrNameLst>
                                          <p:attrName>ppt_y</p:attrName>
                                        </p:attrNameLst>
                                      </p:cBhvr>
                                      <p:tavLst>
                                        <p:tav tm="0">
                                          <p:val>
                                            <p:strVal val="0-#ppt_h/2"/>
                                          </p:val>
                                        </p:tav>
                                        <p:tav tm="100000">
                                          <p:val>
                                            <p:strVal val="#ppt_y"/>
                                          </p:val>
                                        </p:tav>
                                      </p:tavLst>
                                    </p:anim>
                                  </p:childTnLst>
                                </p:cTn>
                              </p:par>
                              <p:par>
                                <p:cTn id="102" presetID="10" presetClass="entr" presetSubtype="0" fill="hold" grpId="3"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fade">
                                      <p:cBhvr>
                                        <p:cTn id="104" dur="500"/>
                                        <p:tgtEl>
                                          <p:spTgt spid="68"/>
                                        </p:tgtEl>
                                      </p:cBhvr>
                                    </p:animEffect>
                                  </p:childTnLst>
                                </p:cTn>
                              </p:par>
                            </p:childTnLst>
                          </p:cTn>
                        </p:par>
                        <p:par>
                          <p:cTn id="105" fill="hold">
                            <p:stCondLst>
                              <p:cond delay="500"/>
                            </p:stCondLst>
                            <p:childTnLst>
                              <p:par>
                                <p:cTn id="106" presetID="2" presetClass="entr" presetSubtype="1" fill="hold" nodeType="afterEffect">
                                  <p:stCondLst>
                                    <p:cond delay="0"/>
                                  </p:stCondLst>
                                  <p:childTnLst>
                                    <p:set>
                                      <p:cBhvr>
                                        <p:cTn id="107" dur="1" fill="hold">
                                          <p:stCondLst>
                                            <p:cond delay="0"/>
                                          </p:stCondLst>
                                        </p:cTn>
                                        <p:tgtEl>
                                          <p:spTgt spid="53"/>
                                        </p:tgtEl>
                                        <p:attrNameLst>
                                          <p:attrName>style.visibility</p:attrName>
                                        </p:attrNameLst>
                                      </p:cBhvr>
                                      <p:to>
                                        <p:strVal val="visible"/>
                                      </p:to>
                                    </p:set>
                                    <p:anim calcmode="lin" valueType="num">
                                      <p:cBhvr additive="base">
                                        <p:cTn id="108" dur="500" fill="hold"/>
                                        <p:tgtEl>
                                          <p:spTgt spid="53"/>
                                        </p:tgtEl>
                                        <p:attrNameLst>
                                          <p:attrName>ppt_x</p:attrName>
                                        </p:attrNameLst>
                                      </p:cBhvr>
                                      <p:tavLst>
                                        <p:tav tm="0">
                                          <p:val>
                                            <p:strVal val="#ppt_x"/>
                                          </p:val>
                                        </p:tav>
                                        <p:tav tm="100000">
                                          <p:val>
                                            <p:strVal val="#ppt_x"/>
                                          </p:val>
                                        </p:tav>
                                      </p:tavLst>
                                    </p:anim>
                                    <p:anim calcmode="lin" valueType="num">
                                      <p:cBhvr additive="base">
                                        <p:cTn id="109" dur="500" fill="hold"/>
                                        <p:tgtEl>
                                          <p:spTgt spid="53"/>
                                        </p:tgtEl>
                                        <p:attrNameLst>
                                          <p:attrName>ppt_y</p:attrName>
                                        </p:attrNameLst>
                                      </p:cBhvr>
                                      <p:tavLst>
                                        <p:tav tm="0">
                                          <p:val>
                                            <p:strVal val="0-#ppt_h/2"/>
                                          </p:val>
                                        </p:tav>
                                        <p:tav tm="100000">
                                          <p:val>
                                            <p:strVal val="#ppt_y"/>
                                          </p:val>
                                        </p:tav>
                                      </p:tavLst>
                                    </p:anim>
                                  </p:childTnLst>
                                </p:cTn>
                              </p:par>
                              <p:par>
                                <p:cTn id="110" presetID="10" presetClass="entr" presetSubtype="0" fill="hold" grpId="2"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xit" presetSubtype="4" fill="hold" nodeType="clickEffect">
                                  <p:stCondLst>
                                    <p:cond delay="0"/>
                                  </p:stCondLst>
                                  <p:childTnLst>
                                    <p:anim calcmode="lin" valueType="num">
                                      <p:cBhvr additive="base">
                                        <p:cTn id="116" dur="500"/>
                                        <p:tgtEl>
                                          <p:spTgt spid="52"/>
                                        </p:tgtEl>
                                        <p:attrNameLst>
                                          <p:attrName>ppt_x</p:attrName>
                                        </p:attrNameLst>
                                      </p:cBhvr>
                                      <p:tavLst>
                                        <p:tav tm="0">
                                          <p:val>
                                            <p:strVal val="ppt_x"/>
                                          </p:val>
                                        </p:tav>
                                        <p:tav tm="100000">
                                          <p:val>
                                            <p:strVal val="ppt_x"/>
                                          </p:val>
                                        </p:tav>
                                      </p:tavLst>
                                    </p:anim>
                                    <p:anim calcmode="lin" valueType="num">
                                      <p:cBhvr additive="base">
                                        <p:cTn id="117" dur="500"/>
                                        <p:tgtEl>
                                          <p:spTgt spid="52"/>
                                        </p:tgtEl>
                                        <p:attrNameLst>
                                          <p:attrName>ppt_y</p:attrName>
                                        </p:attrNameLst>
                                      </p:cBhvr>
                                      <p:tavLst>
                                        <p:tav tm="0">
                                          <p:val>
                                            <p:strVal val="ppt_y"/>
                                          </p:val>
                                        </p:tav>
                                        <p:tav tm="100000">
                                          <p:val>
                                            <p:strVal val="1+ppt_h/2"/>
                                          </p:val>
                                        </p:tav>
                                      </p:tavLst>
                                    </p:anim>
                                    <p:set>
                                      <p:cBhvr>
                                        <p:cTn id="118" dur="1" fill="hold">
                                          <p:stCondLst>
                                            <p:cond delay="499"/>
                                          </p:stCondLst>
                                        </p:cTn>
                                        <p:tgtEl>
                                          <p:spTgt spid="52"/>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68"/>
                                        </p:tgtEl>
                                      </p:cBhvr>
                                    </p:animEffect>
                                    <p:set>
                                      <p:cBhvr>
                                        <p:cTn id="121" dur="1" fill="hold">
                                          <p:stCondLst>
                                            <p:cond delay="499"/>
                                          </p:stCondLst>
                                        </p:cTn>
                                        <p:tgtEl>
                                          <p:spTgt spid="68"/>
                                        </p:tgtEl>
                                        <p:attrNameLst>
                                          <p:attrName>style.visibility</p:attrName>
                                        </p:attrNameLst>
                                      </p:cBhvr>
                                      <p:to>
                                        <p:strVal val="hidden"/>
                                      </p:to>
                                    </p:set>
                                  </p:childTnLst>
                                </p:cTn>
                              </p:par>
                            </p:childTnLst>
                          </p:cTn>
                        </p:par>
                        <p:par>
                          <p:cTn id="122" fill="hold">
                            <p:stCondLst>
                              <p:cond delay="500"/>
                            </p:stCondLst>
                            <p:childTnLst>
                              <p:par>
                                <p:cTn id="123" presetID="10" presetClass="entr" presetSubtype="0" fill="hold" nodeType="after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fade">
                                      <p:cBhvr>
                                        <p:cTn id="125" dur="500"/>
                                        <p:tgtEl>
                                          <p:spTgt spid="54"/>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1" fill="hold" nodeType="clickEffect">
                                  <p:stCondLst>
                                    <p:cond delay="0"/>
                                  </p:stCondLst>
                                  <p:childTnLst>
                                    <p:set>
                                      <p:cBhvr>
                                        <p:cTn id="129" dur="1" fill="hold">
                                          <p:stCondLst>
                                            <p:cond delay="0"/>
                                          </p:stCondLst>
                                        </p:cTn>
                                        <p:tgtEl>
                                          <p:spTgt spid="55"/>
                                        </p:tgtEl>
                                        <p:attrNameLst>
                                          <p:attrName>style.visibility</p:attrName>
                                        </p:attrNameLst>
                                      </p:cBhvr>
                                      <p:to>
                                        <p:strVal val="visible"/>
                                      </p:to>
                                    </p:set>
                                    <p:anim calcmode="lin" valueType="num">
                                      <p:cBhvr additive="base">
                                        <p:cTn id="130" dur="500" fill="hold"/>
                                        <p:tgtEl>
                                          <p:spTgt spid="55"/>
                                        </p:tgtEl>
                                        <p:attrNameLst>
                                          <p:attrName>ppt_x</p:attrName>
                                        </p:attrNameLst>
                                      </p:cBhvr>
                                      <p:tavLst>
                                        <p:tav tm="0">
                                          <p:val>
                                            <p:strVal val="#ppt_x"/>
                                          </p:val>
                                        </p:tav>
                                        <p:tav tm="100000">
                                          <p:val>
                                            <p:strVal val="#ppt_x"/>
                                          </p:val>
                                        </p:tav>
                                      </p:tavLst>
                                    </p:anim>
                                    <p:anim calcmode="lin" valueType="num">
                                      <p:cBhvr additive="base">
                                        <p:cTn id="131" dur="500" fill="hold"/>
                                        <p:tgtEl>
                                          <p:spTgt spid="55"/>
                                        </p:tgtEl>
                                        <p:attrNameLst>
                                          <p:attrName>ppt_y</p:attrName>
                                        </p:attrNameLst>
                                      </p:cBhvr>
                                      <p:tavLst>
                                        <p:tav tm="0">
                                          <p:val>
                                            <p:strVal val="0-#ppt_h/2"/>
                                          </p:val>
                                        </p:tav>
                                        <p:tav tm="100000">
                                          <p:val>
                                            <p:strVal val="#ppt_y"/>
                                          </p:val>
                                        </p:tav>
                                      </p:tavLst>
                                    </p:anim>
                                  </p:childTnLst>
                                </p:cTn>
                              </p:par>
                              <p:par>
                                <p:cTn id="132" presetID="10" presetClass="entr" presetSubtype="0" fill="hold" grpId="4" nodeType="withEffect">
                                  <p:stCondLst>
                                    <p:cond delay="40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900"/>
                            </p:stCondLst>
                            <p:childTnLst>
                              <p:par>
                                <p:cTn id="136" presetID="10" presetClass="entr" presetSubtype="0" fill="hold" nodeType="afterEffect">
                                  <p:stCondLst>
                                    <p:cond delay="0"/>
                                  </p:stCondLst>
                                  <p:childTnLst>
                                    <p:set>
                                      <p:cBhvr>
                                        <p:cTn id="137" dur="1" fill="hold">
                                          <p:stCondLst>
                                            <p:cond delay="0"/>
                                          </p:stCondLst>
                                        </p:cTn>
                                        <p:tgtEl>
                                          <p:spTgt spid="57"/>
                                        </p:tgtEl>
                                        <p:attrNameLst>
                                          <p:attrName>style.visibility</p:attrName>
                                        </p:attrNameLst>
                                      </p:cBhvr>
                                      <p:to>
                                        <p:strVal val="visible"/>
                                      </p:to>
                                    </p:set>
                                    <p:animEffect transition="in" filter="fade">
                                      <p:cBhvr>
                                        <p:cTn id="138" dur="500"/>
                                        <p:tgtEl>
                                          <p:spTgt spid="57"/>
                                        </p:tgtEl>
                                      </p:cBhvr>
                                    </p:animEffect>
                                  </p:childTnLst>
                                </p:cTn>
                              </p:par>
                            </p:childTnLst>
                          </p:cTn>
                        </p:par>
                        <p:par>
                          <p:cTn id="139" fill="hold">
                            <p:stCondLst>
                              <p:cond delay="1400"/>
                            </p:stCondLst>
                            <p:childTnLst>
                              <p:par>
                                <p:cTn id="140" presetID="2" presetClass="entr" presetSubtype="1" fill="hold" nodeType="afterEffect">
                                  <p:stCondLst>
                                    <p:cond delay="0"/>
                                  </p:stCondLst>
                                  <p:childTnLst>
                                    <p:set>
                                      <p:cBhvr>
                                        <p:cTn id="141" dur="1" fill="hold">
                                          <p:stCondLst>
                                            <p:cond delay="0"/>
                                          </p:stCondLst>
                                        </p:cTn>
                                        <p:tgtEl>
                                          <p:spTgt spid="60"/>
                                        </p:tgtEl>
                                        <p:attrNameLst>
                                          <p:attrName>style.visibility</p:attrName>
                                        </p:attrNameLst>
                                      </p:cBhvr>
                                      <p:to>
                                        <p:strVal val="visible"/>
                                      </p:to>
                                    </p:set>
                                    <p:anim calcmode="lin" valueType="num">
                                      <p:cBhvr additive="base">
                                        <p:cTn id="142" dur="500" fill="hold"/>
                                        <p:tgtEl>
                                          <p:spTgt spid="60"/>
                                        </p:tgtEl>
                                        <p:attrNameLst>
                                          <p:attrName>ppt_x</p:attrName>
                                        </p:attrNameLst>
                                      </p:cBhvr>
                                      <p:tavLst>
                                        <p:tav tm="0">
                                          <p:val>
                                            <p:strVal val="#ppt_x"/>
                                          </p:val>
                                        </p:tav>
                                        <p:tav tm="100000">
                                          <p:val>
                                            <p:strVal val="#ppt_x"/>
                                          </p:val>
                                        </p:tav>
                                      </p:tavLst>
                                    </p:anim>
                                    <p:anim calcmode="lin" valueType="num">
                                      <p:cBhvr additive="base">
                                        <p:cTn id="143" dur="500" fill="hold"/>
                                        <p:tgtEl>
                                          <p:spTgt spid="60"/>
                                        </p:tgtEl>
                                        <p:attrNameLst>
                                          <p:attrName>ppt_y</p:attrName>
                                        </p:attrNameLst>
                                      </p:cBhvr>
                                      <p:tavLst>
                                        <p:tav tm="0">
                                          <p:val>
                                            <p:strVal val="0-#ppt_h/2"/>
                                          </p:val>
                                        </p:tav>
                                        <p:tav tm="100000">
                                          <p:val>
                                            <p:strVal val="#ppt_y"/>
                                          </p:val>
                                        </p:tav>
                                      </p:tavLst>
                                    </p:anim>
                                  </p:childTnLst>
                                </p:cTn>
                              </p:par>
                            </p:childTnLst>
                          </p:cTn>
                        </p:par>
                        <p:par>
                          <p:cTn id="144" fill="hold">
                            <p:stCondLst>
                              <p:cond delay="1900"/>
                            </p:stCondLst>
                            <p:childTnLst>
                              <p:par>
                                <p:cTn id="145" presetID="2" presetClass="entr" presetSubtype="1" fill="hold" nodeType="afterEffect">
                                  <p:stCondLst>
                                    <p:cond delay="0"/>
                                  </p:stCondLst>
                                  <p:childTnLst>
                                    <p:set>
                                      <p:cBhvr>
                                        <p:cTn id="146" dur="1" fill="hold">
                                          <p:stCondLst>
                                            <p:cond delay="0"/>
                                          </p:stCondLst>
                                        </p:cTn>
                                        <p:tgtEl>
                                          <p:spTgt spid="59"/>
                                        </p:tgtEl>
                                        <p:attrNameLst>
                                          <p:attrName>style.visibility</p:attrName>
                                        </p:attrNameLst>
                                      </p:cBhvr>
                                      <p:to>
                                        <p:strVal val="visible"/>
                                      </p:to>
                                    </p:set>
                                    <p:anim calcmode="lin" valueType="num">
                                      <p:cBhvr additive="base">
                                        <p:cTn id="147" dur="500" fill="hold"/>
                                        <p:tgtEl>
                                          <p:spTgt spid="59"/>
                                        </p:tgtEl>
                                        <p:attrNameLst>
                                          <p:attrName>ppt_x</p:attrName>
                                        </p:attrNameLst>
                                      </p:cBhvr>
                                      <p:tavLst>
                                        <p:tav tm="0">
                                          <p:val>
                                            <p:strVal val="#ppt_x"/>
                                          </p:val>
                                        </p:tav>
                                        <p:tav tm="100000">
                                          <p:val>
                                            <p:strVal val="#ppt_x"/>
                                          </p:val>
                                        </p:tav>
                                      </p:tavLst>
                                    </p:anim>
                                    <p:anim calcmode="lin" valueType="num">
                                      <p:cBhvr additive="base">
                                        <p:cTn id="148" dur="500" fill="hold"/>
                                        <p:tgtEl>
                                          <p:spTgt spid="59"/>
                                        </p:tgtEl>
                                        <p:attrNameLst>
                                          <p:attrName>ppt_y</p:attrName>
                                        </p:attrNameLst>
                                      </p:cBhvr>
                                      <p:tavLst>
                                        <p:tav tm="0">
                                          <p:val>
                                            <p:strVal val="0-#ppt_h/2"/>
                                          </p:val>
                                        </p:tav>
                                        <p:tav tm="100000">
                                          <p:val>
                                            <p:strVal val="#ppt_y"/>
                                          </p:val>
                                        </p:tav>
                                      </p:tavLst>
                                    </p:anim>
                                  </p:childTnLst>
                                </p:cTn>
                              </p:par>
                            </p:childTnLst>
                          </p:cTn>
                        </p:par>
                        <p:par>
                          <p:cTn id="149" fill="hold">
                            <p:stCondLst>
                              <p:cond delay="2400"/>
                            </p:stCondLst>
                            <p:childTnLst>
                              <p:par>
                                <p:cTn id="150" presetID="2" presetClass="entr" presetSubtype="1" fill="hold" nodeType="afterEffect">
                                  <p:stCondLst>
                                    <p:cond delay="0"/>
                                  </p:stCondLst>
                                  <p:childTnLst>
                                    <p:set>
                                      <p:cBhvr>
                                        <p:cTn id="151" dur="1" fill="hold">
                                          <p:stCondLst>
                                            <p:cond delay="0"/>
                                          </p:stCondLst>
                                        </p:cTn>
                                        <p:tgtEl>
                                          <p:spTgt spid="58"/>
                                        </p:tgtEl>
                                        <p:attrNameLst>
                                          <p:attrName>style.visibility</p:attrName>
                                        </p:attrNameLst>
                                      </p:cBhvr>
                                      <p:to>
                                        <p:strVal val="visible"/>
                                      </p:to>
                                    </p:set>
                                    <p:anim calcmode="lin" valueType="num">
                                      <p:cBhvr additive="base">
                                        <p:cTn id="152" dur="500" fill="hold"/>
                                        <p:tgtEl>
                                          <p:spTgt spid="58"/>
                                        </p:tgtEl>
                                        <p:attrNameLst>
                                          <p:attrName>ppt_x</p:attrName>
                                        </p:attrNameLst>
                                      </p:cBhvr>
                                      <p:tavLst>
                                        <p:tav tm="0">
                                          <p:val>
                                            <p:strVal val="#ppt_x"/>
                                          </p:val>
                                        </p:tav>
                                        <p:tav tm="100000">
                                          <p:val>
                                            <p:strVal val="#ppt_x"/>
                                          </p:val>
                                        </p:tav>
                                      </p:tavLst>
                                    </p:anim>
                                    <p:anim calcmode="lin" valueType="num">
                                      <p:cBhvr additive="base">
                                        <p:cTn id="153" dur="500" fill="hold"/>
                                        <p:tgtEl>
                                          <p:spTgt spid="58"/>
                                        </p:tgtEl>
                                        <p:attrNameLst>
                                          <p:attrName>ppt_y</p:attrName>
                                        </p:attrNameLst>
                                      </p:cBhvr>
                                      <p:tavLst>
                                        <p:tav tm="0">
                                          <p:val>
                                            <p:strVal val="0-#ppt_h/2"/>
                                          </p:val>
                                        </p:tav>
                                        <p:tav tm="100000">
                                          <p:val>
                                            <p:strVal val="#ppt_y"/>
                                          </p:val>
                                        </p:tav>
                                      </p:tavLst>
                                    </p:anim>
                                  </p:childTnLst>
                                </p:cTn>
                              </p:par>
                            </p:childTnLst>
                          </p:cTn>
                        </p:par>
                        <p:par>
                          <p:cTn id="154" fill="hold">
                            <p:stCondLst>
                              <p:cond delay="2900"/>
                            </p:stCondLst>
                            <p:childTnLst>
                              <p:par>
                                <p:cTn id="155" presetID="2" presetClass="entr" presetSubtype="1" fill="hold" nodeType="after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500" fill="hold"/>
                                        <p:tgtEl>
                                          <p:spTgt spid="56"/>
                                        </p:tgtEl>
                                        <p:attrNameLst>
                                          <p:attrName>ppt_x</p:attrName>
                                        </p:attrNameLst>
                                      </p:cBhvr>
                                      <p:tavLst>
                                        <p:tav tm="0">
                                          <p:val>
                                            <p:strVal val="#ppt_x"/>
                                          </p:val>
                                        </p:tav>
                                        <p:tav tm="100000">
                                          <p:val>
                                            <p:strVal val="#ppt_x"/>
                                          </p:val>
                                        </p:tav>
                                      </p:tavLst>
                                    </p:anim>
                                    <p:anim calcmode="lin" valueType="num">
                                      <p:cBhvr additive="base">
                                        <p:cTn id="158" dur="50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3400"/>
                            </p:stCondLst>
                            <p:childTnLst>
                              <p:par>
                                <p:cTn id="160" presetID="2" presetClass="entr" presetSubtype="1" fill="hold" nodeType="afterEffect">
                                  <p:stCondLst>
                                    <p:cond delay="0"/>
                                  </p:stCondLst>
                                  <p:childTnLst>
                                    <p:set>
                                      <p:cBhvr>
                                        <p:cTn id="161" dur="1" fill="hold">
                                          <p:stCondLst>
                                            <p:cond delay="0"/>
                                          </p:stCondLst>
                                        </p:cTn>
                                        <p:tgtEl>
                                          <p:spTgt spid="64"/>
                                        </p:tgtEl>
                                        <p:attrNameLst>
                                          <p:attrName>style.visibility</p:attrName>
                                        </p:attrNameLst>
                                      </p:cBhvr>
                                      <p:to>
                                        <p:strVal val="visible"/>
                                      </p:to>
                                    </p:set>
                                    <p:anim calcmode="lin" valueType="num">
                                      <p:cBhvr additive="base">
                                        <p:cTn id="162" dur="500" fill="hold"/>
                                        <p:tgtEl>
                                          <p:spTgt spid="64"/>
                                        </p:tgtEl>
                                        <p:attrNameLst>
                                          <p:attrName>ppt_x</p:attrName>
                                        </p:attrNameLst>
                                      </p:cBhvr>
                                      <p:tavLst>
                                        <p:tav tm="0">
                                          <p:val>
                                            <p:strVal val="#ppt_x"/>
                                          </p:val>
                                        </p:tav>
                                        <p:tav tm="100000">
                                          <p:val>
                                            <p:strVal val="#ppt_x"/>
                                          </p:val>
                                        </p:tav>
                                      </p:tavLst>
                                    </p:anim>
                                    <p:anim calcmode="lin" valueType="num">
                                      <p:cBhvr additive="base">
                                        <p:cTn id="163" dur="500" fill="hold"/>
                                        <p:tgtEl>
                                          <p:spTgt spid="64"/>
                                        </p:tgtEl>
                                        <p:attrNameLst>
                                          <p:attrName>ppt_y</p:attrName>
                                        </p:attrNameLst>
                                      </p:cBhvr>
                                      <p:tavLst>
                                        <p:tav tm="0">
                                          <p:val>
                                            <p:strVal val="0-#ppt_h/2"/>
                                          </p:val>
                                        </p:tav>
                                        <p:tav tm="100000">
                                          <p:val>
                                            <p:strVal val="#ppt_y"/>
                                          </p:val>
                                        </p:tav>
                                      </p:tavLst>
                                    </p:anim>
                                  </p:childTnLst>
                                </p:cTn>
                              </p:par>
                            </p:childTnLst>
                          </p:cTn>
                        </p:par>
                        <p:par>
                          <p:cTn id="164" fill="hold">
                            <p:stCondLst>
                              <p:cond delay="3900"/>
                            </p:stCondLst>
                            <p:childTnLst>
                              <p:par>
                                <p:cTn id="165" presetID="2" presetClass="entr" presetSubtype="1" fill="hold" nodeType="afterEffect">
                                  <p:stCondLst>
                                    <p:cond delay="0"/>
                                  </p:stCondLst>
                                  <p:childTnLst>
                                    <p:set>
                                      <p:cBhvr>
                                        <p:cTn id="166" dur="1" fill="hold">
                                          <p:stCondLst>
                                            <p:cond delay="0"/>
                                          </p:stCondLst>
                                        </p:cTn>
                                        <p:tgtEl>
                                          <p:spTgt spid="63"/>
                                        </p:tgtEl>
                                        <p:attrNameLst>
                                          <p:attrName>style.visibility</p:attrName>
                                        </p:attrNameLst>
                                      </p:cBhvr>
                                      <p:to>
                                        <p:strVal val="visible"/>
                                      </p:to>
                                    </p:set>
                                    <p:anim calcmode="lin" valueType="num">
                                      <p:cBhvr additive="base">
                                        <p:cTn id="167" dur="500" fill="hold"/>
                                        <p:tgtEl>
                                          <p:spTgt spid="63"/>
                                        </p:tgtEl>
                                        <p:attrNameLst>
                                          <p:attrName>ppt_x</p:attrName>
                                        </p:attrNameLst>
                                      </p:cBhvr>
                                      <p:tavLst>
                                        <p:tav tm="0">
                                          <p:val>
                                            <p:strVal val="#ppt_x"/>
                                          </p:val>
                                        </p:tav>
                                        <p:tav tm="100000">
                                          <p:val>
                                            <p:strVal val="#ppt_x"/>
                                          </p:val>
                                        </p:tav>
                                      </p:tavLst>
                                    </p:anim>
                                    <p:anim calcmode="lin" valueType="num">
                                      <p:cBhvr additive="base">
                                        <p:cTn id="168" dur="500" fill="hold"/>
                                        <p:tgtEl>
                                          <p:spTgt spid="63"/>
                                        </p:tgtEl>
                                        <p:attrNameLst>
                                          <p:attrName>ppt_y</p:attrName>
                                        </p:attrNameLst>
                                      </p:cBhvr>
                                      <p:tavLst>
                                        <p:tav tm="0">
                                          <p:val>
                                            <p:strVal val="0-#ppt_h/2"/>
                                          </p:val>
                                        </p:tav>
                                        <p:tav tm="100000">
                                          <p:val>
                                            <p:strVal val="#ppt_y"/>
                                          </p:val>
                                        </p:tav>
                                      </p:tavLst>
                                    </p:anim>
                                  </p:childTnLst>
                                </p:cTn>
                              </p:par>
                            </p:childTnLst>
                          </p:cTn>
                        </p:par>
                        <p:par>
                          <p:cTn id="169" fill="hold">
                            <p:stCondLst>
                              <p:cond delay="4400"/>
                            </p:stCondLst>
                            <p:childTnLst>
                              <p:par>
                                <p:cTn id="170" presetID="2" presetClass="entr" presetSubtype="1" fill="hold" nodeType="afterEffect">
                                  <p:stCondLst>
                                    <p:cond delay="0"/>
                                  </p:stCondLst>
                                  <p:childTnLst>
                                    <p:set>
                                      <p:cBhvr>
                                        <p:cTn id="171" dur="1" fill="hold">
                                          <p:stCondLst>
                                            <p:cond delay="0"/>
                                          </p:stCondLst>
                                        </p:cTn>
                                        <p:tgtEl>
                                          <p:spTgt spid="62"/>
                                        </p:tgtEl>
                                        <p:attrNameLst>
                                          <p:attrName>style.visibility</p:attrName>
                                        </p:attrNameLst>
                                      </p:cBhvr>
                                      <p:to>
                                        <p:strVal val="visible"/>
                                      </p:to>
                                    </p:set>
                                    <p:anim calcmode="lin" valueType="num">
                                      <p:cBhvr additive="base">
                                        <p:cTn id="172" dur="500" fill="hold"/>
                                        <p:tgtEl>
                                          <p:spTgt spid="62"/>
                                        </p:tgtEl>
                                        <p:attrNameLst>
                                          <p:attrName>ppt_x</p:attrName>
                                        </p:attrNameLst>
                                      </p:cBhvr>
                                      <p:tavLst>
                                        <p:tav tm="0">
                                          <p:val>
                                            <p:strVal val="#ppt_x"/>
                                          </p:val>
                                        </p:tav>
                                        <p:tav tm="100000">
                                          <p:val>
                                            <p:strVal val="#ppt_x"/>
                                          </p:val>
                                        </p:tav>
                                      </p:tavLst>
                                    </p:anim>
                                    <p:anim calcmode="lin" valueType="num">
                                      <p:cBhvr additive="base">
                                        <p:cTn id="173" dur="500" fill="hold"/>
                                        <p:tgtEl>
                                          <p:spTgt spid="62"/>
                                        </p:tgtEl>
                                        <p:attrNameLst>
                                          <p:attrName>ppt_y</p:attrName>
                                        </p:attrNameLst>
                                      </p:cBhvr>
                                      <p:tavLst>
                                        <p:tav tm="0">
                                          <p:val>
                                            <p:strVal val="0-#ppt_h/2"/>
                                          </p:val>
                                        </p:tav>
                                        <p:tav tm="100000">
                                          <p:val>
                                            <p:strVal val="#ppt_y"/>
                                          </p:val>
                                        </p:tav>
                                      </p:tavLst>
                                    </p:anim>
                                  </p:childTnLst>
                                </p:cTn>
                              </p:par>
                            </p:childTnLst>
                          </p:cTn>
                        </p:par>
                        <p:par>
                          <p:cTn id="174" fill="hold">
                            <p:stCondLst>
                              <p:cond delay="4900"/>
                            </p:stCondLst>
                            <p:childTnLst>
                              <p:par>
                                <p:cTn id="175" presetID="2" presetClass="entr" presetSubtype="1" fill="hold" nodeType="afterEffect">
                                  <p:stCondLst>
                                    <p:cond delay="0"/>
                                  </p:stCondLst>
                                  <p:childTnLst>
                                    <p:set>
                                      <p:cBhvr>
                                        <p:cTn id="176" dur="1" fill="hold">
                                          <p:stCondLst>
                                            <p:cond delay="0"/>
                                          </p:stCondLst>
                                        </p:cTn>
                                        <p:tgtEl>
                                          <p:spTgt spid="61"/>
                                        </p:tgtEl>
                                        <p:attrNameLst>
                                          <p:attrName>style.visibility</p:attrName>
                                        </p:attrNameLst>
                                      </p:cBhvr>
                                      <p:to>
                                        <p:strVal val="visible"/>
                                      </p:to>
                                    </p:set>
                                    <p:anim calcmode="lin" valueType="num">
                                      <p:cBhvr additive="base">
                                        <p:cTn id="177" dur="500" fill="hold"/>
                                        <p:tgtEl>
                                          <p:spTgt spid="61"/>
                                        </p:tgtEl>
                                        <p:attrNameLst>
                                          <p:attrName>ppt_x</p:attrName>
                                        </p:attrNameLst>
                                      </p:cBhvr>
                                      <p:tavLst>
                                        <p:tav tm="0">
                                          <p:val>
                                            <p:strVal val="#ppt_x"/>
                                          </p:val>
                                        </p:tav>
                                        <p:tav tm="100000">
                                          <p:val>
                                            <p:strVal val="#ppt_x"/>
                                          </p:val>
                                        </p:tav>
                                      </p:tavLst>
                                    </p:anim>
                                    <p:anim calcmode="lin" valueType="num">
                                      <p:cBhvr additive="base">
                                        <p:cTn id="178"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6" grpId="1" animBg="1"/>
      <p:bldP spid="66" grpId="2" animBg="1"/>
      <p:bldP spid="67" grpId="0" animBg="1"/>
      <p:bldP spid="67" grpId="1" animBg="1"/>
      <p:bldP spid="67" grpId="2" animBg="1"/>
      <p:bldP spid="68" grpId="0" animBg="1"/>
      <p:bldP spid="68" grpId="1" animBg="1"/>
      <p:bldP spid="68" grpId="2" animBg="1"/>
      <p:bldP spid="68" grpId="3" animBg="1"/>
      <p:bldP spid="68" grpId="4"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Synchronous Code</a:t>
            </a:r>
            <a:endParaRPr lang="en-US" dirty="0"/>
          </a:p>
        </p:txBody>
      </p:sp>
      <p:sp>
        <p:nvSpPr>
          <p:cNvPr id="5" name="Text Placeholder 4"/>
          <p:cNvSpPr>
            <a:spLocks noGrp="1"/>
          </p:cNvSpPr>
          <p:nvPr>
            <p:ph type="body" sz="quarter" idx="10"/>
          </p:nvPr>
        </p:nvSpPr>
        <p:spPr>
          <a:xfrm>
            <a:off x="274638" y="1216152"/>
            <a:ext cx="11887199" cy="3176254"/>
          </a:xfrm>
        </p:spPr>
        <p:txBody>
          <a:bodyPr/>
          <a:lstStyle/>
          <a:p>
            <a:pPr lvl="0"/>
            <a:r>
              <a:rPr lang="en-US" sz="1800" dirty="0">
                <a:solidFill>
                  <a:srgbClr val="0000FF"/>
                </a:solidFill>
                <a:ea typeface="Calibri" panose="020F0502020204030204" pitchFamily="34" charset="0"/>
              </a:rPr>
              <a:t>public</a:t>
            </a: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int</a:t>
            </a:r>
            <a:r>
              <a:rPr lang="en-US" sz="1800" dirty="0">
                <a:solidFill>
                  <a:prstClr val="black"/>
                </a:solidFill>
                <a:ea typeface="Calibri" panose="020F0502020204030204" pitchFamily="34" charset="0"/>
              </a:rPr>
              <a:t> </a:t>
            </a:r>
            <a:r>
              <a:rPr lang="en-US" sz="1800" dirty="0" err="1">
                <a:solidFill>
                  <a:prstClr val="black"/>
                </a:solidFill>
                <a:ea typeface="Calibri" panose="020F0502020204030204" pitchFamily="34" charset="0"/>
              </a:rPr>
              <a:t>SumPageSizes</a:t>
            </a:r>
            <a:r>
              <a:rPr lang="en-US" sz="1800" dirty="0">
                <a:solidFill>
                  <a:prstClr val="black"/>
                </a:solidFill>
                <a:ea typeface="Calibri" panose="020F0502020204030204" pitchFamily="34" charset="0"/>
              </a:rPr>
              <a:t>(</a:t>
            </a:r>
            <a:r>
              <a:rPr lang="en-US" sz="1800" dirty="0" err="1">
                <a:solidFill>
                  <a:srgbClr val="2B91AF"/>
                </a:solidFill>
                <a:ea typeface="Calibri" panose="020F0502020204030204" pitchFamily="34" charset="0"/>
              </a:rPr>
              <a:t>IList</a:t>
            </a:r>
            <a:r>
              <a:rPr lang="en-US" sz="1800" dirty="0">
                <a:solidFill>
                  <a:prstClr val="black"/>
                </a:solidFill>
                <a:ea typeface="Calibri" panose="020F0502020204030204" pitchFamily="34" charset="0"/>
              </a:rPr>
              <a:t>&lt;</a:t>
            </a:r>
            <a:r>
              <a:rPr lang="en-US" sz="1800" dirty="0">
                <a:solidFill>
                  <a:srgbClr val="2B91AF"/>
                </a:solidFill>
                <a:ea typeface="Calibri" panose="020F0502020204030204" pitchFamily="34" charset="0"/>
              </a:rPr>
              <a:t>Uri</a:t>
            </a:r>
            <a:r>
              <a:rPr lang="en-US" sz="1800" dirty="0">
                <a:solidFill>
                  <a:prstClr val="black"/>
                </a:solidFill>
                <a:ea typeface="Calibri" panose="020F0502020204030204" pitchFamily="34" charset="0"/>
              </a:rPr>
              <a:t>&gt; </a:t>
            </a:r>
            <a:r>
              <a:rPr lang="en-US" sz="1800" dirty="0" err="1">
                <a:solidFill>
                  <a:prstClr val="black"/>
                </a:solidFill>
                <a:ea typeface="Calibri" panose="020F0502020204030204" pitchFamily="34" charset="0"/>
              </a:rPr>
              <a:t>uris</a:t>
            </a:r>
            <a:r>
              <a:rPr lang="en-US" sz="1800" dirty="0">
                <a:solidFill>
                  <a:prstClr val="black"/>
                </a:solidFill>
                <a:ea typeface="Calibri" panose="020F0502020204030204" pitchFamily="34" charset="0"/>
              </a:rPr>
              <a:t>) </a:t>
            </a: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int</a:t>
            </a:r>
            <a:r>
              <a:rPr lang="en-US" sz="1800" dirty="0">
                <a:solidFill>
                  <a:prstClr val="black"/>
                </a:solidFill>
                <a:ea typeface="Calibri" panose="020F0502020204030204" pitchFamily="34" charset="0"/>
              </a:rPr>
              <a:t> total = 0</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foreach</a:t>
            </a: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var</a:t>
            </a:r>
            <a:r>
              <a:rPr lang="en-US" sz="1800" dirty="0">
                <a:solidFill>
                  <a:prstClr val="black"/>
                </a:solidFill>
                <a:ea typeface="Calibri" panose="020F0502020204030204" pitchFamily="34" charset="0"/>
              </a:rPr>
              <a:t> </a:t>
            </a:r>
            <a:r>
              <a:rPr lang="en-US" sz="1800" dirty="0" err="1">
                <a:solidFill>
                  <a:prstClr val="black"/>
                </a:solidFill>
                <a:ea typeface="Calibri" panose="020F0502020204030204" pitchFamily="34" charset="0"/>
              </a:rPr>
              <a:t>uri</a:t>
            </a:r>
            <a:r>
              <a:rPr lang="en-US" sz="1800" dirty="0">
                <a:solidFill>
                  <a:prstClr val="black"/>
                </a:solidFill>
                <a:ea typeface="Calibri" panose="020F0502020204030204" pitchFamily="34" charset="0"/>
              </a:rPr>
              <a:t> </a:t>
            </a:r>
            <a:r>
              <a:rPr lang="en-US" sz="1800" dirty="0">
                <a:solidFill>
                  <a:srgbClr val="0000FF"/>
                </a:solidFill>
                <a:ea typeface="Calibri" panose="020F0502020204030204" pitchFamily="34" charset="0"/>
              </a:rPr>
              <a:t>in</a:t>
            </a:r>
            <a:r>
              <a:rPr lang="en-US" sz="1800" dirty="0">
                <a:solidFill>
                  <a:prstClr val="black"/>
                </a:solidFill>
                <a:ea typeface="Calibri" panose="020F0502020204030204" pitchFamily="34" charset="0"/>
              </a:rPr>
              <a:t> </a:t>
            </a:r>
            <a:r>
              <a:rPr lang="en-US" sz="1800" dirty="0" err="1">
                <a:solidFill>
                  <a:prstClr val="black"/>
                </a:solidFill>
                <a:ea typeface="Calibri" panose="020F0502020204030204" pitchFamily="34" charset="0"/>
              </a:rPr>
              <a:t>uris</a:t>
            </a:r>
            <a:r>
              <a:rPr lang="en-US" sz="1800" dirty="0">
                <a:solidFill>
                  <a:prstClr val="black"/>
                </a:solidFill>
                <a:ea typeface="Calibri" panose="020F0502020204030204" pitchFamily="34" charset="0"/>
              </a:rPr>
              <a:t>) </a:t>
            </a: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    {</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var</a:t>
            </a:r>
            <a:r>
              <a:rPr lang="en-US" sz="1800" dirty="0">
                <a:solidFill>
                  <a:prstClr val="black"/>
                </a:solidFill>
                <a:ea typeface="Calibri" panose="020F0502020204030204" pitchFamily="34" charset="0"/>
              </a:rPr>
              <a:t> data = </a:t>
            </a:r>
            <a:r>
              <a:rPr lang="en-US" sz="1800" dirty="0">
                <a:solidFill>
                  <a:srgbClr val="0000FF"/>
                </a:solidFill>
                <a:ea typeface="Calibri" panose="020F0502020204030204" pitchFamily="34" charset="0"/>
              </a:rPr>
              <a:t>new</a:t>
            </a:r>
            <a:r>
              <a:rPr lang="en-US" sz="1800" dirty="0">
                <a:solidFill>
                  <a:prstClr val="black"/>
                </a:solidFill>
                <a:ea typeface="Calibri" panose="020F0502020204030204" pitchFamily="34" charset="0"/>
              </a:rPr>
              <a:t> </a:t>
            </a:r>
            <a:r>
              <a:rPr lang="en-US" sz="1800" dirty="0" err="1">
                <a:solidFill>
                  <a:srgbClr val="2B91AF"/>
                </a:solidFill>
                <a:ea typeface="Calibri" panose="020F0502020204030204" pitchFamily="34" charset="0"/>
              </a:rPr>
              <a:t>WebClient</a:t>
            </a:r>
            <a:r>
              <a:rPr lang="en-US" sz="1800" dirty="0" smtClean="0">
                <a:solidFill>
                  <a:prstClr val="black"/>
                </a:solidFill>
                <a:ea typeface="Calibri" panose="020F0502020204030204" pitchFamily="34" charset="0"/>
              </a:rPr>
              <a:t>().</a:t>
            </a:r>
            <a:r>
              <a:rPr lang="en-US" sz="1800" dirty="0" err="1" smtClean="0">
                <a:solidFill>
                  <a:prstClr val="black"/>
                </a:solidFill>
                <a:ea typeface="Calibri" panose="020F0502020204030204" pitchFamily="34" charset="0"/>
              </a:rPr>
              <a:t>DownloadData</a:t>
            </a:r>
            <a:r>
              <a:rPr lang="en-US" sz="1800" dirty="0" smtClean="0">
                <a:solidFill>
                  <a:prstClr val="black"/>
                </a:solidFill>
                <a:ea typeface="Calibri" panose="020F0502020204030204" pitchFamily="34" charset="0"/>
              </a:rPr>
              <a:t>(</a:t>
            </a:r>
            <a:r>
              <a:rPr lang="en-US" sz="1800" dirty="0" err="1" smtClean="0">
                <a:solidFill>
                  <a:prstClr val="black"/>
                </a:solidFill>
                <a:ea typeface="Calibri" panose="020F0502020204030204" pitchFamily="34" charset="0"/>
              </a:rPr>
              <a:t>uri</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total += </a:t>
            </a:r>
            <a:r>
              <a:rPr lang="en-US" sz="1800" dirty="0" err="1">
                <a:solidFill>
                  <a:prstClr val="black"/>
                </a:solidFill>
                <a:ea typeface="Calibri" panose="020F0502020204030204" pitchFamily="34" charset="0"/>
              </a:rPr>
              <a:t>data.Length</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a:solidFill>
                  <a:srgbClr val="0000FF"/>
                </a:solidFill>
                <a:ea typeface="Calibri" panose="020F0502020204030204" pitchFamily="34" charset="0"/>
              </a:rPr>
              <a:t>return</a:t>
            </a:r>
            <a:r>
              <a:rPr lang="en-US" sz="1800" dirty="0">
                <a:solidFill>
                  <a:prstClr val="black"/>
                </a:solidFill>
                <a:ea typeface="Calibri" panose="020F0502020204030204" pitchFamily="34" charset="0"/>
              </a:rPr>
              <a:t> total</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a:t>
            </a:r>
            <a:endParaRPr lang="en-US" sz="1800" dirty="0">
              <a:solidFill>
                <a:prstClr val="black"/>
              </a:solidFill>
              <a:latin typeface="Calibri" panose="020F0502020204030204"/>
            </a:endParaRPr>
          </a:p>
        </p:txBody>
      </p:sp>
    </p:spTree>
    <p:extLst>
      <p:ext uri="{BB962C8B-B14F-4D97-AF65-F5344CB8AC3E}">
        <p14:creationId xmlns:p14="http://schemas.microsoft.com/office/powerpoint/2010/main" val="304214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bwMode="auto">
          <a:xfrm>
            <a:off x="779206" y="3985081"/>
            <a:ext cx="6752514" cy="266460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780161" y="1295683"/>
            <a:ext cx="6751561" cy="257652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Asynchronous </a:t>
            </a:r>
            <a:r>
              <a:rPr lang="en-US" dirty="0" smtClean="0"/>
              <a:t>web </a:t>
            </a:r>
            <a:r>
              <a:rPr lang="en-US" dirty="0"/>
              <a:t>request handling</a:t>
            </a:r>
            <a:br>
              <a:rPr lang="en-US" dirty="0"/>
            </a:br>
            <a:endParaRPr lang="en-US" dirty="0"/>
          </a:p>
        </p:txBody>
      </p:sp>
      <p:sp>
        <p:nvSpPr>
          <p:cNvPr id="73" name="TextBox 72"/>
          <p:cNvSpPr txBox="1"/>
          <p:nvPr/>
        </p:nvSpPr>
        <p:spPr>
          <a:xfrm>
            <a:off x="780160" y="3401794"/>
            <a:ext cx="6751560" cy="517065"/>
          </a:xfrm>
          <a:prstGeom prst="rect">
            <a:avLst/>
          </a:prstGeom>
          <a:solidFill>
            <a:schemeClr val="tx1"/>
          </a:solidFill>
        </p:spPr>
        <p:txBody>
          <a:bodyPr wrap="square" lIns="91440" tIns="91440" rIns="91440" bIns="91440" rtlCol="0">
            <a:spAutoFit/>
          </a:bodyPr>
          <a:lstStyle/>
          <a:p>
            <a:pPr>
              <a:lnSpc>
                <a:spcPct val="90000"/>
              </a:lnSpc>
              <a:spcAft>
                <a:spcPts val="600"/>
              </a:spcAft>
            </a:pPr>
            <a:r>
              <a:rPr lang="en-US" sz="2400" dirty="0" smtClean="0">
                <a:solidFill>
                  <a:sysClr val="windowText" lastClr="000000"/>
                </a:solidFill>
              </a:rPr>
              <a:t>Request Queue</a:t>
            </a:r>
          </a:p>
        </p:txBody>
      </p:sp>
      <p:sp>
        <p:nvSpPr>
          <p:cNvPr id="74" name="TextBox 73"/>
          <p:cNvSpPr txBox="1"/>
          <p:nvPr/>
        </p:nvSpPr>
        <p:spPr>
          <a:xfrm>
            <a:off x="780160" y="6132620"/>
            <a:ext cx="6751560" cy="517065"/>
          </a:xfrm>
          <a:prstGeom prst="rect">
            <a:avLst/>
          </a:prstGeom>
          <a:solidFill>
            <a:schemeClr val="tx1"/>
          </a:solidFill>
        </p:spPr>
        <p:txBody>
          <a:bodyPr wrap="square" lIns="91440" tIns="91440" rIns="91440" bIns="91440" rtlCol="0">
            <a:spAutoFit/>
          </a:bodyPr>
          <a:lstStyle/>
          <a:p>
            <a:pPr>
              <a:lnSpc>
                <a:spcPct val="90000"/>
              </a:lnSpc>
              <a:spcAft>
                <a:spcPts val="600"/>
              </a:spcAft>
            </a:pPr>
            <a:r>
              <a:rPr lang="en-US" sz="2400" dirty="0" smtClean="0">
                <a:solidFill>
                  <a:sysClr val="windowText" lastClr="000000"/>
                </a:solidFill>
              </a:rPr>
              <a:t>Thread Pool</a:t>
            </a:r>
          </a:p>
        </p:txBody>
      </p:sp>
      <p:pic>
        <p:nvPicPr>
          <p:cNvPr id="115"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46014" y="2335396"/>
            <a:ext cx="588842" cy="575856"/>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184717" y="2335396"/>
            <a:ext cx="588842" cy="575856"/>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23419" y="2335396"/>
            <a:ext cx="588842" cy="575856"/>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62122" y="2335396"/>
            <a:ext cx="588842" cy="575856"/>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300824" y="2335396"/>
            <a:ext cx="588842" cy="575856"/>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6" descr="http://www.roadtrafficsigns.com/img/lg/K/Slow-Property-Sign-K-1311.gif"/>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9750"/>
                    </a14:imgEffect>
                  </a14:imgLayer>
                </a14:imgProps>
              </a:ext>
              <a:ext uri="{28A0092B-C50C-407E-A947-70E740481C1C}">
                <a14:useLocalDpi xmlns:a14="http://schemas.microsoft.com/office/drawing/2010/main" val="0"/>
              </a:ext>
            </a:extLst>
          </a:blip>
          <a:srcRect/>
          <a:stretch>
            <a:fillRect/>
          </a:stretch>
        </p:blipFill>
        <p:spPr bwMode="auto">
          <a:xfrm>
            <a:off x="2456273" y="2499587"/>
            <a:ext cx="585763" cy="572845"/>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6" descr="http://www.roadtrafficsigns.com/img/lg/K/Slow-Property-Sign-K-1311.gif"/>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9750"/>
                    </a14:imgEffect>
                  </a14:imgLayer>
                </a14:imgProps>
              </a:ext>
              <a:ext uri="{28A0092B-C50C-407E-A947-70E740481C1C}">
                <a14:useLocalDpi xmlns:a14="http://schemas.microsoft.com/office/drawing/2010/main" val="0"/>
              </a:ext>
            </a:extLst>
          </a:blip>
          <a:srcRect/>
          <a:stretch>
            <a:fillRect/>
          </a:stretch>
        </p:blipFill>
        <p:spPr bwMode="auto">
          <a:xfrm>
            <a:off x="3505797" y="2499586"/>
            <a:ext cx="585763" cy="572845"/>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16" descr="http://www.roadtrafficsigns.com/img/lg/K/Slow-Property-Sign-K-1311.gif"/>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9750"/>
                    </a14:imgEffect>
                  </a14:imgLayer>
                </a14:imgProps>
              </a:ext>
              <a:ext uri="{28A0092B-C50C-407E-A947-70E740481C1C}">
                <a14:useLocalDpi xmlns:a14="http://schemas.microsoft.com/office/drawing/2010/main" val="0"/>
              </a:ext>
            </a:extLst>
          </a:blip>
          <a:srcRect/>
          <a:stretch>
            <a:fillRect/>
          </a:stretch>
        </p:blipFill>
        <p:spPr bwMode="auto">
          <a:xfrm>
            <a:off x="5571447" y="2499587"/>
            <a:ext cx="585763" cy="572845"/>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13" descr="C:\Users\stevesa\AppData\Local\Microsoft\Windows\Temporary Internet Files\Temporary Internet Files\Content.IE5\T18R1LUY\MC900433942[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8146" y="5152512"/>
            <a:ext cx="715601" cy="699821"/>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13" descr="C:\Users\stevesa\AppData\Local\Microsoft\Windows\Temporary Internet Files\Temporary Internet Files\Content.IE5\T18R1LUY\MC900433942[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96882" y="5152512"/>
            <a:ext cx="715601" cy="699821"/>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5" descr="C:\Users\stevesa\AppData\Local\Microsoft\Windows\Temporary Internet Files\Temporary Internet Files\Content.IE5\5NN1XFM1\MC90043262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35038" y="2352454"/>
            <a:ext cx="588842" cy="5758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a:stretch>
            <a:fillRect/>
          </a:stretch>
        </p:blipFill>
        <p:spPr>
          <a:xfrm>
            <a:off x="7618435" y="1296635"/>
            <a:ext cx="4057650" cy="5353050"/>
          </a:xfrm>
          <a:prstGeom prst="rect">
            <a:avLst/>
          </a:prstGeom>
        </p:spPr>
      </p:pic>
    </p:spTree>
    <p:extLst>
      <p:ext uri="{BB962C8B-B14F-4D97-AF65-F5344CB8AC3E}">
        <p14:creationId xmlns:p14="http://schemas.microsoft.com/office/powerpoint/2010/main" val="137048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ppt_x"/>
                                          </p:val>
                                        </p:tav>
                                        <p:tav tm="100000">
                                          <p:val>
                                            <p:strVal val="#ppt_x"/>
                                          </p:val>
                                        </p:tav>
                                      </p:tavLst>
                                    </p:anim>
                                    <p:anim calcmode="lin" valueType="num">
                                      <p:cBhvr additive="base">
                                        <p:cTn id="8" dur="500" fill="hold"/>
                                        <p:tgtEl>
                                          <p:spTgt spid="1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16"/>
                                        </p:tgtEl>
                                        <p:attrNameLst>
                                          <p:attrName>style.visibility</p:attrName>
                                        </p:attrNameLst>
                                      </p:cBhvr>
                                      <p:to>
                                        <p:strVal val="visible"/>
                                      </p:to>
                                    </p:set>
                                    <p:anim calcmode="lin" valueType="num">
                                      <p:cBhvr additive="base">
                                        <p:cTn id="12" dur="500" fill="hold"/>
                                        <p:tgtEl>
                                          <p:spTgt spid="116"/>
                                        </p:tgtEl>
                                        <p:attrNameLst>
                                          <p:attrName>ppt_x</p:attrName>
                                        </p:attrNameLst>
                                      </p:cBhvr>
                                      <p:tavLst>
                                        <p:tav tm="0">
                                          <p:val>
                                            <p:strVal val="#ppt_x"/>
                                          </p:val>
                                        </p:tav>
                                        <p:tav tm="100000">
                                          <p:val>
                                            <p:strVal val="#ppt_x"/>
                                          </p:val>
                                        </p:tav>
                                      </p:tavLst>
                                    </p:anim>
                                    <p:anim calcmode="lin" valueType="num">
                                      <p:cBhvr additive="base">
                                        <p:cTn id="13" dur="500" fill="hold"/>
                                        <p:tgtEl>
                                          <p:spTgt spid="11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17"/>
                                        </p:tgtEl>
                                        <p:attrNameLst>
                                          <p:attrName>style.visibility</p:attrName>
                                        </p:attrNameLst>
                                      </p:cBhvr>
                                      <p:to>
                                        <p:strVal val="visible"/>
                                      </p:to>
                                    </p:set>
                                    <p:anim calcmode="lin" valueType="num">
                                      <p:cBhvr additive="base">
                                        <p:cTn id="17" dur="500" fill="hold"/>
                                        <p:tgtEl>
                                          <p:spTgt spid="117"/>
                                        </p:tgtEl>
                                        <p:attrNameLst>
                                          <p:attrName>ppt_x</p:attrName>
                                        </p:attrNameLst>
                                      </p:cBhvr>
                                      <p:tavLst>
                                        <p:tav tm="0">
                                          <p:val>
                                            <p:strVal val="#ppt_x"/>
                                          </p:val>
                                        </p:tav>
                                        <p:tav tm="100000">
                                          <p:val>
                                            <p:strVal val="#ppt_x"/>
                                          </p:val>
                                        </p:tav>
                                      </p:tavLst>
                                    </p:anim>
                                    <p:anim calcmode="lin" valueType="num">
                                      <p:cBhvr additive="base">
                                        <p:cTn id="18" dur="500" fill="hold"/>
                                        <p:tgtEl>
                                          <p:spTgt spid="11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2.28236E-6 -4.56196E-6 L -0.21866 -0.3704 " pathEditMode="relative" rAng="0" ptsTypes="AA">
                                      <p:cBhvr>
                                        <p:cTn id="22" dur="1000" fill="hold"/>
                                        <p:tgtEl>
                                          <p:spTgt spid="124"/>
                                        </p:tgtEl>
                                        <p:attrNameLst>
                                          <p:attrName>ppt_x</p:attrName>
                                          <p:attrName>ppt_y</p:attrName>
                                        </p:attrNameLst>
                                      </p:cBhvr>
                                      <p:rCtr x="-10939" y="-18520"/>
                                    </p:animMotion>
                                  </p:childTnLst>
                                </p:cTn>
                              </p:par>
                              <p:par>
                                <p:cTn id="23" presetID="42" presetClass="path" presetSubtype="0" accel="50000" decel="50000" fill="hold" nodeType="withEffect">
                                  <p:stCondLst>
                                    <p:cond delay="300"/>
                                  </p:stCondLst>
                                  <p:childTnLst>
                                    <p:animMotion origin="layout" path="M 1.83559E-6 -4.56196E-6 L -0.22607 -0.3679 " pathEditMode="relative" rAng="0" ptsTypes="AA">
                                      <p:cBhvr>
                                        <p:cTn id="24" dur="1000" fill="hold"/>
                                        <p:tgtEl>
                                          <p:spTgt spid="123"/>
                                        </p:tgtEl>
                                        <p:attrNameLst>
                                          <p:attrName>ppt_x</p:attrName>
                                          <p:attrName>ppt_y</p:attrName>
                                        </p:attrNameLst>
                                      </p:cBhvr>
                                      <p:rCtr x="-11310" y="-18407"/>
                                    </p:animMotion>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15"/>
                                        </p:tgtEl>
                                        <p:attrNameLst>
                                          <p:attrName>ppt_x</p:attrName>
                                        </p:attrNameLst>
                                      </p:cBhvr>
                                      <p:tavLst>
                                        <p:tav tm="0">
                                          <p:val>
                                            <p:strVal val="ppt_x"/>
                                          </p:val>
                                        </p:tav>
                                        <p:tav tm="100000">
                                          <p:val>
                                            <p:strVal val="ppt_x"/>
                                          </p:val>
                                        </p:tav>
                                      </p:tavLst>
                                    </p:anim>
                                    <p:anim calcmode="lin" valueType="num">
                                      <p:cBhvr additive="base">
                                        <p:cTn id="29" dur="500"/>
                                        <p:tgtEl>
                                          <p:spTgt spid="115"/>
                                        </p:tgtEl>
                                        <p:attrNameLst>
                                          <p:attrName>ppt_y</p:attrName>
                                        </p:attrNameLst>
                                      </p:cBhvr>
                                      <p:tavLst>
                                        <p:tav tm="0">
                                          <p:val>
                                            <p:strVal val="ppt_y"/>
                                          </p:val>
                                        </p:tav>
                                        <p:tav tm="100000">
                                          <p:val>
                                            <p:strVal val="1+ppt_h/2"/>
                                          </p:val>
                                        </p:tav>
                                      </p:tavLst>
                                    </p:anim>
                                    <p:set>
                                      <p:cBhvr>
                                        <p:cTn id="30" dur="1" fill="hold">
                                          <p:stCondLst>
                                            <p:cond delay="499"/>
                                          </p:stCondLst>
                                        </p:cTn>
                                        <p:tgtEl>
                                          <p:spTgt spid="115"/>
                                        </p:tgtEl>
                                        <p:attrNameLst>
                                          <p:attrName>style.visibility</p:attrName>
                                        </p:attrNameLst>
                                      </p:cBhvr>
                                      <p:to>
                                        <p:strVal val="hidden"/>
                                      </p:to>
                                    </p:set>
                                  </p:childTnLst>
                                </p:cTn>
                              </p:par>
                            </p:childTnLst>
                          </p:cTn>
                        </p:par>
                        <p:par>
                          <p:cTn id="31" fill="hold">
                            <p:stCondLst>
                              <p:cond delay="500"/>
                            </p:stCondLst>
                            <p:childTnLst>
                              <p:par>
                                <p:cTn id="32" presetID="42" presetClass="path" presetSubtype="0" accel="50000" decel="50000" fill="hold" nodeType="afterEffect">
                                  <p:stCondLst>
                                    <p:cond delay="0"/>
                                  </p:stCondLst>
                                  <p:childTnLst>
                                    <p:animMotion origin="layout" path="M -0.21866 -0.3704 L -0.0517 -0.3679 " pathEditMode="relative" rAng="0" ptsTypes="AA">
                                      <p:cBhvr>
                                        <p:cTn id="33" dur="1000" fill="hold"/>
                                        <p:tgtEl>
                                          <p:spTgt spid="124"/>
                                        </p:tgtEl>
                                        <p:attrNameLst>
                                          <p:attrName>ppt_x</p:attrName>
                                          <p:attrName>ppt_y</p:attrName>
                                        </p:attrNameLst>
                                      </p:cBhvr>
                                      <p:rCtr x="8348" y="11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fade">
                                      <p:cBhvr>
                                        <p:cTn id="38" dur="500"/>
                                        <p:tgtEl>
                                          <p:spTgt spid="120"/>
                                        </p:tgtEl>
                                      </p:cBhvr>
                                    </p:animEffect>
                                  </p:childTnLst>
                                </p:cTn>
                              </p:par>
                            </p:childTnLst>
                          </p:cTn>
                        </p:par>
                        <p:par>
                          <p:cTn id="39" fill="hold">
                            <p:stCondLst>
                              <p:cond delay="500"/>
                            </p:stCondLst>
                            <p:childTnLst>
                              <p:par>
                                <p:cTn id="40" presetID="42" presetClass="path" presetSubtype="0" accel="50000" decel="50000" fill="hold" nodeType="afterEffect">
                                  <p:stCondLst>
                                    <p:cond delay="0"/>
                                  </p:stCondLst>
                                  <p:childTnLst>
                                    <p:animMotion origin="layout" path="M -0.22607 -0.3679 L -0.22607 0.00046 " pathEditMode="relative" rAng="0" ptsTypes="AA">
                                      <p:cBhvr>
                                        <p:cTn id="41" dur="1000" fill="hold"/>
                                        <p:tgtEl>
                                          <p:spTgt spid="123"/>
                                        </p:tgtEl>
                                        <p:attrNameLst>
                                          <p:attrName>ppt_x</p:attrName>
                                          <p:attrName>ppt_y</p:attrName>
                                        </p:attrNameLst>
                                      </p:cBhvr>
                                      <p:rCtr x="0" y="18407"/>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1"/>
                                        </p:tgtEl>
                                        <p:attrNameLst>
                                          <p:attrName>style.visibility</p:attrName>
                                        </p:attrNameLst>
                                      </p:cBhvr>
                                      <p:to>
                                        <p:strVal val="visible"/>
                                      </p:to>
                                    </p:set>
                                    <p:animEffect transition="in" filter="fade">
                                      <p:cBhvr>
                                        <p:cTn id="46" dur="500"/>
                                        <p:tgtEl>
                                          <p:spTgt spid="121"/>
                                        </p:tgtEl>
                                      </p:cBhvr>
                                    </p:animEffect>
                                  </p:childTnLst>
                                </p:cTn>
                              </p:par>
                            </p:childTnLst>
                          </p:cTn>
                        </p:par>
                        <p:par>
                          <p:cTn id="47" fill="hold">
                            <p:stCondLst>
                              <p:cond delay="500"/>
                            </p:stCondLst>
                            <p:childTnLst>
                              <p:par>
                                <p:cTn id="48" presetID="42" presetClass="path" presetSubtype="0" accel="50000" decel="50000" fill="hold" nodeType="afterEffect">
                                  <p:stCondLst>
                                    <p:cond delay="0"/>
                                  </p:stCondLst>
                                  <p:childTnLst>
                                    <p:animMotion origin="layout" path="M -0.0517 -0.3679 L -0.04838 0.00182 " pathEditMode="relative" rAng="0" ptsTypes="AA">
                                      <p:cBhvr>
                                        <p:cTn id="49" dur="1000" fill="hold"/>
                                        <p:tgtEl>
                                          <p:spTgt spid="124"/>
                                        </p:tgtEl>
                                        <p:attrNameLst>
                                          <p:attrName>ppt_x</p:attrName>
                                          <p:attrName>ppt_y</p:attrName>
                                        </p:attrNameLst>
                                      </p:cBhvr>
                                      <p:rCtr x="166" y="18475"/>
                                    </p:animMotion>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nodeType="clickEffect">
                                  <p:stCondLst>
                                    <p:cond delay="0"/>
                                  </p:stCondLst>
                                  <p:childTnLst>
                                    <p:set>
                                      <p:cBhvr>
                                        <p:cTn id="53" dur="1" fill="hold">
                                          <p:stCondLst>
                                            <p:cond delay="0"/>
                                          </p:stCondLst>
                                        </p:cTn>
                                        <p:tgtEl>
                                          <p:spTgt spid="118"/>
                                        </p:tgtEl>
                                        <p:attrNameLst>
                                          <p:attrName>style.visibility</p:attrName>
                                        </p:attrNameLst>
                                      </p:cBhvr>
                                      <p:to>
                                        <p:strVal val="visible"/>
                                      </p:to>
                                    </p:set>
                                    <p:anim calcmode="lin" valueType="num">
                                      <p:cBhvr additive="base">
                                        <p:cTn id="54" dur="500" fill="hold"/>
                                        <p:tgtEl>
                                          <p:spTgt spid="118"/>
                                        </p:tgtEl>
                                        <p:attrNameLst>
                                          <p:attrName>ppt_x</p:attrName>
                                        </p:attrNameLst>
                                      </p:cBhvr>
                                      <p:tavLst>
                                        <p:tav tm="0">
                                          <p:val>
                                            <p:strVal val="#ppt_x"/>
                                          </p:val>
                                        </p:tav>
                                        <p:tav tm="100000">
                                          <p:val>
                                            <p:strVal val="#ppt_x"/>
                                          </p:val>
                                        </p:tav>
                                      </p:tavLst>
                                    </p:anim>
                                    <p:anim calcmode="lin" valueType="num">
                                      <p:cBhvr additive="base">
                                        <p:cTn id="55" dur="500" fill="hold"/>
                                        <p:tgtEl>
                                          <p:spTgt spid="118"/>
                                        </p:tgtEl>
                                        <p:attrNameLst>
                                          <p:attrName>ppt_y</p:attrName>
                                        </p:attrNameLst>
                                      </p:cBhvr>
                                      <p:tavLst>
                                        <p:tav tm="0">
                                          <p:val>
                                            <p:strVal val="0-#ppt_h/2"/>
                                          </p:val>
                                        </p:tav>
                                        <p:tav tm="100000">
                                          <p:val>
                                            <p:strVal val="#ppt_y"/>
                                          </p:val>
                                        </p:tav>
                                      </p:tavLst>
                                    </p:anim>
                                  </p:childTnLst>
                                </p:cTn>
                              </p:par>
                            </p:childTnLst>
                          </p:cTn>
                        </p:par>
                        <p:par>
                          <p:cTn id="56" fill="hold">
                            <p:stCondLst>
                              <p:cond delay="500"/>
                            </p:stCondLst>
                            <p:childTnLst>
                              <p:par>
                                <p:cTn id="57" presetID="2" presetClass="entr" presetSubtype="1" fill="hold" nodeType="afterEffect">
                                  <p:stCondLst>
                                    <p:cond delay="0"/>
                                  </p:stCondLst>
                                  <p:childTnLst>
                                    <p:set>
                                      <p:cBhvr>
                                        <p:cTn id="58" dur="1" fill="hold">
                                          <p:stCondLst>
                                            <p:cond delay="0"/>
                                          </p:stCondLst>
                                        </p:cTn>
                                        <p:tgtEl>
                                          <p:spTgt spid="119"/>
                                        </p:tgtEl>
                                        <p:attrNameLst>
                                          <p:attrName>style.visibility</p:attrName>
                                        </p:attrNameLst>
                                      </p:cBhvr>
                                      <p:to>
                                        <p:strVal val="visible"/>
                                      </p:to>
                                    </p:set>
                                    <p:anim calcmode="lin" valueType="num">
                                      <p:cBhvr additive="base">
                                        <p:cTn id="59" dur="500" fill="hold"/>
                                        <p:tgtEl>
                                          <p:spTgt spid="119"/>
                                        </p:tgtEl>
                                        <p:attrNameLst>
                                          <p:attrName>ppt_x</p:attrName>
                                        </p:attrNameLst>
                                      </p:cBhvr>
                                      <p:tavLst>
                                        <p:tav tm="0">
                                          <p:val>
                                            <p:strVal val="#ppt_x"/>
                                          </p:val>
                                        </p:tav>
                                        <p:tav tm="100000">
                                          <p:val>
                                            <p:strVal val="#ppt_x"/>
                                          </p:val>
                                        </p:tav>
                                      </p:tavLst>
                                    </p:anim>
                                    <p:anim calcmode="lin" valueType="num">
                                      <p:cBhvr additive="base">
                                        <p:cTn id="60" dur="500" fill="hold"/>
                                        <p:tgtEl>
                                          <p:spTgt spid="119"/>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4838 0.00182 L 0.03191 -0.3704 " pathEditMode="relative" rAng="0" ptsTypes="AA">
                                      <p:cBhvr>
                                        <p:cTn id="64" dur="1000" fill="hold"/>
                                        <p:tgtEl>
                                          <p:spTgt spid="124"/>
                                        </p:tgtEl>
                                        <p:attrNameLst>
                                          <p:attrName>ppt_x</p:attrName>
                                          <p:attrName>ppt_y</p:attrName>
                                        </p:attrNameLst>
                                      </p:cBhvr>
                                      <p:rCtr x="4008" y="-18611"/>
                                    </p:animMotion>
                                  </p:childTnLst>
                                </p:cTn>
                              </p:par>
                              <p:par>
                                <p:cTn id="65" presetID="42" presetClass="path" presetSubtype="0" accel="50000" decel="50000" fill="hold" nodeType="withEffect">
                                  <p:stCondLst>
                                    <p:cond delay="300"/>
                                  </p:stCondLst>
                                  <p:childTnLst>
                                    <p:animMotion origin="layout" path="M -0.22607 0.00046 L 0.01915 -0.3704 " pathEditMode="relative" rAng="0" ptsTypes="AA">
                                      <p:cBhvr>
                                        <p:cTn id="66" dur="1000" fill="hold"/>
                                        <p:tgtEl>
                                          <p:spTgt spid="123"/>
                                        </p:tgtEl>
                                        <p:attrNameLst>
                                          <p:attrName>ppt_x</p:attrName>
                                          <p:attrName>ppt_y</p:attrName>
                                        </p:attrNameLst>
                                      </p:cBhvr>
                                      <p:rCtr x="12254" y="-18543"/>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18"/>
                                        </p:tgtEl>
                                        <p:attrNameLst>
                                          <p:attrName>ppt_x</p:attrName>
                                        </p:attrNameLst>
                                      </p:cBhvr>
                                      <p:tavLst>
                                        <p:tav tm="0">
                                          <p:val>
                                            <p:strVal val="ppt_x"/>
                                          </p:val>
                                        </p:tav>
                                        <p:tav tm="100000">
                                          <p:val>
                                            <p:strVal val="ppt_x"/>
                                          </p:val>
                                        </p:tav>
                                      </p:tavLst>
                                    </p:anim>
                                    <p:anim calcmode="lin" valueType="num">
                                      <p:cBhvr additive="base">
                                        <p:cTn id="71" dur="500"/>
                                        <p:tgtEl>
                                          <p:spTgt spid="118"/>
                                        </p:tgtEl>
                                        <p:attrNameLst>
                                          <p:attrName>ppt_y</p:attrName>
                                        </p:attrNameLst>
                                      </p:cBhvr>
                                      <p:tavLst>
                                        <p:tav tm="0">
                                          <p:val>
                                            <p:strVal val="ppt_y"/>
                                          </p:val>
                                        </p:tav>
                                        <p:tav tm="100000">
                                          <p:val>
                                            <p:strVal val="1+ppt_h/2"/>
                                          </p:val>
                                        </p:tav>
                                      </p:tavLst>
                                    </p:anim>
                                    <p:set>
                                      <p:cBhvr>
                                        <p:cTn id="72" dur="1" fill="hold">
                                          <p:stCondLst>
                                            <p:cond delay="499"/>
                                          </p:stCondLst>
                                        </p:cTn>
                                        <p:tgtEl>
                                          <p:spTgt spid="118"/>
                                        </p:tgtEl>
                                        <p:attrNameLst>
                                          <p:attrName>style.visibility</p:attrName>
                                        </p:attrNameLst>
                                      </p:cBhvr>
                                      <p:to>
                                        <p:strVal val="hidden"/>
                                      </p:to>
                                    </p:set>
                                  </p:childTnLst>
                                </p:cTn>
                              </p:par>
                            </p:childTnLst>
                          </p:cTn>
                        </p:par>
                        <p:par>
                          <p:cTn id="73" fill="hold">
                            <p:stCondLst>
                              <p:cond delay="500"/>
                            </p:stCondLst>
                            <p:childTnLst>
                              <p:par>
                                <p:cTn id="74" presetID="42" presetClass="path" presetSubtype="0" accel="50000" decel="50000" fill="hold" nodeType="afterEffect">
                                  <p:stCondLst>
                                    <p:cond delay="0"/>
                                  </p:stCondLst>
                                  <p:childTnLst>
                                    <p:animMotion origin="layout" path="M 0.03191 -0.3704 L 0.02783 0.00454 " pathEditMode="relative" rAng="0" ptsTypes="AA">
                                      <p:cBhvr>
                                        <p:cTn id="75" dur="1000" fill="hold"/>
                                        <p:tgtEl>
                                          <p:spTgt spid="124"/>
                                        </p:tgtEl>
                                        <p:attrNameLst>
                                          <p:attrName>ppt_x</p:attrName>
                                          <p:attrName>ppt_y</p:attrName>
                                        </p:attrNameLst>
                                      </p:cBhvr>
                                      <p:rCtr x="-204" y="18611"/>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22"/>
                                        </p:tgtEl>
                                        <p:attrNameLst>
                                          <p:attrName>style.visibility</p:attrName>
                                        </p:attrNameLst>
                                      </p:cBhvr>
                                      <p:to>
                                        <p:strVal val="visible"/>
                                      </p:to>
                                    </p:set>
                                    <p:animEffect transition="in" filter="fade">
                                      <p:cBhvr>
                                        <p:cTn id="80" dur="500"/>
                                        <p:tgtEl>
                                          <p:spTgt spid="122"/>
                                        </p:tgtEl>
                                      </p:cBhvr>
                                    </p:animEffect>
                                  </p:childTnLst>
                                </p:cTn>
                              </p:par>
                            </p:childTnLst>
                          </p:cTn>
                        </p:par>
                        <p:par>
                          <p:cTn id="81" fill="hold">
                            <p:stCondLst>
                              <p:cond delay="500"/>
                            </p:stCondLst>
                            <p:childTnLst>
                              <p:par>
                                <p:cTn id="82" presetID="42" presetClass="path" presetSubtype="0" accel="50000" decel="50000" fill="hold" nodeType="afterEffect">
                                  <p:stCondLst>
                                    <p:cond delay="0"/>
                                  </p:stCondLst>
                                  <p:childTnLst>
                                    <p:animMotion origin="layout" path="M 0.01915 -0.3704 L 0.02221 0.00454 " pathEditMode="relative" rAng="0" ptsTypes="AA">
                                      <p:cBhvr>
                                        <p:cTn id="83" dur="1000" fill="hold"/>
                                        <p:tgtEl>
                                          <p:spTgt spid="123"/>
                                        </p:tgtEl>
                                        <p:attrNameLst>
                                          <p:attrName>ppt_x</p:attrName>
                                          <p:attrName>ppt_y</p:attrName>
                                        </p:attrNameLst>
                                      </p:cBhvr>
                                      <p:rCtr x="-115" y="18611"/>
                                    </p:animMotion>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120"/>
                                        </p:tgtEl>
                                      </p:cBhvr>
                                    </p:animEffect>
                                    <p:set>
                                      <p:cBhvr>
                                        <p:cTn id="88" dur="1" fill="hold">
                                          <p:stCondLst>
                                            <p:cond delay="499"/>
                                          </p:stCondLst>
                                        </p:cTn>
                                        <p:tgtEl>
                                          <p:spTgt spid="120"/>
                                        </p:tgtEl>
                                        <p:attrNameLst>
                                          <p:attrName>style.visibility</p:attrName>
                                        </p:attrNameLst>
                                      </p:cBhvr>
                                      <p:to>
                                        <p:strVal val="hidden"/>
                                      </p:to>
                                    </p:set>
                                  </p:childTnLst>
                                </p:cTn>
                              </p:par>
                            </p:childTnLst>
                          </p:cTn>
                        </p:par>
                        <p:par>
                          <p:cTn id="89" fill="hold">
                            <p:stCondLst>
                              <p:cond delay="500"/>
                            </p:stCondLst>
                            <p:childTnLst>
                              <p:par>
                                <p:cTn id="90" presetID="10" presetClass="exit" presetSubtype="0" fill="hold" nodeType="afterEffect">
                                  <p:stCondLst>
                                    <p:cond delay="0"/>
                                  </p:stCondLst>
                                  <p:childTnLst>
                                    <p:animEffect transition="out" filter="fade">
                                      <p:cBhvr>
                                        <p:cTn id="91" dur="500"/>
                                        <p:tgtEl>
                                          <p:spTgt spid="121"/>
                                        </p:tgtEl>
                                      </p:cBhvr>
                                    </p:animEffect>
                                    <p:set>
                                      <p:cBhvr>
                                        <p:cTn id="92" dur="1" fill="hold">
                                          <p:stCondLst>
                                            <p:cond delay="499"/>
                                          </p:stCondLst>
                                        </p:cTn>
                                        <p:tgtEl>
                                          <p:spTgt spid="12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0.02783 0.00454 L -0.13518 -0.36791 " pathEditMode="relative" rAng="0" ptsTypes="AA">
                                      <p:cBhvr>
                                        <p:cTn id="96" dur="1000" fill="hold"/>
                                        <p:tgtEl>
                                          <p:spTgt spid="124"/>
                                        </p:tgtEl>
                                        <p:attrNameLst>
                                          <p:attrName>ppt_x</p:attrName>
                                          <p:attrName>ppt_y</p:attrName>
                                        </p:attrNameLst>
                                      </p:cBhvr>
                                      <p:rCtr x="-8157" y="-18747"/>
                                    </p:animMotion>
                                  </p:childTnLst>
                                </p:cTn>
                              </p:par>
                              <p:par>
                                <p:cTn id="97" presetID="42" presetClass="path" presetSubtype="0" accel="50000" decel="50000" fill="hold" nodeType="withEffect">
                                  <p:stCondLst>
                                    <p:cond delay="300"/>
                                  </p:stCondLst>
                                  <p:childTnLst>
                                    <p:animMotion origin="layout" path="M 0.02221 0.00454 L -0.14259 -0.36791 " pathEditMode="relative" rAng="0" ptsTypes="AA">
                                      <p:cBhvr>
                                        <p:cTn id="98" dur="1000" fill="hold"/>
                                        <p:tgtEl>
                                          <p:spTgt spid="123"/>
                                        </p:tgtEl>
                                        <p:attrNameLst>
                                          <p:attrName>ppt_x</p:attrName>
                                          <p:attrName>ppt_y</p:attrName>
                                        </p:attrNameLst>
                                      </p:cBhvr>
                                      <p:rCtr x="-8246" y="-18747"/>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116"/>
                                        </p:tgtEl>
                                        <p:attrNameLst>
                                          <p:attrName>ppt_x</p:attrName>
                                        </p:attrNameLst>
                                      </p:cBhvr>
                                      <p:tavLst>
                                        <p:tav tm="0">
                                          <p:val>
                                            <p:strVal val="ppt_x"/>
                                          </p:val>
                                        </p:tav>
                                        <p:tav tm="100000">
                                          <p:val>
                                            <p:strVal val="ppt_x"/>
                                          </p:val>
                                        </p:tav>
                                      </p:tavLst>
                                    </p:anim>
                                    <p:anim calcmode="lin" valueType="num">
                                      <p:cBhvr additive="base">
                                        <p:cTn id="103" dur="500"/>
                                        <p:tgtEl>
                                          <p:spTgt spid="116"/>
                                        </p:tgtEl>
                                        <p:attrNameLst>
                                          <p:attrName>ppt_y</p:attrName>
                                        </p:attrNameLst>
                                      </p:cBhvr>
                                      <p:tavLst>
                                        <p:tav tm="0">
                                          <p:val>
                                            <p:strVal val="ppt_y"/>
                                          </p:val>
                                        </p:tav>
                                        <p:tav tm="100000">
                                          <p:val>
                                            <p:strVal val="1+ppt_h/2"/>
                                          </p:val>
                                        </p:tav>
                                      </p:tavLst>
                                    </p:anim>
                                    <p:set>
                                      <p:cBhvr>
                                        <p:cTn id="104" dur="1" fill="hold">
                                          <p:stCondLst>
                                            <p:cond delay="499"/>
                                          </p:stCondLst>
                                        </p:cTn>
                                        <p:tgtEl>
                                          <p:spTgt spid="116"/>
                                        </p:tgtEl>
                                        <p:attrNameLst>
                                          <p:attrName>style.visibility</p:attrName>
                                        </p:attrNameLst>
                                      </p:cBhvr>
                                      <p:to>
                                        <p:strVal val="hidden"/>
                                      </p:to>
                                    </p:set>
                                  </p:childTnLst>
                                </p:cTn>
                              </p:par>
                            </p:childTnLst>
                          </p:cTn>
                        </p:par>
                        <p:par>
                          <p:cTn id="105" fill="hold">
                            <p:stCondLst>
                              <p:cond delay="500"/>
                            </p:stCondLst>
                            <p:childTnLst>
                              <p:par>
                                <p:cTn id="106" presetID="42" presetClass="path" presetSubtype="0" accel="50000" decel="50000" fill="hold" nodeType="afterEffect">
                                  <p:stCondLst>
                                    <p:cond delay="0"/>
                                  </p:stCondLst>
                                  <p:childTnLst>
                                    <p:animMotion origin="layout" path="M -0.13518 -0.3679 L -0.13518 0.00046 " pathEditMode="relative" rAng="0" ptsTypes="AA">
                                      <p:cBhvr>
                                        <p:cTn id="107" dur="1000" fill="hold"/>
                                        <p:tgtEl>
                                          <p:spTgt spid="124"/>
                                        </p:tgtEl>
                                        <p:attrNameLst>
                                          <p:attrName>ppt_x</p:attrName>
                                          <p:attrName>ppt_y</p:attrName>
                                        </p:attrNameLst>
                                      </p:cBhvr>
                                      <p:rCtr x="0" y="18407"/>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21"/>
                                        </p:tgtEl>
                                        <p:attrNameLst>
                                          <p:attrName>style.visibility</p:attrName>
                                        </p:attrNameLst>
                                      </p:cBhvr>
                                      <p:to>
                                        <p:strVal val="visible"/>
                                      </p:to>
                                    </p:set>
                                    <p:animEffect transition="in" filter="fade">
                                      <p:cBhvr>
                                        <p:cTn id="112" dur="500"/>
                                        <p:tgtEl>
                                          <p:spTgt spid="121"/>
                                        </p:tgtEl>
                                      </p:cBhvr>
                                    </p:animEffect>
                                  </p:childTnLst>
                                </p:cTn>
                              </p:par>
                            </p:childTnLst>
                          </p:cTn>
                        </p:par>
                        <p:par>
                          <p:cTn id="113" fill="hold">
                            <p:stCondLst>
                              <p:cond delay="500"/>
                            </p:stCondLst>
                            <p:childTnLst>
                              <p:par>
                                <p:cTn id="114" presetID="42" presetClass="path" presetSubtype="0" accel="50000" decel="50000" fill="hold" nodeType="afterEffect">
                                  <p:stCondLst>
                                    <p:cond delay="0"/>
                                  </p:stCondLst>
                                  <p:childTnLst>
                                    <p:animMotion origin="layout" path="M -0.14259 -0.3679 L -0.13927 0.00182 " pathEditMode="relative" rAng="0" ptsTypes="AA">
                                      <p:cBhvr>
                                        <p:cTn id="115" dur="1000" fill="hold"/>
                                        <p:tgtEl>
                                          <p:spTgt spid="123"/>
                                        </p:tgtEl>
                                        <p:attrNameLst>
                                          <p:attrName>ppt_x</p:attrName>
                                          <p:attrName>ppt_y</p:attrName>
                                        </p:attrNameLst>
                                      </p:cBhvr>
                                      <p:rCtr x="166" y="18407"/>
                                    </p:animMotion>
                                  </p:childTnLst>
                                </p:cTn>
                              </p:par>
                            </p:childTnLst>
                          </p:cTn>
                        </p:par>
                      </p:childTnLst>
                    </p:cTn>
                  </p:par>
                  <p:par>
                    <p:cTn id="116" fill="hold">
                      <p:stCondLst>
                        <p:cond delay="indefinite"/>
                      </p:stCondLst>
                      <p:childTnLst>
                        <p:par>
                          <p:cTn id="117" fill="hold">
                            <p:stCondLst>
                              <p:cond delay="0"/>
                            </p:stCondLst>
                            <p:childTnLst>
                              <p:par>
                                <p:cTn id="118" presetID="2" presetClass="entr" presetSubtype="1" fill="hold" nodeType="clickEffect">
                                  <p:stCondLst>
                                    <p:cond delay="0"/>
                                  </p:stCondLst>
                                  <p:childTnLst>
                                    <p:set>
                                      <p:cBhvr>
                                        <p:cTn id="119" dur="1" fill="hold">
                                          <p:stCondLst>
                                            <p:cond delay="0"/>
                                          </p:stCondLst>
                                        </p:cTn>
                                        <p:tgtEl>
                                          <p:spTgt spid="125"/>
                                        </p:tgtEl>
                                        <p:attrNameLst>
                                          <p:attrName>style.visibility</p:attrName>
                                        </p:attrNameLst>
                                      </p:cBhvr>
                                      <p:to>
                                        <p:strVal val="visible"/>
                                      </p:to>
                                    </p:set>
                                    <p:anim calcmode="lin" valueType="num">
                                      <p:cBhvr additive="base">
                                        <p:cTn id="120" dur="500" fill="hold"/>
                                        <p:tgtEl>
                                          <p:spTgt spid="125"/>
                                        </p:tgtEl>
                                        <p:attrNameLst>
                                          <p:attrName>ppt_x</p:attrName>
                                        </p:attrNameLst>
                                      </p:cBhvr>
                                      <p:tavLst>
                                        <p:tav tm="0">
                                          <p:val>
                                            <p:strVal val="#ppt_x"/>
                                          </p:val>
                                        </p:tav>
                                        <p:tav tm="100000">
                                          <p:val>
                                            <p:strVal val="#ppt_x"/>
                                          </p:val>
                                        </p:tav>
                                      </p:tavLst>
                                    </p:anim>
                                    <p:anim calcmode="lin" valueType="num">
                                      <p:cBhvr additive="base">
                                        <p:cTn id="121" dur="500" fill="hold"/>
                                        <p:tgtEl>
                                          <p:spTgt spid="125"/>
                                        </p:tgtEl>
                                        <p:attrNameLst>
                                          <p:attrName>ppt_y</p:attrName>
                                        </p:attrNameLst>
                                      </p:cBhvr>
                                      <p:tavLst>
                                        <p:tav tm="0">
                                          <p:val>
                                            <p:strVal val="0-#ppt_h/2"/>
                                          </p:val>
                                        </p:tav>
                                        <p:tav tm="100000">
                                          <p:val>
                                            <p:strVal val="#ppt_y"/>
                                          </p:val>
                                        </p:tav>
                                      </p:tavLst>
                                    </p:anim>
                                  </p:childTnLst>
                                </p:cTn>
                              </p:par>
                            </p:childTnLst>
                          </p:cTn>
                        </p:par>
                        <p:par>
                          <p:cTn id="122" fill="hold">
                            <p:stCondLst>
                              <p:cond delay="500"/>
                            </p:stCondLst>
                            <p:childTnLst>
                              <p:par>
                                <p:cTn id="123" presetID="42" presetClass="path" presetSubtype="0" accel="50000" decel="50000" fill="hold" nodeType="afterEffect">
                                  <p:stCondLst>
                                    <p:cond delay="0"/>
                                  </p:stCondLst>
                                  <p:childTnLst>
                                    <p:animMotion origin="layout" path="M -0.13518 0.00046 L 0.1985 -0.3704 " pathEditMode="relative" rAng="0" ptsTypes="AA">
                                      <p:cBhvr>
                                        <p:cTn id="124" dur="1000" fill="hold"/>
                                        <p:tgtEl>
                                          <p:spTgt spid="124"/>
                                        </p:tgtEl>
                                        <p:attrNameLst>
                                          <p:attrName>ppt_x</p:attrName>
                                          <p:attrName>ppt_y</p:attrName>
                                        </p:attrNameLst>
                                      </p:cBhvr>
                                      <p:rCtr x="16684" y="-18815"/>
                                    </p:animMotion>
                                  </p:childTnLst>
                                </p:cTn>
                              </p:par>
                            </p:childTnLst>
                          </p:cTn>
                        </p:par>
                        <p:par>
                          <p:cTn id="125" fill="hold">
                            <p:stCondLst>
                              <p:cond delay="1500"/>
                            </p:stCondLst>
                            <p:childTnLst>
                              <p:par>
                                <p:cTn id="126" presetID="2" presetClass="exit" presetSubtype="4" fill="hold" nodeType="afterEffect">
                                  <p:stCondLst>
                                    <p:cond delay="50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42" presetClass="path" presetSubtype="0" accel="50000" decel="50000" fill="hold" nodeType="withEffect">
                                  <p:stCondLst>
                                    <p:cond delay="500"/>
                                  </p:stCondLst>
                                  <p:childTnLst>
                                    <p:animMotion origin="layout" path="M 0.1985 -0.3704 L 0.1985 0.00568 " pathEditMode="relative" rAng="0" ptsTypes="AA">
                                      <p:cBhvr>
                                        <p:cTn id="131" dur="1000" fill="hold"/>
                                        <p:tgtEl>
                                          <p:spTgt spid="124"/>
                                        </p:tgtEl>
                                        <p:attrNameLst>
                                          <p:attrName>ppt_x</p:attrName>
                                          <p:attrName>ppt_y</p:attrName>
                                        </p:attrNameLst>
                                      </p:cBhvr>
                                      <p:rCtr x="0" y="187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Synchronous Code</a:t>
            </a:r>
            <a:endParaRPr lang="en-US" dirty="0"/>
          </a:p>
        </p:txBody>
      </p:sp>
      <p:sp>
        <p:nvSpPr>
          <p:cNvPr id="5" name="Text Placeholder 4"/>
          <p:cNvSpPr>
            <a:spLocks noGrp="1"/>
          </p:cNvSpPr>
          <p:nvPr>
            <p:ph type="body" sz="quarter" idx="10"/>
          </p:nvPr>
        </p:nvSpPr>
        <p:spPr>
          <a:xfrm>
            <a:off x="274638" y="1216152"/>
            <a:ext cx="11887199" cy="3176254"/>
          </a:xfrm>
        </p:spPr>
        <p:txBody>
          <a:bodyPr/>
          <a:lstStyle/>
          <a:p>
            <a:pPr lvl="0"/>
            <a:r>
              <a:rPr lang="en-US" sz="1800" dirty="0">
                <a:solidFill>
                  <a:srgbClr val="0000FF"/>
                </a:solidFill>
                <a:ea typeface="Calibri" panose="020F0502020204030204" pitchFamily="34" charset="0"/>
              </a:rPr>
              <a:t>public</a:t>
            </a: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int</a:t>
            </a:r>
            <a:r>
              <a:rPr lang="en-US" sz="1800" dirty="0">
                <a:solidFill>
                  <a:prstClr val="black"/>
                </a:solidFill>
                <a:ea typeface="Calibri" panose="020F0502020204030204" pitchFamily="34" charset="0"/>
              </a:rPr>
              <a:t> </a:t>
            </a:r>
            <a:r>
              <a:rPr lang="en-US" sz="1800" dirty="0" err="1">
                <a:solidFill>
                  <a:prstClr val="black"/>
                </a:solidFill>
                <a:ea typeface="Calibri" panose="020F0502020204030204" pitchFamily="34" charset="0"/>
              </a:rPr>
              <a:t>SumPageSizes</a:t>
            </a:r>
            <a:r>
              <a:rPr lang="en-US" sz="1800" dirty="0">
                <a:solidFill>
                  <a:prstClr val="black"/>
                </a:solidFill>
                <a:ea typeface="Calibri" panose="020F0502020204030204" pitchFamily="34" charset="0"/>
              </a:rPr>
              <a:t>(</a:t>
            </a:r>
            <a:r>
              <a:rPr lang="en-US" sz="1800" dirty="0" err="1">
                <a:solidFill>
                  <a:srgbClr val="2B91AF"/>
                </a:solidFill>
                <a:ea typeface="Calibri" panose="020F0502020204030204" pitchFamily="34" charset="0"/>
              </a:rPr>
              <a:t>IList</a:t>
            </a:r>
            <a:r>
              <a:rPr lang="en-US" sz="1800" dirty="0">
                <a:solidFill>
                  <a:prstClr val="black"/>
                </a:solidFill>
                <a:ea typeface="Calibri" panose="020F0502020204030204" pitchFamily="34" charset="0"/>
              </a:rPr>
              <a:t>&lt;</a:t>
            </a:r>
            <a:r>
              <a:rPr lang="en-US" sz="1800" dirty="0">
                <a:solidFill>
                  <a:srgbClr val="2B91AF"/>
                </a:solidFill>
                <a:ea typeface="Calibri" panose="020F0502020204030204" pitchFamily="34" charset="0"/>
              </a:rPr>
              <a:t>Uri</a:t>
            </a:r>
            <a:r>
              <a:rPr lang="en-US" sz="1800" dirty="0">
                <a:solidFill>
                  <a:prstClr val="black"/>
                </a:solidFill>
                <a:ea typeface="Calibri" panose="020F0502020204030204" pitchFamily="34" charset="0"/>
              </a:rPr>
              <a:t>&gt; </a:t>
            </a:r>
            <a:r>
              <a:rPr lang="en-US" sz="1800" dirty="0" err="1">
                <a:solidFill>
                  <a:prstClr val="black"/>
                </a:solidFill>
                <a:ea typeface="Calibri" panose="020F0502020204030204" pitchFamily="34" charset="0"/>
              </a:rPr>
              <a:t>uris</a:t>
            </a:r>
            <a:r>
              <a:rPr lang="en-US" sz="1800" dirty="0">
                <a:solidFill>
                  <a:prstClr val="black"/>
                </a:solidFill>
                <a:ea typeface="Calibri" panose="020F0502020204030204" pitchFamily="34" charset="0"/>
              </a:rPr>
              <a:t>) </a:t>
            </a: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int</a:t>
            </a:r>
            <a:r>
              <a:rPr lang="en-US" sz="1800" dirty="0">
                <a:solidFill>
                  <a:prstClr val="black"/>
                </a:solidFill>
                <a:ea typeface="Calibri" panose="020F0502020204030204" pitchFamily="34" charset="0"/>
              </a:rPr>
              <a:t> total = 0</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foreach</a:t>
            </a: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var</a:t>
            </a:r>
            <a:r>
              <a:rPr lang="en-US" sz="1800" dirty="0">
                <a:solidFill>
                  <a:prstClr val="black"/>
                </a:solidFill>
                <a:ea typeface="Calibri" panose="020F0502020204030204" pitchFamily="34" charset="0"/>
              </a:rPr>
              <a:t> </a:t>
            </a:r>
            <a:r>
              <a:rPr lang="en-US" sz="1800" dirty="0" err="1">
                <a:solidFill>
                  <a:prstClr val="black"/>
                </a:solidFill>
                <a:ea typeface="Calibri" panose="020F0502020204030204" pitchFamily="34" charset="0"/>
              </a:rPr>
              <a:t>uri</a:t>
            </a:r>
            <a:r>
              <a:rPr lang="en-US" sz="1800" dirty="0">
                <a:solidFill>
                  <a:prstClr val="black"/>
                </a:solidFill>
                <a:ea typeface="Calibri" panose="020F0502020204030204" pitchFamily="34" charset="0"/>
              </a:rPr>
              <a:t> </a:t>
            </a:r>
            <a:r>
              <a:rPr lang="en-US" sz="1800" dirty="0">
                <a:solidFill>
                  <a:srgbClr val="0000FF"/>
                </a:solidFill>
                <a:ea typeface="Calibri" panose="020F0502020204030204" pitchFamily="34" charset="0"/>
              </a:rPr>
              <a:t>in</a:t>
            </a:r>
            <a:r>
              <a:rPr lang="en-US" sz="1800" dirty="0">
                <a:solidFill>
                  <a:prstClr val="black"/>
                </a:solidFill>
                <a:ea typeface="Calibri" panose="020F0502020204030204" pitchFamily="34" charset="0"/>
              </a:rPr>
              <a:t> </a:t>
            </a:r>
            <a:r>
              <a:rPr lang="en-US" sz="1800" dirty="0" err="1">
                <a:solidFill>
                  <a:prstClr val="black"/>
                </a:solidFill>
                <a:ea typeface="Calibri" panose="020F0502020204030204" pitchFamily="34" charset="0"/>
              </a:rPr>
              <a:t>uris</a:t>
            </a:r>
            <a:r>
              <a:rPr lang="en-US" sz="1800" dirty="0">
                <a:solidFill>
                  <a:prstClr val="black"/>
                </a:solidFill>
                <a:ea typeface="Calibri" panose="020F0502020204030204" pitchFamily="34" charset="0"/>
              </a:rPr>
              <a:t>) </a:t>
            </a: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    {</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var</a:t>
            </a:r>
            <a:r>
              <a:rPr lang="en-US" sz="1800" dirty="0">
                <a:solidFill>
                  <a:prstClr val="black"/>
                </a:solidFill>
                <a:ea typeface="Calibri" panose="020F0502020204030204" pitchFamily="34" charset="0"/>
              </a:rPr>
              <a:t> data = </a:t>
            </a:r>
            <a:r>
              <a:rPr lang="en-US" sz="1800" dirty="0">
                <a:solidFill>
                  <a:srgbClr val="0000FF"/>
                </a:solidFill>
                <a:ea typeface="Calibri" panose="020F0502020204030204" pitchFamily="34" charset="0"/>
              </a:rPr>
              <a:t>new</a:t>
            </a:r>
            <a:r>
              <a:rPr lang="en-US" sz="1800" dirty="0">
                <a:solidFill>
                  <a:prstClr val="black"/>
                </a:solidFill>
                <a:ea typeface="Calibri" panose="020F0502020204030204" pitchFamily="34" charset="0"/>
              </a:rPr>
              <a:t> </a:t>
            </a:r>
            <a:r>
              <a:rPr lang="en-US" sz="1800" dirty="0" err="1">
                <a:solidFill>
                  <a:srgbClr val="2B91AF"/>
                </a:solidFill>
                <a:ea typeface="Calibri" panose="020F0502020204030204" pitchFamily="34" charset="0"/>
              </a:rPr>
              <a:t>WebClient</a:t>
            </a:r>
            <a:r>
              <a:rPr lang="en-US" sz="1800" dirty="0" smtClean="0">
                <a:solidFill>
                  <a:prstClr val="black"/>
                </a:solidFill>
                <a:ea typeface="Calibri" panose="020F0502020204030204" pitchFamily="34" charset="0"/>
              </a:rPr>
              <a:t>().</a:t>
            </a:r>
            <a:r>
              <a:rPr lang="en-US" sz="1800" dirty="0" err="1" smtClean="0">
                <a:solidFill>
                  <a:sysClr val="windowText" lastClr="000000"/>
                </a:solidFill>
                <a:highlight>
                  <a:srgbClr val="FFFF00"/>
                </a:highlight>
                <a:ea typeface="Calibri" panose="020F0502020204030204" pitchFamily="34" charset="0"/>
              </a:rPr>
              <a:t>DownloadData</a:t>
            </a:r>
            <a:r>
              <a:rPr lang="en-US" sz="1800" dirty="0" smtClean="0">
                <a:solidFill>
                  <a:sysClr val="windowText" lastClr="000000"/>
                </a:solidFill>
                <a:highlight>
                  <a:srgbClr val="FFFF00"/>
                </a:highlight>
                <a:ea typeface="Calibri" panose="020F0502020204030204" pitchFamily="34" charset="0"/>
              </a:rPr>
              <a:t>(</a:t>
            </a:r>
            <a:r>
              <a:rPr lang="en-US" sz="1800" dirty="0" err="1" smtClean="0">
                <a:solidFill>
                  <a:sysClr val="windowText" lastClr="000000"/>
                </a:solidFill>
                <a:highlight>
                  <a:srgbClr val="FFFF00"/>
                </a:highlight>
                <a:ea typeface="Calibri" panose="020F0502020204030204" pitchFamily="34" charset="0"/>
              </a:rPr>
              <a:t>uri</a:t>
            </a:r>
            <a:r>
              <a:rPr lang="en-US" sz="1800" dirty="0" smtClean="0">
                <a:solidFill>
                  <a:sysClr val="windowText" lastClr="000000"/>
                </a:solidFill>
                <a:highlight>
                  <a:srgbClr val="FFFF00"/>
                </a:highlight>
                <a:ea typeface="Calibri" panose="020F0502020204030204" pitchFamily="34" charset="0"/>
              </a:rPr>
              <a:t>)</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total += </a:t>
            </a:r>
            <a:r>
              <a:rPr lang="en-US" sz="1800" dirty="0" err="1">
                <a:solidFill>
                  <a:prstClr val="black"/>
                </a:solidFill>
                <a:ea typeface="Calibri" panose="020F0502020204030204" pitchFamily="34" charset="0"/>
              </a:rPr>
              <a:t>data.Length</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a:solidFill>
                  <a:srgbClr val="0000FF"/>
                </a:solidFill>
                <a:ea typeface="Calibri" panose="020F0502020204030204" pitchFamily="34" charset="0"/>
              </a:rPr>
              <a:t>return</a:t>
            </a:r>
            <a:r>
              <a:rPr lang="en-US" sz="1800" dirty="0">
                <a:solidFill>
                  <a:prstClr val="black"/>
                </a:solidFill>
                <a:ea typeface="Calibri" panose="020F0502020204030204" pitchFamily="34" charset="0"/>
              </a:rPr>
              <a:t> total</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a:t>
            </a:r>
            <a:endParaRPr lang="en-US" sz="1800" dirty="0">
              <a:solidFill>
                <a:prstClr val="black"/>
              </a:solidFill>
              <a:latin typeface="Calibri" panose="020F0502020204030204"/>
            </a:endParaRPr>
          </a:p>
        </p:txBody>
      </p:sp>
    </p:spTree>
    <p:extLst>
      <p:ext uri="{BB962C8B-B14F-4D97-AF65-F5344CB8AC3E}">
        <p14:creationId xmlns:p14="http://schemas.microsoft.com/office/powerpoint/2010/main" val="151461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Asynchronous code without </a:t>
            </a:r>
            <a:r>
              <a:rPr lang="en-US" dirty="0" err="1" smtClean="0"/>
              <a:t>async</a:t>
            </a:r>
            <a:r>
              <a:rPr lang="en-US" dirty="0" smtClean="0"/>
              <a:t>/await</a:t>
            </a:r>
            <a:endParaRPr lang="en-US" dirty="0"/>
          </a:p>
        </p:txBody>
      </p:sp>
      <p:sp>
        <p:nvSpPr>
          <p:cNvPr id="5" name="Text Placeholder 4"/>
          <p:cNvSpPr>
            <a:spLocks noGrp="1"/>
          </p:cNvSpPr>
          <p:nvPr>
            <p:ph type="body" sz="quarter" idx="10"/>
          </p:nvPr>
        </p:nvSpPr>
        <p:spPr>
          <a:xfrm>
            <a:off x="274638" y="1216152"/>
            <a:ext cx="11887199" cy="5923160"/>
          </a:xfrm>
        </p:spPr>
        <p:txBody>
          <a:bodyPr/>
          <a:lstStyle/>
          <a:p>
            <a:pPr lvl="0"/>
            <a:r>
              <a:rPr lang="en-US" sz="1100" dirty="0">
                <a:solidFill>
                  <a:srgbClr val="0000FF"/>
                </a:solidFill>
                <a:ea typeface="Times New Roman" panose="02020603050405020304" pitchFamily="18" charset="0"/>
              </a:rPr>
              <a:t>public</a:t>
            </a:r>
            <a:r>
              <a:rPr lang="en-US" sz="1100" dirty="0">
                <a:solidFill>
                  <a:prstClr val="black"/>
                </a:solidFill>
                <a:ea typeface="Times New Roman" panose="02020603050405020304" pitchFamily="18" charset="0"/>
              </a:rPr>
              <a:t> </a:t>
            </a:r>
            <a:r>
              <a:rPr lang="en-US" sz="1100" dirty="0">
                <a:solidFill>
                  <a:srgbClr val="0000FF"/>
                </a:solidFill>
                <a:ea typeface="Times New Roman" panose="02020603050405020304" pitchFamily="18" charset="0"/>
              </a:rPr>
              <a:t>void</a:t>
            </a:r>
            <a:r>
              <a:rPr lang="en-US" sz="1100" dirty="0">
                <a:solidFill>
                  <a:prstClr val="black"/>
                </a:solidFill>
                <a:ea typeface="Times New Roman" panose="02020603050405020304" pitchFamily="18" charset="0"/>
              </a:rPr>
              <a:t> </a:t>
            </a:r>
            <a:r>
              <a:rPr lang="en-US" sz="1100" dirty="0" err="1">
                <a:solidFill>
                  <a:prstClr val="black"/>
                </a:solidFill>
                <a:ea typeface="Times New Roman" panose="02020603050405020304" pitchFamily="18" charset="0"/>
              </a:rPr>
              <a:t>SumPageSizesAsync</a:t>
            </a:r>
            <a:r>
              <a:rPr lang="en-US" sz="1100" dirty="0">
                <a:solidFill>
                  <a:prstClr val="black"/>
                </a:solidFill>
                <a:ea typeface="Times New Roman" panose="02020603050405020304" pitchFamily="18" charset="0"/>
              </a:rPr>
              <a:t>(</a:t>
            </a:r>
            <a:r>
              <a:rPr lang="en-US" sz="1100" dirty="0" err="1">
                <a:solidFill>
                  <a:srgbClr val="2B91AF"/>
                </a:solidFill>
                <a:ea typeface="Times New Roman" panose="02020603050405020304" pitchFamily="18" charset="0"/>
              </a:rPr>
              <a:t>IList</a:t>
            </a:r>
            <a:r>
              <a:rPr lang="en-US" sz="1100" dirty="0">
                <a:solidFill>
                  <a:prstClr val="black"/>
                </a:solidFill>
                <a:ea typeface="Times New Roman" panose="02020603050405020304" pitchFamily="18" charset="0"/>
              </a:rPr>
              <a:t>&lt;</a:t>
            </a:r>
            <a:r>
              <a:rPr lang="en-US" sz="1100" dirty="0">
                <a:solidFill>
                  <a:srgbClr val="2B91AF"/>
                </a:solidFill>
                <a:ea typeface="Times New Roman" panose="02020603050405020304" pitchFamily="18" charset="0"/>
              </a:rPr>
              <a:t>Uri</a:t>
            </a:r>
            <a:r>
              <a:rPr lang="en-US" sz="1100" dirty="0">
                <a:solidFill>
                  <a:prstClr val="black"/>
                </a:solidFill>
                <a:ea typeface="Times New Roman" panose="02020603050405020304" pitchFamily="18" charset="0"/>
              </a:rPr>
              <a:t>&gt; </a:t>
            </a:r>
            <a:r>
              <a:rPr lang="en-US" sz="1100" dirty="0" err="1">
                <a:solidFill>
                  <a:prstClr val="black"/>
                </a:solidFill>
                <a:ea typeface="Times New Roman" panose="02020603050405020304" pitchFamily="18" charset="0"/>
              </a:rPr>
              <a:t>uris</a:t>
            </a:r>
            <a:r>
              <a:rPr lang="en-US" sz="1100" dirty="0">
                <a:solidFill>
                  <a:prstClr val="black"/>
                </a:solidFill>
                <a:ea typeface="Times New Roman" panose="02020603050405020304" pitchFamily="18" charset="0"/>
              </a:rPr>
              <a:t>, </a:t>
            </a:r>
            <a:r>
              <a:rPr lang="en-US" sz="1100" dirty="0">
                <a:solidFill>
                  <a:srgbClr val="2B91AF"/>
                </a:solidFill>
                <a:ea typeface="Times New Roman" panose="02020603050405020304" pitchFamily="18" charset="0"/>
              </a:rPr>
              <a:t>Action</a:t>
            </a:r>
            <a:r>
              <a:rPr lang="en-US" sz="1100" dirty="0">
                <a:solidFill>
                  <a:prstClr val="black"/>
                </a:solidFill>
                <a:ea typeface="Times New Roman" panose="02020603050405020304" pitchFamily="18" charset="0"/>
              </a:rPr>
              <a:t>&lt;</a:t>
            </a:r>
            <a:r>
              <a:rPr lang="en-US" sz="1100" dirty="0" err="1">
                <a:solidFill>
                  <a:srgbClr val="0000FF"/>
                </a:solidFill>
                <a:ea typeface="Times New Roman" panose="02020603050405020304" pitchFamily="18" charset="0"/>
              </a:rPr>
              <a:t>int</a:t>
            </a:r>
            <a:r>
              <a:rPr lang="en-US" sz="1100" dirty="0">
                <a:solidFill>
                  <a:prstClr val="black"/>
                </a:solidFill>
                <a:ea typeface="Times New Roman" panose="02020603050405020304" pitchFamily="18" charset="0"/>
              </a:rPr>
              <a:t>, </a:t>
            </a:r>
            <a:r>
              <a:rPr lang="en-US" sz="1100" dirty="0">
                <a:solidFill>
                  <a:srgbClr val="2B91AF"/>
                </a:solidFill>
                <a:ea typeface="Times New Roman" panose="02020603050405020304" pitchFamily="18" charset="0"/>
              </a:rPr>
              <a:t>Exception</a:t>
            </a:r>
            <a:r>
              <a:rPr lang="en-US" sz="1100" dirty="0">
                <a:solidFill>
                  <a:prstClr val="black"/>
                </a:solidFill>
                <a:ea typeface="Times New Roman" panose="02020603050405020304" pitchFamily="18" charset="0"/>
              </a:rPr>
              <a:t>&gt; callback) </a:t>
            </a:r>
            <a:endParaRPr lang="en-US" sz="1100" dirty="0" smtClean="0">
              <a:solidFill>
                <a:prstClr val="black"/>
              </a:solidFill>
              <a:ea typeface="Times New Roman" panose="02020603050405020304" pitchFamily="18" charset="0"/>
            </a:endParaRPr>
          </a:p>
          <a:p>
            <a:pPr lvl="0"/>
            <a:r>
              <a:rPr lang="en-US" sz="1100" dirty="0" smtClean="0">
                <a:solidFill>
                  <a:prstClr val="black"/>
                </a:solidFill>
                <a:ea typeface="Times New Roman" panose="02020603050405020304" pitchFamily="18" charset="0"/>
              </a:rPr>
              <a:t>{</a:t>
            </a:r>
            <a:r>
              <a:rPr lang="en-US" sz="1100" dirty="0">
                <a:solidFill>
                  <a:prstClr val="black"/>
                </a:solidFill>
                <a:ea typeface="Times New Roman" panose="02020603050405020304" pitchFamily="18" charset="0"/>
              </a:rPr>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err="1">
                <a:solidFill>
                  <a:prstClr val="black"/>
                </a:solidFill>
                <a:ea typeface="Times New Roman" panose="02020603050405020304" pitchFamily="18" charset="0"/>
              </a:rPr>
              <a:t>SumPageSizesAsyncHelper</a:t>
            </a:r>
            <a:r>
              <a:rPr lang="en-US" sz="1100" dirty="0">
                <a:solidFill>
                  <a:prstClr val="black"/>
                </a:solidFill>
                <a:ea typeface="Times New Roman" panose="02020603050405020304" pitchFamily="18" charset="0"/>
              </a:rPr>
              <a:t>(</a:t>
            </a:r>
            <a:r>
              <a:rPr lang="en-US" sz="1100" dirty="0" err="1">
                <a:solidFill>
                  <a:prstClr val="black"/>
                </a:solidFill>
                <a:ea typeface="Times New Roman" panose="02020603050405020304" pitchFamily="18" charset="0"/>
              </a:rPr>
              <a:t>uris.GetEnumerator</a:t>
            </a:r>
            <a:r>
              <a:rPr lang="en-US" sz="1100" dirty="0">
                <a:solidFill>
                  <a:prstClr val="black"/>
                </a:solidFill>
                <a:ea typeface="Times New Roman" panose="02020603050405020304" pitchFamily="18" charset="0"/>
              </a:rPr>
              <a:t>(), 0, callback);</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r>
            <a:br>
              <a:rPr lang="en-US" sz="1100" dirty="0">
                <a:solidFill>
                  <a:prstClr val="black"/>
                </a:solidFill>
                <a:ea typeface="Times New Roman" panose="02020603050405020304" pitchFamily="18" charset="0"/>
              </a:rPr>
            </a:br>
            <a:r>
              <a:rPr lang="en-US" sz="1100" dirty="0">
                <a:solidFill>
                  <a:srgbClr val="0000FF"/>
                </a:solidFill>
                <a:ea typeface="Times New Roman" panose="02020603050405020304" pitchFamily="18" charset="0"/>
              </a:rPr>
              <a:t>private</a:t>
            </a:r>
            <a:r>
              <a:rPr lang="en-US" sz="1100" dirty="0">
                <a:solidFill>
                  <a:prstClr val="black"/>
                </a:solidFill>
                <a:ea typeface="Times New Roman" panose="02020603050405020304" pitchFamily="18" charset="0"/>
              </a:rPr>
              <a:t> </a:t>
            </a:r>
            <a:r>
              <a:rPr lang="en-US" sz="1100" dirty="0">
                <a:solidFill>
                  <a:srgbClr val="0000FF"/>
                </a:solidFill>
                <a:ea typeface="Times New Roman" panose="02020603050405020304" pitchFamily="18" charset="0"/>
              </a:rPr>
              <a:t>void</a:t>
            </a:r>
            <a:r>
              <a:rPr lang="en-US" sz="1100" dirty="0">
                <a:solidFill>
                  <a:prstClr val="black"/>
                </a:solidFill>
                <a:ea typeface="Times New Roman" panose="02020603050405020304" pitchFamily="18" charset="0"/>
              </a:rPr>
              <a:t> </a:t>
            </a:r>
            <a:r>
              <a:rPr lang="en-US" sz="1100" dirty="0" err="1">
                <a:solidFill>
                  <a:prstClr val="black"/>
                </a:solidFill>
                <a:ea typeface="Times New Roman" panose="02020603050405020304" pitchFamily="18" charset="0"/>
              </a:rPr>
              <a:t>SumPageSizesAsyncHelper</a:t>
            </a:r>
            <a:r>
              <a:rPr lang="en-US" sz="1100" dirty="0">
                <a:solidFill>
                  <a:prstClr val="black"/>
                </a:solidFill>
                <a:ea typeface="Times New Roman" panose="02020603050405020304" pitchFamily="18" charset="0"/>
              </a:rPr>
              <a:t>(</a:t>
            </a:r>
            <a:r>
              <a:rPr lang="en-US" sz="1100" dirty="0" err="1">
                <a:solidFill>
                  <a:srgbClr val="2B91AF"/>
                </a:solidFill>
                <a:ea typeface="Times New Roman" panose="02020603050405020304" pitchFamily="18" charset="0"/>
              </a:rPr>
              <a:t>IEnumerator</a:t>
            </a:r>
            <a:r>
              <a:rPr lang="en-US" sz="1100" dirty="0">
                <a:solidFill>
                  <a:prstClr val="black"/>
                </a:solidFill>
                <a:ea typeface="Times New Roman" panose="02020603050405020304" pitchFamily="18" charset="0"/>
              </a:rPr>
              <a:t>&lt;</a:t>
            </a:r>
            <a:r>
              <a:rPr lang="en-US" sz="1100" dirty="0">
                <a:solidFill>
                  <a:srgbClr val="2B91AF"/>
                </a:solidFill>
                <a:ea typeface="Times New Roman" panose="02020603050405020304" pitchFamily="18" charset="0"/>
              </a:rPr>
              <a:t>Uri</a:t>
            </a:r>
            <a:r>
              <a:rPr lang="en-US" sz="1100" dirty="0">
                <a:solidFill>
                  <a:prstClr val="black"/>
                </a:solidFill>
                <a:ea typeface="Times New Roman" panose="02020603050405020304" pitchFamily="18" charset="0"/>
              </a:rPr>
              <a:t>&gt; enumerator, </a:t>
            </a:r>
            <a:r>
              <a:rPr lang="en-US" sz="1100" dirty="0" err="1">
                <a:solidFill>
                  <a:srgbClr val="0000FF"/>
                </a:solidFill>
                <a:ea typeface="Times New Roman" panose="02020603050405020304" pitchFamily="18" charset="0"/>
              </a:rPr>
              <a:t>int</a:t>
            </a:r>
            <a:r>
              <a:rPr lang="en-US" sz="1100" dirty="0">
                <a:solidFill>
                  <a:prstClr val="black"/>
                </a:solidFill>
                <a:ea typeface="Times New Roman" panose="02020603050405020304" pitchFamily="18" charset="0"/>
              </a:rPr>
              <a:t> total, </a:t>
            </a:r>
            <a:r>
              <a:rPr lang="en-US" sz="1100" dirty="0" smtClean="0">
                <a:solidFill>
                  <a:srgbClr val="2B91AF"/>
                </a:solidFill>
                <a:ea typeface="Times New Roman" panose="02020603050405020304" pitchFamily="18" charset="0"/>
              </a:rPr>
              <a:t>Action</a:t>
            </a:r>
            <a:r>
              <a:rPr lang="en-US" sz="1100" dirty="0" smtClean="0">
                <a:solidFill>
                  <a:prstClr val="black"/>
                </a:solidFill>
                <a:ea typeface="Times New Roman" panose="02020603050405020304" pitchFamily="18" charset="0"/>
              </a:rPr>
              <a:t>&lt;</a:t>
            </a:r>
            <a:r>
              <a:rPr lang="en-US" sz="1100" dirty="0" err="1" smtClean="0">
                <a:solidFill>
                  <a:srgbClr val="0000FF"/>
                </a:solidFill>
                <a:ea typeface="Times New Roman" panose="02020603050405020304" pitchFamily="18" charset="0"/>
              </a:rPr>
              <a:t>int</a:t>
            </a:r>
            <a:r>
              <a:rPr lang="en-US" sz="1100" dirty="0">
                <a:solidFill>
                  <a:prstClr val="black"/>
                </a:solidFill>
                <a:ea typeface="Times New Roman" panose="02020603050405020304" pitchFamily="18" charset="0"/>
              </a:rPr>
              <a:t>, </a:t>
            </a:r>
            <a:r>
              <a:rPr lang="en-US" sz="1100" dirty="0">
                <a:solidFill>
                  <a:srgbClr val="2B91AF"/>
                </a:solidFill>
                <a:ea typeface="Times New Roman" panose="02020603050405020304" pitchFamily="18" charset="0"/>
              </a:rPr>
              <a:t>Exception</a:t>
            </a:r>
            <a:r>
              <a:rPr lang="en-US" sz="1100" dirty="0">
                <a:solidFill>
                  <a:prstClr val="black"/>
                </a:solidFill>
                <a:ea typeface="Times New Roman" panose="02020603050405020304" pitchFamily="18" charset="0"/>
              </a:rPr>
              <a:t>&gt; callback) </a:t>
            </a:r>
            <a:endParaRPr lang="en-US" sz="1100" dirty="0" smtClean="0">
              <a:solidFill>
                <a:prstClr val="black"/>
              </a:solidFill>
              <a:ea typeface="Times New Roman" panose="02020603050405020304" pitchFamily="18" charset="0"/>
            </a:endParaRPr>
          </a:p>
          <a:p>
            <a:pPr lvl="0"/>
            <a:r>
              <a:rPr lang="en-US" sz="1100" dirty="0" smtClean="0">
                <a:solidFill>
                  <a:prstClr val="black"/>
                </a:solidFill>
                <a:ea typeface="Times New Roman" panose="02020603050405020304" pitchFamily="18" charset="0"/>
              </a:rPr>
              <a:t>{</a:t>
            </a:r>
            <a:r>
              <a:rPr lang="en-US" sz="1100" dirty="0">
                <a:solidFill>
                  <a:prstClr val="black"/>
                </a:solidFill>
                <a:ea typeface="Times New Roman" panose="02020603050405020304" pitchFamily="18" charset="0"/>
              </a:rPr>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a:solidFill>
                  <a:srgbClr val="0000FF"/>
                </a:solidFill>
                <a:ea typeface="Times New Roman" panose="02020603050405020304" pitchFamily="18" charset="0"/>
              </a:rPr>
              <a:t>try</a:t>
            </a:r>
            <a:r>
              <a:rPr lang="en-US" sz="1100" dirty="0">
                <a:solidFill>
                  <a:prstClr val="black"/>
                </a:solidFill>
                <a:ea typeface="Times New Roman" panose="02020603050405020304" pitchFamily="18" charset="0"/>
              </a:rPr>
              <a:t> </a:t>
            </a:r>
            <a:endParaRPr lang="en-US" sz="1100" dirty="0" smtClean="0">
              <a:solidFill>
                <a:prstClr val="black"/>
              </a:solidFill>
              <a:ea typeface="Times New Roman" panose="02020603050405020304" pitchFamily="18" charset="0"/>
            </a:endParaRPr>
          </a:p>
          <a:p>
            <a:pPr lvl="0"/>
            <a:r>
              <a:rPr lang="en-US" sz="1100" dirty="0">
                <a:solidFill>
                  <a:prstClr val="black"/>
                </a:solidFill>
                <a:ea typeface="Times New Roman" panose="02020603050405020304" pitchFamily="18" charset="0"/>
              </a:rPr>
              <a:t> </a:t>
            </a:r>
            <a:r>
              <a:rPr lang="en-US" sz="1100" dirty="0" smtClean="0">
                <a:solidFill>
                  <a:prstClr val="black"/>
                </a:solidFill>
                <a:ea typeface="Times New Roman" panose="02020603050405020304" pitchFamily="18" charset="0"/>
              </a:rPr>
              <a:t>   {</a:t>
            </a:r>
            <a:r>
              <a:rPr lang="en-US" sz="1100" dirty="0">
                <a:solidFill>
                  <a:prstClr val="black"/>
                </a:solidFill>
                <a:ea typeface="Times New Roman" panose="02020603050405020304" pitchFamily="18" charset="0"/>
              </a:rPr>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a:solidFill>
                  <a:srgbClr val="0000FF"/>
                </a:solidFill>
                <a:ea typeface="Times New Roman" panose="02020603050405020304" pitchFamily="18" charset="0"/>
              </a:rPr>
              <a:t>if</a:t>
            </a:r>
            <a:r>
              <a:rPr lang="en-US" sz="1100" dirty="0">
                <a:solidFill>
                  <a:prstClr val="black"/>
                </a:solidFill>
                <a:ea typeface="Times New Roman" panose="02020603050405020304" pitchFamily="18" charset="0"/>
              </a:rPr>
              <a:t> (</a:t>
            </a:r>
            <a:r>
              <a:rPr lang="en-US" sz="1100" dirty="0" err="1">
                <a:solidFill>
                  <a:prstClr val="black"/>
                </a:solidFill>
                <a:ea typeface="Times New Roman" panose="02020603050405020304" pitchFamily="18" charset="0"/>
              </a:rPr>
              <a:t>enumerator.MoveNext</a:t>
            </a:r>
            <a:r>
              <a:rPr lang="en-US" sz="1100" dirty="0">
                <a:solidFill>
                  <a:prstClr val="black"/>
                </a:solidFill>
                <a:ea typeface="Times New Roman" panose="02020603050405020304" pitchFamily="18" charset="0"/>
              </a:rPr>
              <a:t>()) </a:t>
            </a:r>
            <a:endParaRPr lang="en-US" sz="1100" dirty="0" smtClean="0">
              <a:solidFill>
                <a:prstClr val="black"/>
              </a:solidFill>
              <a:ea typeface="Times New Roman" panose="02020603050405020304" pitchFamily="18" charset="0"/>
            </a:endParaRPr>
          </a:p>
          <a:p>
            <a:pPr lvl="0"/>
            <a:r>
              <a:rPr lang="en-US" sz="1100" dirty="0">
                <a:solidFill>
                  <a:prstClr val="black"/>
                </a:solidFill>
                <a:ea typeface="Times New Roman" panose="02020603050405020304" pitchFamily="18" charset="0"/>
              </a:rPr>
              <a:t> </a:t>
            </a:r>
            <a:r>
              <a:rPr lang="en-US" sz="1100" dirty="0" smtClean="0">
                <a:solidFill>
                  <a:prstClr val="black"/>
                </a:solidFill>
                <a:ea typeface="Times New Roman" panose="02020603050405020304" pitchFamily="18" charset="0"/>
              </a:rPr>
              <a:t>       {</a:t>
            </a:r>
            <a:r>
              <a:rPr lang="en-US" sz="1100" dirty="0">
                <a:solidFill>
                  <a:prstClr val="black"/>
                </a:solidFill>
                <a:ea typeface="Times New Roman" panose="02020603050405020304" pitchFamily="18" charset="0"/>
              </a:rPr>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err="1">
                <a:solidFill>
                  <a:srgbClr val="0000FF"/>
                </a:solidFill>
                <a:ea typeface="Times New Roman" panose="02020603050405020304" pitchFamily="18" charset="0"/>
              </a:rPr>
              <a:t>var</a:t>
            </a:r>
            <a:r>
              <a:rPr lang="en-US" sz="1100" dirty="0">
                <a:solidFill>
                  <a:prstClr val="black"/>
                </a:solidFill>
                <a:ea typeface="Times New Roman" panose="02020603050405020304" pitchFamily="18" charset="0"/>
              </a:rPr>
              <a:t> client = </a:t>
            </a:r>
            <a:r>
              <a:rPr lang="en-US" sz="1100" dirty="0">
                <a:solidFill>
                  <a:srgbClr val="0000FF"/>
                </a:solidFill>
                <a:ea typeface="Times New Roman" panose="02020603050405020304" pitchFamily="18" charset="0"/>
              </a:rPr>
              <a:t>new</a:t>
            </a:r>
            <a:r>
              <a:rPr lang="en-US" sz="1100" dirty="0">
                <a:solidFill>
                  <a:prstClr val="black"/>
                </a:solidFill>
                <a:ea typeface="Times New Roman" panose="02020603050405020304" pitchFamily="18" charset="0"/>
              </a:rPr>
              <a:t> </a:t>
            </a:r>
            <a:r>
              <a:rPr lang="en-US" sz="1100" dirty="0" err="1">
                <a:solidFill>
                  <a:srgbClr val="2B91AF"/>
                </a:solidFill>
                <a:ea typeface="Times New Roman" panose="02020603050405020304" pitchFamily="18" charset="0"/>
              </a:rPr>
              <a:t>WebClient</a:t>
            </a:r>
            <a:r>
              <a:rPr lang="en-US" sz="1100" dirty="0">
                <a:solidFill>
                  <a:prstClr val="black"/>
                </a:solidFill>
                <a:ea typeface="Times New Roman" panose="02020603050405020304" pitchFamily="18" charset="0"/>
              </a:rPr>
              <a:t>();</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err="1">
                <a:solidFill>
                  <a:prstClr val="black"/>
                </a:solidFill>
                <a:ea typeface="Times New Roman" panose="02020603050405020304" pitchFamily="18" charset="0"/>
              </a:rPr>
              <a:t>client.DownloadDataCompleted</a:t>
            </a:r>
            <a:r>
              <a:rPr lang="en-US" sz="1100" dirty="0">
                <a:solidFill>
                  <a:prstClr val="black"/>
                </a:solidFill>
                <a:ea typeface="Times New Roman" panose="02020603050405020304" pitchFamily="18" charset="0"/>
              </a:rPr>
              <a:t> += (sender, e) =&gt; </a:t>
            </a:r>
            <a:endParaRPr lang="en-US" sz="1100" dirty="0" smtClean="0">
              <a:solidFill>
                <a:prstClr val="black"/>
              </a:solidFill>
              <a:ea typeface="Times New Roman" panose="02020603050405020304" pitchFamily="18" charset="0"/>
            </a:endParaRPr>
          </a:p>
          <a:p>
            <a:pPr lvl="0"/>
            <a:r>
              <a:rPr lang="en-US" sz="1100" dirty="0">
                <a:solidFill>
                  <a:prstClr val="black"/>
                </a:solidFill>
                <a:ea typeface="Times New Roman" panose="02020603050405020304" pitchFamily="18" charset="0"/>
              </a:rPr>
              <a:t> </a:t>
            </a:r>
            <a:r>
              <a:rPr lang="en-US" sz="1100" dirty="0" smtClean="0">
                <a:solidFill>
                  <a:prstClr val="black"/>
                </a:solidFill>
                <a:ea typeface="Times New Roman" panose="02020603050405020304" pitchFamily="18" charset="0"/>
              </a:rPr>
              <a:t>           {</a:t>
            </a:r>
            <a:r>
              <a:rPr lang="en-US" sz="1100" dirty="0">
                <a:solidFill>
                  <a:prstClr val="black"/>
                </a:solidFill>
                <a:ea typeface="Times New Roman" panose="02020603050405020304" pitchFamily="18" charset="0"/>
              </a:rPr>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a:solidFill>
                  <a:srgbClr val="0000FF"/>
                </a:solidFill>
                <a:ea typeface="Times New Roman" panose="02020603050405020304" pitchFamily="18" charset="0"/>
              </a:rPr>
              <a:t>if</a:t>
            </a:r>
            <a:r>
              <a:rPr lang="en-US" sz="1100" dirty="0">
                <a:solidFill>
                  <a:prstClr val="black"/>
                </a:solidFill>
                <a:ea typeface="Times New Roman" panose="02020603050405020304" pitchFamily="18" charset="0"/>
              </a:rPr>
              <a:t> (</a:t>
            </a:r>
            <a:r>
              <a:rPr lang="en-US" sz="1100" dirty="0" err="1">
                <a:solidFill>
                  <a:prstClr val="black"/>
                </a:solidFill>
                <a:ea typeface="Times New Roman" panose="02020603050405020304" pitchFamily="18" charset="0"/>
              </a:rPr>
              <a:t>e.Error</a:t>
            </a:r>
            <a:r>
              <a:rPr lang="en-US" sz="1100" dirty="0">
                <a:solidFill>
                  <a:prstClr val="black"/>
                </a:solidFill>
                <a:ea typeface="Times New Roman" panose="02020603050405020304" pitchFamily="18" charset="0"/>
              </a:rPr>
              <a:t> != null) </a:t>
            </a:r>
            <a:endParaRPr lang="en-US" sz="1100" dirty="0" smtClean="0">
              <a:solidFill>
                <a:prstClr val="black"/>
              </a:solidFill>
              <a:ea typeface="Times New Roman" panose="02020603050405020304" pitchFamily="18" charset="0"/>
            </a:endParaRPr>
          </a:p>
          <a:p>
            <a:pPr lvl="0"/>
            <a:r>
              <a:rPr lang="en-US" sz="1100" dirty="0">
                <a:solidFill>
                  <a:prstClr val="black"/>
                </a:solidFill>
                <a:ea typeface="Times New Roman" panose="02020603050405020304" pitchFamily="18" charset="0"/>
              </a:rPr>
              <a:t> </a:t>
            </a:r>
            <a:r>
              <a:rPr lang="en-US" sz="1100" dirty="0" smtClean="0">
                <a:solidFill>
                  <a:prstClr val="black"/>
                </a:solidFill>
                <a:ea typeface="Times New Roman" panose="02020603050405020304" pitchFamily="18" charset="0"/>
              </a:rPr>
              <a:t>               {</a:t>
            </a:r>
            <a:endParaRPr lang="en-US" sz="1100" dirty="0">
              <a:solidFill>
                <a:prstClr val="black"/>
              </a:solidFill>
              <a:ea typeface="Times New Roman" panose="02020603050405020304" pitchFamily="18" charset="0"/>
            </a:endParaRPr>
          </a:p>
          <a:p>
            <a:pPr lvl="0"/>
            <a:r>
              <a:rPr lang="en-US" sz="1100" dirty="0">
                <a:solidFill>
                  <a:prstClr val="black"/>
                </a:solidFill>
                <a:ea typeface="Times New Roman" panose="02020603050405020304" pitchFamily="18" charset="0"/>
              </a:rPr>
              <a:t>                  </a:t>
            </a:r>
            <a:r>
              <a:rPr lang="en-US" sz="1100" dirty="0" err="1">
                <a:solidFill>
                  <a:prstClr val="black"/>
                </a:solidFill>
                <a:ea typeface="Times New Roman" panose="02020603050405020304" pitchFamily="18" charset="0"/>
              </a:rPr>
              <a:t>enumerator.Dispose</a:t>
            </a:r>
            <a:r>
              <a:rPr lang="en-US" sz="1100" dirty="0">
                <a:solidFill>
                  <a:prstClr val="black"/>
                </a:solidFill>
                <a:ea typeface="Times New Roman" panose="02020603050405020304" pitchFamily="18" charset="0"/>
              </a:rPr>
              <a:t>();                    </a:t>
            </a:r>
          </a:p>
          <a:p>
            <a:pPr lvl="0"/>
            <a:r>
              <a:rPr lang="en-US" sz="1100" dirty="0">
                <a:solidFill>
                  <a:prstClr val="black"/>
                </a:solidFill>
                <a:ea typeface="Times New Roman" panose="02020603050405020304" pitchFamily="18" charset="0"/>
              </a:rPr>
              <a:t>                  callback(0, </a:t>
            </a:r>
            <a:r>
              <a:rPr lang="en-US" sz="1100" dirty="0" err="1">
                <a:solidFill>
                  <a:prstClr val="black"/>
                </a:solidFill>
                <a:ea typeface="Times New Roman" panose="02020603050405020304" pitchFamily="18" charset="0"/>
              </a:rPr>
              <a:t>e.Error</a:t>
            </a:r>
            <a:r>
              <a:rPr lang="en-US" sz="1100" dirty="0">
                <a:solidFill>
                  <a:prstClr val="black"/>
                </a:solidFill>
                <a:ea typeface="Times New Roman" panose="02020603050405020304" pitchFamily="18" charset="0"/>
              </a:rPr>
              <a:t>);                </a:t>
            </a:r>
          </a:p>
          <a:p>
            <a:pPr lvl="0"/>
            <a:r>
              <a:rPr lang="en-US" sz="1100" dirty="0">
                <a:solidFill>
                  <a:prstClr val="black"/>
                </a:solidFill>
                <a:ea typeface="Times New Roman" panose="02020603050405020304" pitchFamily="18" charset="0"/>
              </a:rPr>
              <a:t>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a:solidFill>
                  <a:srgbClr val="0000FF"/>
                </a:solidFill>
                <a:ea typeface="Times New Roman" panose="02020603050405020304" pitchFamily="18" charset="0"/>
              </a:rPr>
              <a:t>else</a:t>
            </a:r>
            <a:r>
              <a:rPr lang="en-US" sz="1100" dirty="0">
                <a:solidFill>
                  <a:prstClr val="black"/>
                </a:solidFill>
                <a:ea typeface="Times New Roman" panose="02020603050405020304" pitchFamily="18" charset="0"/>
              </a:rPr>
              <a:t> </a:t>
            </a:r>
            <a:r>
              <a:rPr lang="en-US" sz="1100" dirty="0" err="1" smtClean="0">
                <a:solidFill>
                  <a:prstClr val="black"/>
                </a:solidFill>
                <a:ea typeface="Times New Roman" panose="02020603050405020304" pitchFamily="18" charset="0"/>
              </a:rPr>
              <a:t>SumPageSizesAsyncHelper</a:t>
            </a:r>
            <a:r>
              <a:rPr lang="en-US" sz="1100" dirty="0" smtClean="0">
                <a:solidFill>
                  <a:prstClr val="black"/>
                </a:solidFill>
                <a:ea typeface="Times New Roman" panose="02020603050405020304" pitchFamily="18" charset="0"/>
              </a:rPr>
              <a:t>(enumerator</a:t>
            </a:r>
            <a:r>
              <a:rPr lang="en-US" sz="1100" dirty="0">
                <a:solidFill>
                  <a:prstClr val="black"/>
                </a:solidFill>
                <a:ea typeface="Times New Roman" panose="02020603050405020304" pitchFamily="18" charset="0"/>
              </a:rPr>
              <a:t>, total + </a:t>
            </a:r>
            <a:r>
              <a:rPr lang="en-US" sz="1100" dirty="0" err="1">
                <a:solidFill>
                  <a:prstClr val="black"/>
                </a:solidFill>
                <a:ea typeface="Times New Roman" panose="02020603050405020304" pitchFamily="18" charset="0"/>
              </a:rPr>
              <a:t>e.Result.Length</a:t>
            </a:r>
            <a:r>
              <a:rPr lang="en-US" sz="1100" dirty="0">
                <a:solidFill>
                  <a:prstClr val="black"/>
                </a:solidFill>
                <a:ea typeface="Times New Roman" panose="02020603050405020304" pitchFamily="18" charset="0"/>
              </a:rPr>
              <a:t>, callback);</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err="1">
                <a:solidFill>
                  <a:prstClr val="black"/>
                </a:solidFill>
                <a:ea typeface="Times New Roman" panose="02020603050405020304" pitchFamily="18" charset="0"/>
              </a:rPr>
              <a:t>client.DownloadDataAsync</a:t>
            </a:r>
            <a:r>
              <a:rPr lang="en-US" sz="1100" dirty="0">
                <a:solidFill>
                  <a:prstClr val="black"/>
                </a:solidFill>
                <a:ea typeface="Times New Roman" panose="02020603050405020304" pitchFamily="18" charset="0"/>
              </a:rPr>
              <a:t>(</a:t>
            </a:r>
            <a:r>
              <a:rPr lang="en-US" sz="1100" dirty="0" err="1">
                <a:solidFill>
                  <a:prstClr val="black"/>
                </a:solidFill>
                <a:ea typeface="Times New Roman" panose="02020603050405020304" pitchFamily="18" charset="0"/>
              </a:rPr>
              <a:t>enumerator.Current</a:t>
            </a:r>
            <a:r>
              <a:rPr lang="en-US" sz="1100" dirty="0">
                <a:solidFill>
                  <a:prstClr val="black"/>
                </a:solidFill>
                <a:ea typeface="Times New Roman" panose="02020603050405020304" pitchFamily="18" charset="0"/>
              </a:rPr>
              <a:t>);</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a:solidFill>
                  <a:srgbClr val="0000FF"/>
                </a:solidFill>
                <a:ea typeface="Times New Roman" panose="02020603050405020304" pitchFamily="18" charset="0"/>
              </a:rPr>
              <a:t>else</a:t>
            </a:r>
            <a:r>
              <a:rPr lang="en-US" sz="1100" dirty="0">
                <a:solidFill>
                  <a:prstClr val="black"/>
                </a:solidFill>
                <a:ea typeface="Times New Roman" panose="02020603050405020304" pitchFamily="18" charset="0"/>
              </a:rPr>
              <a:t> </a:t>
            </a:r>
            <a:endParaRPr lang="en-US" sz="1100" dirty="0" smtClean="0">
              <a:solidFill>
                <a:prstClr val="black"/>
              </a:solidFill>
              <a:ea typeface="Times New Roman" panose="02020603050405020304" pitchFamily="18" charset="0"/>
            </a:endParaRPr>
          </a:p>
          <a:p>
            <a:pPr lvl="0"/>
            <a:r>
              <a:rPr lang="en-US" sz="1100" dirty="0">
                <a:solidFill>
                  <a:prstClr val="black"/>
                </a:solidFill>
                <a:ea typeface="Times New Roman" panose="02020603050405020304" pitchFamily="18" charset="0"/>
              </a:rPr>
              <a:t> </a:t>
            </a:r>
            <a:r>
              <a:rPr lang="en-US" sz="1100" dirty="0" smtClean="0">
                <a:solidFill>
                  <a:prstClr val="black"/>
                </a:solidFill>
                <a:ea typeface="Times New Roman" panose="02020603050405020304" pitchFamily="18" charset="0"/>
              </a:rPr>
              <a:t>       {</a:t>
            </a:r>
            <a:r>
              <a:rPr lang="en-US" sz="1100" dirty="0">
                <a:solidFill>
                  <a:prstClr val="black"/>
                </a:solidFill>
                <a:ea typeface="Times New Roman" panose="02020603050405020304" pitchFamily="18" charset="0"/>
              </a:rPr>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err="1">
                <a:solidFill>
                  <a:prstClr val="black"/>
                </a:solidFill>
                <a:ea typeface="Times New Roman" panose="02020603050405020304" pitchFamily="18" charset="0"/>
              </a:rPr>
              <a:t>enumerator.Dispose</a:t>
            </a:r>
            <a:r>
              <a:rPr lang="en-US" sz="1100" dirty="0">
                <a:solidFill>
                  <a:prstClr val="black"/>
                </a:solidFill>
                <a:ea typeface="Times New Roman" panose="02020603050405020304" pitchFamily="18" charset="0"/>
              </a:rPr>
              <a:t>();</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callback(total, </a:t>
            </a:r>
            <a:r>
              <a:rPr lang="en-US" sz="1100" dirty="0">
                <a:solidFill>
                  <a:srgbClr val="0000FF"/>
                </a:solidFill>
                <a:ea typeface="Times New Roman" panose="02020603050405020304" pitchFamily="18" charset="0"/>
              </a:rPr>
              <a:t>null</a:t>
            </a:r>
            <a:r>
              <a:rPr lang="en-US" sz="1100" dirty="0">
                <a:solidFill>
                  <a:prstClr val="black"/>
                </a:solidFill>
                <a:ea typeface="Times New Roman" panose="02020603050405020304" pitchFamily="18" charset="0"/>
              </a:rPr>
              <a:t>);</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br>
              <a:rPr lang="en-US" sz="1100" dirty="0">
                <a:solidFill>
                  <a:prstClr val="black"/>
                </a:solidFill>
                <a:ea typeface="Times New Roman" panose="02020603050405020304" pitchFamily="18" charset="0"/>
              </a:rPr>
            </a:br>
            <a:r>
              <a:rPr lang="en-US" sz="1100" dirty="0">
                <a:solidFill>
                  <a:prstClr val="black"/>
                </a:solidFill>
                <a:ea typeface="Times New Roman" panose="02020603050405020304" pitchFamily="18" charset="0"/>
              </a:rPr>
              <a:t>    </a:t>
            </a:r>
            <a:r>
              <a:rPr lang="en-US" sz="1100" dirty="0">
                <a:solidFill>
                  <a:srgbClr val="0000FF"/>
                </a:solidFill>
                <a:ea typeface="Times New Roman" panose="02020603050405020304" pitchFamily="18" charset="0"/>
              </a:rPr>
              <a:t>catch</a:t>
            </a:r>
            <a:r>
              <a:rPr lang="en-US" sz="1100" dirty="0">
                <a:solidFill>
                  <a:prstClr val="black"/>
                </a:solidFill>
                <a:ea typeface="Times New Roman" panose="02020603050405020304" pitchFamily="18" charset="0"/>
              </a:rPr>
              <a:t> (</a:t>
            </a:r>
            <a:r>
              <a:rPr lang="en-US" sz="1100" dirty="0">
                <a:solidFill>
                  <a:srgbClr val="2B91AF"/>
                </a:solidFill>
                <a:ea typeface="Times New Roman" panose="02020603050405020304" pitchFamily="18" charset="0"/>
              </a:rPr>
              <a:t>Exception</a:t>
            </a:r>
            <a:r>
              <a:rPr lang="en-US" sz="1100" dirty="0">
                <a:solidFill>
                  <a:prstClr val="black"/>
                </a:solidFill>
                <a:ea typeface="Times New Roman" panose="02020603050405020304" pitchFamily="18" charset="0"/>
              </a:rPr>
              <a:t> ex) </a:t>
            </a:r>
            <a:endParaRPr lang="en-US" sz="1100" dirty="0" smtClean="0">
              <a:solidFill>
                <a:prstClr val="black"/>
              </a:solidFill>
              <a:ea typeface="Times New Roman" panose="02020603050405020304" pitchFamily="18" charset="0"/>
            </a:endParaRPr>
          </a:p>
          <a:p>
            <a:pPr lvl="0"/>
            <a:r>
              <a:rPr lang="en-US" sz="1100" dirty="0">
                <a:solidFill>
                  <a:prstClr val="black"/>
                </a:solidFill>
                <a:ea typeface="Times New Roman" panose="02020603050405020304" pitchFamily="18" charset="0"/>
              </a:rPr>
              <a:t> </a:t>
            </a:r>
            <a:r>
              <a:rPr lang="en-US" sz="1100" dirty="0" smtClean="0">
                <a:solidFill>
                  <a:prstClr val="black"/>
                </a:solidFill>
                <a:ea typeface="Times New Roman" panose="02020603050405020304" pitchFamily="18" charset="0"/>
              </a:rPr>
              <a:t>   {</a:t>
            </a:r>
            <a:r>
              <a:rPr lang="en-US" sz="1100" dirty="0" smtClean="0">
                <a:solidFill>
                  <a:prstClr val="black"/>
                </a:solidFill>
                <a:ea typeface="Calibri" panose="020F0502020204030204" pitchFamily="34" charset="0"/>
              </a:rPr>
              <a:t>        </a:t>
            </a:r>
            <a:endParaRPr lang="en-US" sz="1100" dirty="0">
              <a:solidFill>
                <a:prstClr val="black"/>
              </a:solidFill>
              <a:ea typeface="Calibri" panose="020F0502020204030204" pitchFamily="34" charset="0"/>
            </a:endParaRPr>
          </a:p>
          <a:p>
            <a:pPr lvl="0"/>
            <a:r>
              <a:rPr lang="en-US" sz="1100" dirty="0">
                <a:solidFill>
                  <a:prstClr val="black"/>
                </a:solidFill>
                <a:ea typeface="Calibri" panose="020F0502020204030204" pitchFamily="34" charset="0"/>
              </a:rPr>
              <a:t>        </a:t>
            </a:r>
            <a:r>
              <a:rPr lang="en-US" sz="1100" dirty="0" err="1">
                <a:solidFill>
                  <a:prstClr val="black"/>
                </a:solidFill>
                <a:ea typeface="Calibri" panose="020F0502020204030204" pitchFamily="34" charset="0"/>
              </a:rPr>
              <a:t>enumerator.Dispose</a:t>
            </a:r>
            <a:r>
              <a:rPr lang="en-US" sz="1100" dirty="0">
                <a:solidFill>
                  <a:prstClr val="black"/>
                </a:solidFill>
                <a:ea typeface="Calibri" panose="020F0502020204030204" pitchFamily="34" charset="0"/>
              </a:rPr>
              <a:t>();</a:t>
            </a:r>
            <a:br>
              <a:rPr lang="en-US" sz="1100" dirty="0">
                <a:solidFill>
                  <a:prstClr val="black"/>
                </a:solidFill>
                <a:ea typeface="Calibri" panose="020F0502020204030204" pitchFamily="34" charset="0"/>
              </a:rPr>
            </a:br>
            <a:r>
              <a:rPr lang="en-US" sz="1100" dirty="0">
                <a:solidFill>
                  <a:prstClr val="black"/>
                </a:solidFill>
                <a:ea typeface="Calibri" panose="020F0502020204030204" pitchFamily="34" charset="0"/>
              </a:rPr>
              <a:t>        callback(0, ex);</a:t>
            </a:r>
            <a:br>
              <a:rPr lang="en-US" sz="1100" dirty="0">
                <a:solidFill>
                  <a:prstClr val="black"/>
                </a:solidFill>
                <a:ea typeface="Calibri" panose="020F0502020204030204" pitchFamily="34" charset="0"/>
              </a:rPr>
            </a:br>
            <a:r>
              <a:rPr lang="en-US" sz="1100" dirty="0">
                <a:solidFill>
                  <a:prstClr val="black"/>
                </a:solidFill>
                <a:ea typeface="Calibri" panose="020F0502020204030204" pitchFamily="34" charset="0"/>
              </a:rPr>
              <a:t>    }</a:t>
            </a:r>
            <a:br>
              <a:rPr lang="en-US" sz="1100" dirty="0">
                <a:solidFill>
                  <a:prstClr val="black"/>
                </a:solidFill>
                <a:ea typeface="Calibri" panose="020F0502020204030204" pitchFamily="34" charset="0"/>
              </a:rPr>
            </a:br>
            <a:r>
              <a:rPr lang="en-US" sz="1100" dirty="0" smtClean="0">
                <a:solidFill>
                  <a:prstClr val="black"/>
                </a:solidFill>
                <a:ea typeface="Calibri" panose="020F0502020204030204" pitchFamily="34" charset="0"/>
              </a:rPr>
              <a:t>}</a:t>
            </a:r>
            <a:endParaRPr lang="en-US" sz="1100" dirty="0">
              <a:solidFill>
                <a:prstClr val="black"/>
              </a:solidFill>
            </a:endParaRPr>
          </a:p>
        </p:txBody>
      </p:sp>
    </p:spTree>
    <p:extLst>
      <p:ext uri="{BB962C8B-B14F-4D97-AF65-F5344CB8AC3E}">
        <p14:creationId xmlns:p14="http://schemas.microsoft.com/office/powerpoint/2010/main" val="312567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Synchronous Code</a:t>
            </a:r>
            <a:endParaRPr lang="en-US" dirty="0"/>
          </a:p>
        </p:txBody>
      </p:sp>
      <p:sp>
        <p:nvSpPr>
          <p:cNvPr id="5" name="Text Placeholder 4"/>
          <p:cNvSpPr>
            <a:spLocks noGrp="1"/>
          </p:cNvSpPr>
          <p:nvPr>
            <p:ph type="body" sz="quarter" idx="10"/>
          </p:nvPr>
        </p:nvSpPr>
        <p:spPr>
          <a:xfrm>
            <a:off x="274638" y="1216152"/>
            <a:ext cx="11887199" cy="3176254"/>
          </a:xfrm>
        </p:spPr>
        <p:txBody>
          <a:bodyPr/>
          <a:lstStyle/>
          <a:p>
            <a:pPr lvl="0"/>
            <a:r>
              <a:rPr lang="en-US" sz="1800" dirty="0">
                <a:solidFill>
                  <a:srgbClr val="0000FF"/>
                </a:solidFill>
                <a:ea typeface="Calibri" panose="020F0502020204030204" pitchFamily="34" charset="0"/>
              </a:rPr>
              <a:t>public</a:t>
            </a: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int</a:t>
            </a:r>
            <a:r>
              <a:rPr lang="en-US" sz="1800" dirty="0">
                <a:solidFill>
                  <a:prstClr val="black"/>
                </a:solidFill>
                <a:ea typeface="Calibri" panose="020F0502020204030204" pitchFamily="34" charset="0"/>
              </a:rPr>
              <a:t> </a:t>
            </a:r>
            <a:r>
              <a:rPr lang="en-US" sz="1800" dirty="0" err="1">
                <a:solidFill>
                  <a:prstClr val="black"/>
                </a:solidFill>
                <a:ea typeface="Calibri" panose="020F0502020204030204" pitchFamily="34" charset="0"/>
              </a:rPr>
              <a:t>SumPageSizes</a:t>
            </a:r>
            <a:r>
              <a:rPr lang="en-US" sz="1800" dirty="0">
                <a:solidFill>
                  <a:prstClr val="black"/>
                </a:solidFill>
                <a:ea typeface="Calibri" panose="020F0502020204030204" pitchFamily="34" charset="0"/>
              </a:rPr>
              <a:t>(</a:t>
            </a:r>
            <a:r>
              <a:rPr lang="en-US" sz="1800" dirty="0" err="1">
                <a:solidFill>
                  <a:srgbClr val="2B91AF"/>
                </a:solidFill>
                <a:ea typeface="Calibri" panose="020F0502020204030204" pitchFamily="34" charset="0"/>
              </a:rPr>
              <a:t>IList</a:t>
            </a:r>
            <a:r>
              <a:rPr lang="en-US" sz="1800" dirty="0">
                <a:solidFill>
                  <a:prstClr val="black"/>
                </a:solidFill>
                <a:ea typeface="Calibri" panose="020F0502020204030204" pitchFamily="34" charset="0"/>
              </a:rPr>
              <a:t>&lt;</a:t>
            </a:r>
            <a:r>
              <a:rPr lang="en-US" sz="1800" dirty="0">
                <a:solidFill>
                  <a:srgbClr val="2B91AF"/>
                </a:solidFill>
                <a:ea typeface="Calibri" panose="020F0502020204030204" pitchFamily="34" charset="0"/>
              </a:rPr>
              <a:t>Uri</a:t>
            </a:r>
            <a:r>
              <a:rPr lang="en-US" sz="1800" dirty="0">
                <a:solidFill>
                  <a:prstClr val="black"/>
                </a:solidFill>
                <a:ea typeface="Calibri" panose="020F0502020204030204" pitchFamily="34" charset="0"/>
              </a:rPr>
              <a:t>&gt; </a:t>
            </a:r>
            <a:r>
              <a:rPr lang="en-US" sz="1800" dirty="0" err="1">
                <a:solidFill>
                  <a:prstClr val="black"/>
                </a:solidFill>
                <a:ea typeface="Calibri" panose="020F0502020204030204" pitchFamily="34" charset="0"/>
              </a:rPr>
              <a:t>uris</a:t>
            </a:r>
            <a:r>
              <a:rPr lang="en-US" sz="1800" dirty="0">
                <a:solidFill>
                  <a:prstClr val="black"/>
                </a:solidFill>
                <a:ea typeface="Calibri" panose="020F0502020204030204" pitchFamily="34" charset="0"/>
              </a:rPr>
              <a:t>) </a:t>
            </a: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int</a:t>
            </a:r>
            <a:r>
              <a:rPr lang="en-US" sz="1800" dirty="0">
                <a:solidFill>
                  <a:prstClr val="black"/>
                </a:solidFill>
                <a:ea typeface="Calibri" panose="020F0502020204030204" pitchFamily="34" charset="0"/>
              </a:rPr>
              <a:t> total = 0</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foreach</a:t>
            </a: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var</a:t>
            </a:r>
            <a:r>
              <a:rPr lang="en-US" sz="1800" dirty="0">
                <a:solidFill>
                  <a:prstClr val="black"/>
                </a:solidFill>
                <a:ea typeface="Calibri" panose="020F0502020204030204" pitchFamily="34" charset="0"/>
              </a:rPr>
              <a:t> </a:t>
            </a:r>
            <a:r>
              <a:rPr lang="en-US" sz="1800" dirty="0" err="1">
                <a:solidFill>
                  <a:prstClr val="black"/>
                </a:solidFill>
                <a:ea typeface="Calibri" panose="020F0502020204030204" pitchFamily="34" charset="0"/>
              </a:rPr>
              <a:t>uri</a:t>
            </a:r>
            <a:r>
              <a:rPr lang="en-US" sz="1800" dirty="0">
                <a:solidFill>
                  <a:prstClr val="black"/>
                </a:solidFill>
                <a:ea typeface="Calibri" panose="020F0502020204030204" pitchFamily="34" charset="0"/>
              </a:rPr>
              <a:t> </a:t>
            </a:r>
            <a:r>
              <a:rPr lang="en-US" sz="1800" dirty="0">
                <a:solidFill>
                  <a:srgbClr val="0000FF"/>
                </a:solidFill>
                <a:ea typeface="Calibri" panose="020F0502020204030204" pitchFamily="34" charset="0"/>
              </a:rPr>
              <a:t>in</a:t>
            </a:r>
            <a:r>
              <a:rPr lang="en-US" sz="1800" dirty="0">
                <a:solidFill>
                  <a:prstClr val="black"/>
                </a:solidFill>
                <a:ea typeface="Calibri" panose="020F0502020204030204" pitchFamily="34" charset="0"/>
              </a:rPr>
              <a:t> </a:t>
            </a:r>
            <a:r>
              <a:rPr lang="en-US" sz="1800" dirty="0" err="1">
                <a:solidFill>
                  <a:prstClr val="black"/>
                </a:solidFill>
                <a:ea typeface="Calibri" panose="020F0502020204030204" pitchFamily="34" charset="0"/>
              </a:rPr>
              <a:t>uris</a:t>
            </a:r>
            <a:r>
              <a:rPr lang="en-US" sz="1800" dirty="0">
                <a:solidFill>
                  <a:prstClr val="black"/>
                </a:solidFill>
                <a:ea typeface="Calibri" panose="020F0502020204030204" pitchFamily="34" charset="0"/>
              </a:rPr>
              <a:t>) </a:t>
            </a: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    {</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err="1">
                <a:solidFill>
                  <a:srgbClr val="0000FF"/>
                </a:solidFill>
                <a:ea typeface="Calibri" panose="020F0502020204030204" pitchFamily="34" charset="0"/>
              </a:rPr>
              <a:t>var</a:t>
            </a:r>
            <a:r>
              <a:rPr lang="en-US" sz="1800" dirty="0">
                <a:solidFill>
                  <a:prstClr val="black"/>
                </a:solidFill>
                <a:ea typeface="Calibri" panose="020F0502020204030204" pitchFamily="34" charset="0"/>
              </a:rPr>
              <a:t> data = </a:t>
            </a:r>
            <a:r>
              <a:rPr lang="en-US" sz="1800" dirty="0">
                <a:solidFill>
                  <a:srgbClr val="0000FF"/>
                </a:solidFill>
                <a:ea typeface="Calibri" panose="020F0502020204030204" pitchFamily="34" charset="0"/>
              </a:rPr>
              <a:t>new</a:t>
            </a:r>
            <a:r>
              <a:rPr lang="en-US" sz="1800" dirty="0">
                <a:solidFill>
                  <a:prstClr val="black"/>
                </a:solidFill>
                <a:ea typeface="Calibri" panose="020F0502020204030204" pitchFamily="34" charset="0"/>
              </a:rPr>
              <a:t> </a:t>
            </a:r>
            <a:r>
              <a:rPr lang="en-US" sz="1800" dirty="0" err="1">
                <a:solidFill>
                  <a:srgbClr val="2B91AF"/>
                </a:solidFill>
                <a:ea typeface="Calibri" panose="020F0502020204030204" pitchFamily="34" charset="0"/>
              </a:rPr>
              <a:t>WebClient</a:t>
            </a:r>
            <a:r>
              <a:rPr lang="en-US" sz="1800" dirty="0" smtClean="0">
                <a:solidFill>
                  <a:prstClr val="black"/>
                </a:solidFill>
                <a:ea typeface="Calibri" panose="020F0502020204030204" pitchFamily="34" charset="0"/>
              </a:rPr>
              <a:t>().</a:t>
            </a:r>
            <a:r>
              <a:rPr lang="en-US" sz="1800" dirty="0" err="1" smtClean="0">
                <a:solidFill>
                  <a:sysClr val="windowText" lastClr="000000"/>
                </a:solidFill>
                <a:highlight>
                  <a:srgbClr val="FFFF00"/>
                </a:highlight>
                <a:ea typeface="Calibri" panose="020F0502020204030204" pitchFamily="34" charset="0"/>
              </a:rPr>
              <a:t>DownloadData</a:t>
            </a:r>
            <a:r>
              <a:rPr lang="en-US" sz="1800" dirty="0" smtClean="0">
                <a:solidFill>
                  <a:sysClr val="windowText" lastClr="000000"/>
                </a:solidFill>
                <a:highlight>
                  <a:srgbClr val="FFFF00"/>
                </a:highlight>
                <a:ea typeface="Calibri" panose="020F0502020204030204" pitchFamily="34" charset="0"/>
              </a:rPr>
              <a:t>(</a:t>
            </a:r>
            <a:r>
              <a:rPr lang="en-US" sz="1800" dirty="0" err="1" smtClean="0">
                <a:solidFill>
                  <a:sysClr val="windowText" lastClr="000000"/>
                </a:solidFill>
                <a:highlight>
                  <a:srgbClr val="FFFF00"/>
                </a:highlight>
                <a:ea typeface="Calibri" panose="020F0502020204030204" pitchFamily="34" charset="0"/>
              </a:rPr>
              <a:t>uri</a:t>
            </a:r>
            <a:r>
              <a:rPr lang="en-US" sz="1800" dirty="0" smtClean="0">
                <a:solidFill>
                  <a:sysClr val="windowText" lastClr="000000"/>
                </a:solidFill>
                <a:highlight>
                  <a:srgbClr val="FFFF00"/>
                </a:highlight>
                <a:ea typeface="Calibri" panose="020F0502020204030204" pitchFamily="34" charset="0"/>
              </a:rPr>
              <a:t>)</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total += </a:t>
            </a:r>
            <a:r>
              <a:rPr lang="en-US" sz="1800" dirty="0" err="1">
                <a:solidFill>
                  <a:prstClr val="black"/>
                </a:solidFill>
                <a:ea typeface="Calibri" panose="020F0502020204030204" pitchFamily="34" charset="0"/>
              </a:rPr>
              <a:t>data.Length</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
            </a:r>
            <a:br>
              <a:rPr lang="en-US" sz="1800" dirty="0" smtClean="0">
                <a:solidFill>
                  <a:prstClr val="black"/>
                </a:solidFill>
                <a:ea typeface="Calibri" panose="020F0502020204030204" pitchFamily="34" charset="0"/>
              </a:rPr>
            </a:br>
            <a:r>
              <a:rPr lang="en-US" sz="1800" dirty="0">
                <a:solidFill>
                  <a:prstClr val="black"/>
                </a:solidFill>
                <a:ea typeface="Calibri" panose="020F0502020204030204" pitchFamily="34" charset="0"/>
              </a:rPr>
              <a:t>    </a:t>
            </a:r>
            <a:r>
              <a:rPr lang="en-US" sz="1800" dirty="0">
                <a:solidFill>
                  <a:srgbClr val="0000FF"/>
                </a:solidFill>
                <a:ea typeface="Calibri" panose="020F0502020204030204" pitchFamily="34" charset="0"/>
              </a:rPr>
              <a:t>return</a:t>
            </a:r>
            <a:r>
              <a:rPr lang="en-US" sz="1800" dirty="0">
                <a:solidFill>
                  <a:prstClr val="black"/>
                </a:solidFill>
                <a:ea typeface="Calibri" panose="020F0502020204030204" pitchFamily="34" charset="0"/>
              </a:rPr>
              <a:t> total</a:t>
            </a:r>
            <a:r>
              <a:rPr lang="en-US" sz="1800" dirty="0" smtClean="0">
                <a:solidFill>
                  <a:prstClr val="black"/>
                </a:solidFill>
                <a:ea typeface="Calibri" panose="020F0502020204030204" pitchFamily="34" charset="0"/>
              </a:rPr>
              <a:t>;</a:t>
            </a:r>
            <a:br>
              <a:rPr lang="en-US" sz="1800" dirty="0" smtClean="0">
                <a:solidFill>
                  <a:prstClr val="black"/>
                </a:solidFill>
                <a:ea typeface="Calibri" panose="020F0502020204030204" pitchFamily="34" charset="0"/>
              </a:rPr>
            </a:br>
            <a:r>
              <a:rPr lang="en-US" sz="1800" dirty="0" smtClean="0">
                <a:solidFill>
                  <a:prstClr val="black"/>
                </a:solidFill>
                <a:ea typeface="Calibri" panose="020F0502020204030204" pitchFamily="34" charset="0"/>
              </a:rPr>
              <a:t>}</a:t>
            </a:r>
            <a:endParaRPr lang="en-US" sz="1800" dirty="0">
              <a:solidFill>
                <a:prstClr val="black"/>
              </a:solidFill>
              <a:latin typeface="Calibri" panose="020F0502020204030204"/>
            </a:endParaRPr>
          </a:p>
        </p:txBody>
      </p:sp>
    </p:spTree>
    <p:extLst>
      <p:ext uri="{BB962C8B-B14F-4D97-AF65-F5344CB8AC3E}">
        <p14:creationId xmlns:p14="http://schemas.microsoft.com/office/powerpoint/2010/main" val="133359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Build ASP.NET Web Applications Using Async</a:t>
            </a:r>
          </a:p>
        </p:txBody>
      </p:sp>
      <p:sp>
        <p:nvSpPr>
          <p:cNvPr id="5" name="Text Placeholder 4"/>
          <p:cNvSpPr>
            <a:spLocks noGrp="1"/>
          </p:cNvSpPr>
          <p:nvPr>
            <p:ph type="body" sz="quarter" idx="12"/>
          </p:nvPr>
        </p:nvSpPr>
        <p:spPr/>
        <p:txBody>
          <a:bodyPr/>
          <a:lstStyle/>
          <a:p>
            <a:r>
              <a:rPr lang="en-US" dirty="0" smtClean="0"/>
              <a:t>Rowan Miller</a:t>
            </a:r>
          </a:p>
        </p:txBody>
      </p:sp>
      <p:sp>
        <p:nvSpPr>
          <p:cNvPr id="14" name="Text Placeholder 13"/>
          <p:cNvSpPr>
            <a:spLocks noGrp="1"/>
          </p:cNvSpPr>
          <p:nvPr>
            <p:ph type="body" sz="quarter" idx="13"/>
          </p:nvPr>
        </p:nvSpPr>
        <p:spPr/>
        <p:txBody>
          <a:bodyPr/>
          <a:lstStyle/>
          <a:p>
            <a:r>
              <a:rPr lang="en-US" dirty="0"/>
              <a:t>DEV-B337</a:t>
            </a:r>
          </a:p>
        </p:txBody>
      </p:sp>
    </p:spTree>
    <p:extLst>
      <p:ext uri="{BB962C8B-B14F-4D97-AF65-F5344CB8AC3E}">
        <p14:creationId xmlns:p14="http://schemas.microsoft.com/office/powerpoint/2010/main" val="248586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Asynchronous code using </a:t>
            </a:r>
            <a:r>
              <a:rPr lang="en-US" dirty="0" err="1" smtClean="0"/>
              <a:t>async</a:t>
            </a:r>
            <a:r>
              <a:rPr lang="en-US" dirty="0" smtClean="0"/>
              <a:t>/await</a:t>
            </a:r>
            <a:endParaRPr lang="en-US" dirty="0"/>
          </a:p>
        </p:txBody>
      </p:sp>
      <p:sp>
        <p:nvSpPr>
          <p:cNvPr id="5" name="Text Placeholder 4"/>
          <p:cNvSpPr>
            <a:spLocks noGrp="1"/>
          </p:cNvSpPr>
          <p:nvPr>
            <p:ph type="body" sz="quarter" idx="10"/>
          </p:nvPr>
        </p:nvSpPr>
        <p:spPr>
          <a:xfrm>
            <a:off x="274638" y="1216152"/>
            <a:ext cx="11887199" cy="3176254"/>
          </a:xfrm>
        </p:spPr>
        <p:txBody>
          <a:bodyPr/>
          <a:lstStyle/>
          <a:p>
            <a:pPr lvl="0" defTabSz="914400">
              <a:spcBef>
                <a:spcPts val="1000"/>
              </a:spcBef>
              <a:buSzTx/>
              <a:defRPr/>
            </a:pPr>
            <a:r>
              <a:rPr lang="en-US" sz="1800" dirty="0">
                <a:solidFill>
                  <a:srgbClr val="0000FF"/>
                </a:solidFill>
                <a:ea typeface="Calibri" panose="020F0502020204030204" pitchFamily="34" charset="0"/>
              </a:rPr>
              <a:t>public</a:t>
            </a:r>
            <a:r>
              <a:rPr lang="en-US" sz="1800" dirty="0">
                <a:solidFill>
                  <a:sysClr val="windowText" lastClr="000000"/>
                </a:solidFill>
                <a:ea typeface="Calibri" panose="020F0502020204030204" pitchFamily="34" charset="0"/>
              </a:rPr>
              <a:t> </a:t>
            </a:r>
            <a:r>
              <a:rPr lang="en-US" sz="1800" dirty="0">
                <a:solidFill>
                  <a:srgbClr val="0000FF"/>
                </a:solidFill>
                <a:highlight>
                  <a:srgbClr val="FFFF00"/>
                </a:highlight>
                <a:ea typeface="Calibri" panose="020F0502020204030204" pitchFamily="34" charset="0"/>
              </a:rPr>
              <a:t>async</a:t>
            </a:r>
            <a:r>
              <a:rPr lang="en-US" sz="1800" dirty="0">
                <a:solidFill>
                  <a:srgbClr val="0000FF"/>
                </a:solidFill>
                <a:ea typeface="Calibri" panose="020F0502020204030204" pitchFamily="34" charset="0"/>
              </a:rPr>
              <a:t> </a:t>
            </a:r>
            <a:r>
              <a:rPr lang="en-US" sz="1800" dirty="0">
                <a:solidFill>
                  <a:srgbClr val="2B91AF"/>
                </a:solidFill>
                <a:highlight>
                  <a:srgbClr val="FFFF00"/>
                </a:highlight>
                <a:ea typeface="Calibri" panose="020F0502020204030204" pitchFamily="34" charset="0"/>
              </a:rPr>
              <a:t>Task</a:t>
            </a:r>
            <a:r>
              <a:rPr lang="en-US" sz="1800" dirty="0">
                <a:solidFill>
                  <a:sysClr val="windowText" lastClr="000000"/>
                </a:solidFill>
                <a:highlight>
                  <a:srgbClr val="FFFF00"/>
                </a:highlight>
                <a:ea typeface="Calibri" panose="020F0502020204030204" pitchFamily="34" charset="0"/>
              </a:rPr>
              <a:t>&lt;</a:t>
            </a:r>
            <a:r>
              <a:rPr lang="en-US" sz="1800" dirty="0" err="1">
                <a:solidFill>
                  <a:srgbClr val="0000FF"/>
                </a:solidFill>
                <a:ea typeface="Calibri" panose="020F0502020204030204" pitchFamily="34" charset="0"/>
              </a:rPr>
              <a:t>int</a:t>
            </a:r>
            <a:r>
              <a:rPr lang="en-US" sz="1800" dirty="0">
                <a:solidFill>
                  <a:sysClr val="windowText" lastClr="000000"/>
                </a:solidFill>
                <a:highlight>
                  <a:srgbClr val="FFFF00"/>
                </a:highlight>
                <a:ea typeface="Calibri" panose="020F0502020204030204" pitchFamily="34" charset="0"/>
              </a:rPr>
              <a:t>&gt;</a:t>
            </a:r>
            <a:r>
              <a:rPr lang="en-US" sz="1800" dirty="0">
                <a:solidFill>
                  <a:sysClr val="windowText" lastClr="000000"/>
                </a:solidFill>
                <a:ea typeface="Calibri" panose="020F0502020204030204" pitchFamily="34" charset="0"/>
              </a:rPr>
              <a:t> </a:t>
            </a:r>
            <a:r>
              <a:rPr lang="en-US" sz="1800" dirty="0" err="1">
                <a:solidFill>
                  <a:sysClr val="windowText" lastClr="000000"/>
                </a:solidFill>
                <a:ea typeface="Calibri" panose="020F0502020204030204" pitchFamily="34" charset="0"/>
              </a:rPr>
              <a:t>SumPageSizes</a:t>
            </a:r>
            <a:r>
              <a:rPr lang="en-US" sz="1800" dirty="0" err="1">
                <a:solidFill>
                  <a:sysClr val="windowText" lastClr="000000"/>
                </a:solidFill>
                <a:highlight>
                  <a:srgbClr val="FFFF00"/>
                </a:highlight>
                <a:ea typeface="Calibri" panose="020F0502020204030204" pitchFamily="34" charset="0"/>
              </a:rPr>
              <a:t>Async</a:t>
            </a:r>
            <a:r>
              <a:rPr lang="en-US" sz="1800" dirty="0">
                <a:solidFill>
                  <a:sysClr val="windowText" lastClr="000000"/>
                </a:solidFill>
                <a:ea typeface="Calibri" panose="020F0502020204030204" pitchFamily="34" charset="0"/>
              </a:rPr>
              <a:t>(</a:t>
            </a:r>
            <a:r>
              <a:rPr lang="en-US" sz="1800" dirty="0" err="1">
                <a:solidFill>
                  <a:srgbClr val="2B91AF"/>
                </a:solidFill>
                <a:ea typeface="Calibri" panose="020F0502020204030204" pitchFamily="34" charset="0"/>
              </a:rPr>
              <a:t>IList</a:t>
            </a:r>
            <a:r>
              <a:rPr lang="en-US" sz="1800" dirty="0">
                <a:solidFill>
                  <a:sysClr val="windowText" lastClr="000000"/>
                </a:solidFill>
                <a:ea typeface="Calibri" panose="020F0502020204030204" pitchFamily="34" charset="0"/>
              </a:rPr>
              <a:t>&lt;</a:t>
            </a:r>
            <a:r>
              <a:rPr lang="en-US" sz="1800" dirty="0">
                <a:solidFill>
                  <a:srgbClr val="2B91AF"/>
                </a:solidFill>
                <a:ea typeface="Calibri" panose="020F0502020204030204" pitchFamily="34" charset="0"/>
              </a:rPr>
              <a:t>Uri</a:t>
            </a:r>
            <a:r>
              <a:rPr lang="en-US" sz="1800" dirty="0">
                <a:solidFill>
                  <a:sysClr val="windowText" lastClr="000000"/>
                </a:solidFill>
                <a:ea typeface="Calibri" panose="020F0502020204030204" pitchFamily="34" charset="0"/>
              </a:rPr>
              <a:t>&gt; </a:t>
            </a:r>
            <a:r>
              <a:rPr lang="en-US" sz="1800" dirty="0" err="1">
                <a:solidFill>
                  <a:sysClr val="windowText" lastClr="000000"/>
                </a:solidFill>
                <a:ea typeface="Calibri" panose="020F0502020204030204" pitchFamily="34" charset="0"/>
              </a:rPr>
              <a:t>uris</a:t>
            </a:r>
            <a:r>
              <a:rPr lang="en-US" sz="1800" dirty="0">
                <a:solidFill>
                  <a:sysClr val="windowText" lastClr="000000"/>
                </a:solidFill>
                <a:ea typeface="Calibri" panose="020F0502020204030204" pitchFamily="34" charset="0"/>
              </a:rPr>
              <a:t>) </a:t>
            </a:r>
            <a:r>
              <a:rPr lang="en-US" sz="1800" dirty="0" smtClean="0">
                <a:solidFill>
                  <a:sysClr val="windowText" lastClr="000000"/>
                </a:solidFill>
                <a:ea typeface="Calibri" panose="020F0502020204030204" pitchFamily="34" charset="0"/>
              </a:rPr>
              <a:t/>
            </a:r>
            <a:br>
              <a:rPr lang="en-US" sz="1800" dirty="0" smtClean="0">
                <a:solidFill>
                  <a:sysClr val="windowText" lastClr="000000"/>
                </a:solidFill>
                <a:ea typeface="Calibri" panose="020F0502020204030204" pitchFamily="34" charset="0"/>
              </a:rPr>
            </a:br>
            <a:r>
              <a:rPr lang="en-US" sz="1800" dirty="0" smtClean="0">
                <a:solidFill>
                  <a:sysClr val="windowText" lastClr="000000"/>
                </a:solidFill>
                <a:ea typeface="Calibri" panose="020F0502020204030204" pitchFamily="34" charset="0"/>
              </a:rPr>
              <a:t>{</a:t>
            </a:r>
            <a:br>
              <a:rPr lang="en-US" sz="1800" dirty="0" smtClean="0">
                <a:solidFill>
                  <a:sysClr val="windowText" lastClr="000000"/>
                </a:solidFill>
                <a:ea typeface="Calibri" panose="020F0502020204030204" pitchFamily="34" charset="0"/>
              </a:rPr>
            </a:br>
            <a:r>
              <a:rPr lang="en-US" sz="1800" dirty="0">
                <a:solidFill>
                  <a:sysClr val="windowText" lastClr="000000"/>
                </a:solidFill>
                <a:ea typeface="Calibri" panose="020F0502020204030204" pitchFamily="34" charset="0"/>
              </a:rPr>
              <a:t>    </a:t>
            </a:r>
            <a:r>
              <a:rPr lang="en-US" sz="1800" dirty="0" err="1">
                <a:solidFill>
                  <a:srgbClr val="0000FF"/>
                </a:solidFill>
                <a:ea typeface="Calibri" panose="020F0502020204030204" pitchFamily="34" charset="0"/>
              </a:rPr>
              <a:t>int</a:t>
            </a:r>
            <a:r>
              <a:rPr lang="en-US" sz="1800" dirty="0">
                <a:solidFill>
                  <a:sysClr val="windowText" lastClr="000000"/>
                </a:solidFill>
                <a:ea typeface="Calibri" panose="020F0502020204030204" pitchFamily="34" charset="0"/>
              </a:rPr>
              <a:t> total = 0</a:t>
            </a:r>
            <a:r>
              <a:rPr lang="en-US" sz="1800" dirty="0" smtClean="0">
                <a:solidFill>
                  <a:sysClr val="windowText" lastClr="000000"/>
                </a:solidFill>
                <a:ea typeface="Calibri" panose="020F0502020204030204" pitchFamily="34" charset="0"/>
              </a:rPr>
              <a:t>;</a:t>
            </a:r>
            <a:br>
              <a:rPr lang="en-US" sz="1800" dirty="0" smtClean="0">
                <a:solidFill>
                  <a:sysClr val="windowText" lastClr="000000"/>
                </a:solidFill>
                <a:ea typeface="Calibri" panose="020F0502020204030204" pitchFamily="34" charset="0"/>
              </a:rPr>
            </a:br>
            <a:r>
              <a:rPr lang="en-US" sz="1800" dirty="0" smtClean="0">
                <a:solidFill>
                  <a:sysClr val="windowText" lastClr="000000"/>
                </a:solidFill>
                <a:ea typeface="Calibri" panose="020F0502020204030204" pitchFamily="34" charset="0"/>
              </a:rPr>
              <a:t/>
            </a:r>
            <a:br>
              <a:rPr lang="en-US" sz="1800" dirty="0" smtClean="0">
                <a:solidFill>
                  <a:sysClr val="windowText" lastClr="000000"/>
                </a:solidFill>
                <a:ea typeface="Calibri" panose="020F0502020204030204" pitchFamily="34" charset="0"/>
              </a:rPr>
            </a:br>
            <a:r>
              <a:rPr lang="en-US" sz="1800" dirty="0">
                <a:solidFill>
                  <a:sysClr val="windowText" lastClr="000000"/>
                </a:solidFill>
                <a:ea typeface="Calibri" panose="020F0502020204030204" pitchFamily="34" charset="0"/>
              </a:rPr>
              <a:t>    </a:t>
            </a:r>
            <a:r>
              <a:rPr lang="en-US" sz="1800" dirty="0" err="1">
                <a:solidFill>
                  <a:srgbClr val="0000FF"/>
                </a:solidFill>
                <a:ea typeface="Calibri" panose="020F0502020204030204" pitchFamily="34" charset="0"/>
              </a:rPr>
              <a:t>foreach</a:t>
            </a:r>
            <a:r>
              <a:rPr lang="en-US" sz="1800" dirty="0">
                <a:solidFill>
                  <a:sysClr val="windowText" lastClr="000000"/>
                </a:solidFill>
                <a:ea typeface="Calibri" panose="020F0502020204030204" pitchFamily="34" charset="0"/>
              </a:rPr>
              <a:t> (</a:t>
            </a:r>
            <a:r>
              <a:rPr lang="en-US" sz="1800" dirty="0" err="1">
                <a:solidFill>
                  <a:srgbClr val="0000FF"/>
                </a:solidFill>
                <a:ea typeface="Calibri" panose="020F0502020204030204" pitchFamily="34" charset="0"/>
              </a:rPr>
              <a:t>var</a:t>
            </a:r>
            <a:r>
              <a:rPr lang="en-US" sz="1800" dirty="0">
                <a:solidFill>
                  <a:sysClr val="windowText" lastClr="000000"/>
                </a:solidFill>
                <a:ea typeface="Calibri" panose="020F0502020204030204" pitchFamily="34" charset="0"/>
              </a:rPr>
              <a:t> </a:t>
            </a:r>
            <a:r>
              <a:rPr lang="en-US" sz="1800" dirty="0" err="1">
                <a:solidFill>
                  <a:sysClr val="windowText" lastClr="000000"/>
                </a:solidFill>
                <a:ea typeface="Calibri" panose="020F0502020204030204" pitchFamily="34" charset="0"/>
              </a:rPr>
              <a:t>uri</a:t>
            </a:r>
            <a:r>
              <a:rPr lang="en-US" sz="1800" dirty="0">
                <a:solidFill>
                  <a:sysClr val="windowText" lastClr="000000"/>
                </a:solidFill>
                <a:ea typeface="Calibri" panose="020F0502020204030204" pitchFamily="34" charset="0"/>
              </a:rPr>
              <a:t> </a:t>
            </a:r>
            <a:r>
              <a:rPr lang="en-US" sz="1800" dirty="0">
                <a:solidFill>
                  <a:srgbClr val="0000FF"/>
                </a:solidFill>
                <a:ea typeface="Calibri" panose="020F0502020204030204" pitchFamily="34" charset="0"/>
              </a:rPr>
              <a:t>in</a:t>
            </a:r>
            <a:r>
              <a:rPr lang="en-US" sz="1800" dirty="0">
                <a:solidFill>
                  <a:sysClr val="windowText" lastClr="000000"/>
                </a:solidFill>
                <a:ea typeface="Calibri" panose="020F0502020204030204" pitchFamily="34" charset="0"/>
              </a:rPr>
              <a:t> </a:t>
            </a:r>
            <a:r>
              <a:rPr lang="en-US" sz="1800" dirty="0" err="1">
                <a:solidFill>
                  <a:sysClr val="windowText" lastClr="000000"/>
                </a:solidFill>
                <a:ea typeface="Calibri" panose="020F0502020204030204" pitchFamily="34" charset="0"/>
              </a:rPr>
              <a:t>uris</a:t>
            </a:r>
            <a:r>
              <a:rPr lang="en-US" sz="1800" dirty="0">
                <a:solidFill>
                  <a:sysClr val="windowText" lastClr="000000"/>
                </a:solidFill>
                <a:ea typeface="Calibri" panose="020F0502020204030204" pitchFamily="34" charset="0"/>
              </a:rPr>
              <a:t>) </a:t>
            </a:r>
            <a:r>
              <a:rPr lang="en-US" sz="1800" dirty="0" smtClean="0">
                <a:solidFill>
                  <a:sysClr val="windowText" lastClr="000000"/>
                </a:solidFill>
                <a:ea typeface="Calibri" panose="020F0502020204030204" pitchFamily="34" charset="0"/>
              </a:rPr>
              <a:t/>
            </a:r>
            <a:br>
              <a:rPr lang="en-US" sz="1800" dirty="0" smtClean="0">
                <a:solidFill>
                  <a:sysClr val="windowText" lastClr="000000"/>
                </a:solidFill>
                <a:ea typeface="Calibri" panose="020F0502020204030204" pitchFamily="34" charset="0"/>
              </a:rPr>
            </a:br>
            <a:r>
              <a:rPr lang="en-US" sz="1800" dirty="0" smtClean="0">
                <a:solidFill>
                  <a:sysClr val="windowText" lastClr="000000"/>
                </a:solidFill>
                <a:ea typeface="Calibri" panose="020F0502020204030204" pitchFamily="34" charset="0"/>
              </a:rPr>
              <a:t>    {</a:t>
            </a:r>
            <a:br>
              <a:rPr lang="en-US" sz="1800" dirty="0" smtClean="0">
                <a:solidFill>
                  <a:sysClr val="windowText" lastClr="000000"/>
                </a:solidFill>
                <a:ea typeface="Calibri" panose="020F0502020204030204" pitchFamily="34" charset="0"/>
              </a:rPr>
            </a:br>
            <a:r>
              <a:rPr lang="en-US" sz="1800" dirty="0">
                <a:solidFill>
                  <a:sysClr val="windowText" lastClr="000000"/>
                </a:solidFill>
                <a:ea typeface="Calibri" panose="020F0502020204030204" pitchFamily="34" charset="0"/>
              </a:rPr>
              <a:t>        </a:t>
            </a:r>
            <a:r>
              <a:rPr lang="en-US" sz="1800" dirty="0" err="1">
                <a:solidFill>
                  <a:srgbClr val="0000FF"/>
                </a:solidFill>
                <a:ea typeface="Calibri" panose="020F0502020204030204" pitchFamily="34" charset="0"/>
              </a:rPr>
              <a:t>var</a:t>
            </a:r>
            <a:r>
              <a:rPr lang="en-US" sz="1800" dirty="0">
                <a:solidFill>
                  <a:sysClr val="windowText" lastClr="000000"/>
                </a:solidFill>
                <a:ea typeface="Calibri" panose="020F0502020204030204" pitchFamily="34" charset="0"/>
              </a:rPr>
              <a:t> data = </a:t>
            </a:r>
            <a:r>
              <a:rPr lang="en-US" sz="1800" dirty="0">
                <a:solidFill>
                  <a:srgbClr val="0000FF"/>
                </a:solidFill>
                <a:highlight>
                  <a:srgbClr val="FFFF00"/>
                </a:highlight>
                <a:ea typeface="Calibri" panose="020F0502020204030204" pitchFamily="34" charset="0"/>
              </a:rPr>
              <a:t>await</a:t>
            </a:r>
            <a:r>
              <a:rPr lang="en-US" sz="1800" dirty="0">
                <a:solidFill>
                  <a:srgbClr val="0000FF"/>
                </a:solidFill>
                <a:ea typeface="Calibri" panose="020F0502020204030204" pitchFamily="34" charset="0"/>
              </a:rPr>
              <a:t> new</a:t>
            </a:r>
            <a:r>
              <a:rPr lang="en-US" sz="1800" dirty="0">
                <a:solidFill>
                  <a:sysClr val="windowText" lastClr="000000"/>
                </a:solidFill>
                <a:ea typeface="Calibri" panose="020F0502020204030204" pitchFamily="34" charset="0"/>
              </a:rPr>
              <a:t> </a:t>
            </a:r>
            <a:r>
              <a:rPr lang="en-US" sz="1800" dirty="0" err="1">
                <a:solidFill>
                  <a:srgbClr val="2B91AF"/>
                </a:solidFill>
                <a:ea typeface="Calibri" panose="020F0502020204030204" pitchFamily="34" charset="0"/>
              </a:rPr>
              <a:t>WebClient</a:t>
            </a:r>
            <a:r>
              <a:rPr lang="en-US" sz="1800" dirty="0">
                <a:solidFill>
                  <a:sysClr val="windowText" lastClr="000000"/>
                </a:solidFill>
                <a:ea typeface="Calibri" panose="020F0502020204030204" pitchFamily="34" charset="0"/>
              </a:rPr>
              <a:t>().</a:t>
            </a:r>
            <a:r>
              <a:rPr lang="en-US" sz="1800" dirty="0" err="1" smtClean="0">
                <a:solidFill>
                  <a:sysClr val="windowText" lastClr="000000"/>
                </a:solidFill>
                <a:ea typeface="Calibri" panose="020F0502020204030204" pitchFamily="34" charset="0"/>
              </a:rPr>
              <a:t>DownloadData</a:t>
            </a:r>
            <a:r>
              <a:rPr lang="en-US" sz="1800" dirty="0" err="1" smtClean="0">
                <a:solidFill>
                  <a:sysClr val="windowText" lastClr="000000"/>
                </a:solidFill>
                <a:highlight>
                  <a:srgbClr val="FFFF00"/>
                </a:highlight>
                <a:ea typeface="Calibri" panose="020F0502020204030204" pitchFamily="34" charset="0"/>
              </a:rPr>
              <a:t>Tasksync</a:t>
            </a:r>
            <a:r>
              <a:rPr lang="en-US" sz="1800" dirty="0" smtClean="0">
                <a:solidFill>
                  <a:sysClr val="windowText" lastClr="000000"/>
                </a:solidFill>
                <a:ea typeface="Calibri" panose="020F0502020204030204" pitchFamily="34" charset="0"/>
              </a:rPr>
              <a:t>(</a:t>
            </a:r>
            <a:r>
              <a:rPr lang="en-US" sz="1800" dirty="0" err="1" smtClean="0">
                <a:solidFill>
                  <a:sysClr val="windowText" lastClr="000000"/>
                </a:solidFill>
                <a:ea typeface="Calibri" panose="020F0502020204030204" pitchFamily="34" charset="0"/>
              </a:rPr>
              <a:t>uri</a:t>
            </a:r>
            <a:r>
              <a:rPr lang="en-US" sz="1800" dirty="0" smtClean="0">
                <a:solidFill>
                  <a:sysClr val="windowText" lastClr="000000"/>
                </a:solidFill>
                <a:ea typeface="Calibri" panose="020F0502020204030204" pitchFamily="34" charset="0"/>
              </a:rPr>
              <a:t>);</a:t>
            </a:r>
            <a:br>
              <a:rPr lang="en-US" sz="1800" dirty="0" smtClean="0">
                <a:solidFill>
                  <a:sysClr val="windowText" lastClr="000000"/>
                </a:solidFill>
                <a:ea typeface="Calibri" panose="020F0502020204030204" pitchFamily="34" charset="0"/>
              </a:rPr>
            </a:br>
            <a:r>
              <a:rPr lang="en-US" sz="1800" dirty="0">
                <a:solidFill>
                  <a:sysClr val="windowText" lastClr="000000"/>
                </a:solidFill>
                <a:ea typeface="Calibri" panose="020F0502020204030204" pitchFamily="34" charset="0"/>
              </a:rPr>
              <a:t>        total += </a:t>
            </a:r>
            <a:r>
              <a:rPr lang="en-US" sz="1800" dirty="0" err="1">
                <a:solidFill>
                  <a:sysClr val="windowText" lastClr="000000"/>
                </a:solidFill>
                <a:ea typeface="Calibri" panose="020F0502020204030204" pitchFamily="34" charset="0"/>
              </a:rPr>
              <a:t>data.Length</a:t>
            </a:r>
            <a:r>
              <a:rPr lang="en-US" sz="1800" dirty="0" smtClean="0">
                <a:solidFill>
                  <a:sysClr val="windowText" lastClr="000000"/>
                </a:solidFill>
                <a:ea typeface="Calibri" panose="020F0502020204030204" pitchFamily="34" charset="0"/>
              </a:rPr>
              <a:t>;</a:t>
            </a:r>
            <a:br>
              <a:rPr lang="en-US" sz="1800" dirty="0" smtClean="0">
                <a:solidFill>
                  <a:sysClr val="windowText" lastClr="000000"/>
                </a:solidFill>
                <a:ea typeface="Calibri" panose="020F0502020204030204" pitchFamily="34" charset="0"/>
              </a:rPr>
            </a:br>
            <a:r>
              <a:rPr lang="en-US" sz="1800" dirty="0">
                <a:solidFill>
                  <a:sysClr val="windowText" lastClr="000000"/>
                </a:solidFill>
                <a:ea typeface="Calibri" panose="020F0502020204030204" pitchFamily="34" charset="0"/>
              </a:rPr>
              <a:t>    </a:t>
            </a:r>
            <a:r>
              <a:rPr lang="en-US" sz="1800" dirty="0" smtClean="0">
                <a:solidFill>
                  <a:sysClr val="windowText" lastClr="000000"/>
                </a:solidFill>
                <a:ea typeface="Calibri" panose="020F0502020204030204" pitchFamily="34" charset="0"/>
              </a:rPr>
              <a:t>}</a:t>
            </a:r>
            <a:br>
              <a:rPr lang="en-US" sz="1800" dirty="0" smtClean="0">
                <a:solidFill>
                  <a:sysClr val="windowText" lastClr="000000"/>
                </a:solidFill>
                <a:ea typeface="Calibri" panose="020F0502020204030204" pitchFamily="34" charset="0"/>
              </a:rPr>
            </a:br>
            <a:r>
              <a:rPr lang="en-US" sz="1800" dirty="0" smtClean="0">
                <a:solidFill>
                  <a:sysClr val="windowText" lastClr="000000"/>
                </a:solidFill>
                <a:ea typeface="Calibri" panose="020F0502020204030204" pitchFamily="34" charset="0"/>
              </a:rPr>
              <a:t/>
            </a:r>
            <a:br>
              <a:rPr lang="en-US" sz="1800" dirty="0" smtClean="0">
                <a:solidFill>
                  <a:sysClr val="windowText" lastClr="000000"/>
                </a:solidFill>
                <a:ea typeface="Calibri" panose="020F0502020204030204" pitchFamily="34" charset="0"/>
              </a:rPr>
            </a:br>
            <a:r>
              <a:rPr lang="en-US" sz="1800" dirty="0">
                <a:solidFill>
                  <a:sysClr val="windowText" lastClr="000000"/>
                </a:solidFill>
                <a:ea typeface="Calibri" panose="020F0502020204030204" pitchFamily="34" charset="0"/>
              </a:rPr>
              <a:t>    </a:t>
            </a:r>
            <a:r>
              <a:rPr lang="en-US" sz="1800" dirty="0">
                <a:solidFill>
                  <a:srgbClr val="0000FF"/>
                </a:solidFill>
                <a:ea typeface="Calibri" panose="020F0502020204030204" pitchFamily="34" charset="0"/>
              </a:rPr>
              <a:t>return</a:t>
            </a:r>
            <a:r>
              <a:rPr lang="en-US" sz="1800" dirty="0">
                <a:solidFill>
                  <a:sysClr val="windowText" lastClr="000000"/>
                </a:solidFill>
                <a:ea typeface="Calibri" panose="020F0502020204030204" pitchFamily="34" charset="0"/>
              </a:rPr>
              <a:t> total</a:t>
            </a:r>
            <a:r>
              <a:rPr lang="en-US" sz="1800" dirty="0" smtClean="0">
                <a:solidFill>
                  <a:sysClr val="windowText" lastClr="000000"/>
                </a:solidFill>
                <a:ea typeface="Calibri" panose="020F0502020204030204" pitchFamily="34" charset="0"/>
              </a:rPr>
              <a:t>;</a:t>
            </a:r>
            <a:br>
              <a:rPr lang="en-US" sz="1800" dirty="0" smtClean="0">
                <a:solidFill>
                  <a:sysClr val="windowText" lastClr="000000"/>
                </a:solidFill>
                <a:ea typeface="Calibri" panose="020F0502020204030204" pitchFamily="34" charset="0"/>
              </a:rPr>
            </a:br>
            <a:r>
              <a:rPr lang="en-US" sz="1800" dirty="0" smtClean="0">
                <a:solidFill>
                  <a:sysClr val="windowText" lastClr="000000"/>
                </a:solidFill>
                <a:ea typeface="Calibri" panose="020F0502020204030204" pitchFamily="34" charset="0"/>
              </a:rPr>
              <a:t>}</a:t>
            </a:r>
            <a:endParaRPr lang="en-US" sz="1800" dirty="0">
              <a:solidFill>
                <a:sysClr val="windowText" lastClr="000000"/>
              </a:solidFill>
              <a:latin typeface="Calibri" panose="020F0502020204030204"/>
            </a:endParaRPr>
          </a:p>
        </p:txBody>
      </p:sp>
    </p:spTree>
    <p:extLst>
      <p:ext uri="{BB962C8B-B14F-4D97-AF65-F5344CB8AC3E}">
        <p14:creationId xmlns:p14="http://schemas.microsoft.com/office/powerpoint/2010/main" val="339165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Async in </a:t>
            </a:r>
            <a:r>
              <a:rPr lang="en-US" dirty="0" err="1" smtClean="0"/>
              <a:t>ASP.Net</a:t>
            </a:r>
            <a:r>
              <a:rPr lang="en-US" dirty="0" smtClean="0"/>
              <a:t> WebForms</a:t>
            </a:r>
            <a:endParaRPr lang="en-US" dirty="0"/>
          </a:p>
        </p:txBody>
      </p:sp>
    </p:spTree>
    <p:extLst>
      <p:ext uri="{BB962C8B-B14F-4D97-AF65-F5344CB8AC3E}">
        <p14:creationId xmlns:p14="http://schemas.microsoft.com/office/powerpoint/2010/main" val="100804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WebForms takeaways</a:t>
            </a:r>
            <a:endParaRPr lang="en-US" dirty="0"/>
          </a:p>
        </p:txBody>
      </p:sp>
      <p:sp>
        <p:nvSpPr>
          <p:cNvPr id="3" name="Text Placeholder 2"/>
          <p:cNvSpPr>
            <a:spLocks noGrp="1"/>
          </p:cNvSpPr>
          <p:nvPr>
            <p:ph type="body" sz="quarter" idx="10"/>
          </p:nvPr>
        </p:nvSpPr>
        <p:spPr>
          <a:xfrm>
            <a:off x="274638" y="1212850"/>
            <a:ext cx="11887200" cy="3447098"/>
          </a:xfrm>
        </p:spPr>
        <p:txBody>
          <a:bodyPr/>
          <a:lstStyle/>
          <a:p>
            <a:r>
              <a:rPr lang="en-US" dirty="0" smtClean="0"/>
              <a:t>Await frees up thread until operation </a:t>
            </a:r>
            <a:r>
              <a:rPr lang="en-US" dirty="0"/>
              <a:t>is </a:t>
            </a:r>
            <a:r>
              <a:rPr lang="en-US" dirty="0" smtClean="0"/>
              <a:t>finished</a:t>
            </a:r>
          </a:p>
          <a:p>
            <a:r>
              <a:rPr lang="en-US" dirty="0"/>
              <a:t>Using async does not affect </a:t>
            </a:r>
            <a:r>
              <a:rPr lang="en-US" dirty="0" smtClean="0"/>
              <a:t>client</a:t>
            </a:r>
          </a:p>
          <a:p>
            <a:r>
              <a:rPr lang="en-US" dirty="0"/>
              <a:t>Set Async page attribute to use new async pipeline</a:t>
            </a:r>
          </a:p>
          <a:p>
            <a:r>
              <a:rPr lang="en-US" dirty="0" smtClean="0"/>
              <a:t>Always </a:t>
            </a:r>
            <a:r>
              <a:rPr lang="en-US" dirty="0"/>
              <a:t>use </a:t>
            </a:r>
            <a:r>
              <a:rPr lang="en-US" dirty="0" err="1"/>
              <a:t>RegisterAsyncTask</a:t>
            </a:r>
            <a:r>
              <a:rPr lang="en-US" dirty="0"/>
              <a:t> to call async code</a:t>
            </a:r>
          </a:p>
          <a:p>
            <a:r>
              <a:rPr lang="en-US" dirty="0"/>
              <a:t>ASP.NET takes care of thread </a:t>
            </a:r>
            <a:r>
              <a:rPr lang="en-US" dirty="0" smtClean="0"/>
              <a:t>affinity</a:t>
            </a:r>
            <a:endParaRPr lang="en-US" dirty="0"/>
          </a:p>
        </p:txBody>
      </p:sp>
    </p:spTree>
    <p:extLst>
      <p:ext uri="{BB962C8B-B14F-4D97-AF65-F5344CB8AC3E}">
        <p14:creationId xmlns:p14="http://schemas.microsoft.com/office/powerpoint/2010/main" val="285589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Async in ASP.NET </a:t>
            </a:r>
            <a:r>
              <a:rPr lang="en-US" dirty="0" err="1" smtClean="0"/>
              <a:t>WebAPI</a:t>
            </a:r>
            <a:r>
              <a:rPr lang="en-US" dirty="0" smtClean="0"/>
              <a:t>/MVC</a:t>
            </a:r>
            <a:endParaRPr lang="en-US" dirty="0"/>
          </a:p>
        </p:txBody>
      </p:sp>
    </p:spTree>
    <p:extLst>
      <p:ext uri="{BB962C8B-B14F-4D97-AF65-F5344CB8AC3E}">
        <p14:creationId xmlns:p14="http://schemas.microsoft.com/office/powerpoint/2010/main" val="212003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r>
              <a:rPr lang="en-US" dirty="0" err="1" smtClean="0"/>
              <a:t>WebAPI</a:t>
            </a:r>
            <a:r>
              <a:rPr lang="en-US" dirty="0" smtClean="0"/>
              <a:t> takeaways</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smtClean="0"/>
              <a:t>Async is simple - just mark the action as async</a:t>
            </a:r>
          </a:p>
          <a:p>
            <a:r>
              <a:rPr lang="en-US" dirty="0" smtClean="0"/>
              <a:t>Async is transparent to callers of </a:t>
            </a:r>
            <a:r>
              <a:rPr lang="en-US" dirty="0" err="1" smtClean="0"/>
              <a:t>WebAPI</a:t>
            </a:r>
            <a:endParaRPr lang="en-US" dirty="0" smtClean="0"/>
          </a:p>
          <a:p>
            <a:r>
              <a:rPr lang="en-US" dirty="0" smtClean="0"/>
              <a:t>Entity Framework 6 enables async database calls</a:t>
            </a:r>
          </a:p>
        </p:txBody>
      </p:sp>
    </p:spTree>
    <p:extLst>
      <p:ext uri="{BB962C8B-B14F-4D97-AF65-F5344CB8AC3E}">
        <p14:creationId xmlns:p14="http://schemas.microsoft.com/office/powerpoint/2010/main" val="238324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I/O operations</a:t>
            </a:r>
            <a:br>
              <a:rPr lang="en-US" dirty="0" smtClean="0"/>
            </a:br>
            <a:r>
              <a:rPr lang="en-US" sz="4000" dirty="0" smtClean="0"/>
              <a:t>Error conditions</a:t>
            </a:r>
            <a:endParaRPr lang="en-US" sz="4000" dirty="0"/>
          </a:p>
        </p:txBody>
      </p:sp>
    </p:spTree>
    <p:extLst>
      <p:ext uri="{BB962C8B-B14F-4D97-AF65-F5344CB8AC3E}">
        <p14:creationId xmlns:p14="http://schemas.microsoft.com/office/powerpoint/2010/main" val="239463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Cancellation tokens</a:t>
            </a:r>
            <a:endParaRPr lang="en-US" dirty="0"/>
          </a:p>
        </p:txBody>
      </p:sp>
      <p:sp>
        <p:nvSpPr>
          <p:cNvPr id="3" name="Text Placeholder 2"/>
          <p:cNvSpPr>
            <a:spLocks noGrp="1"/>
          </p:cNvSpPr>
          <p:nvPr>
            <p:ph type="body" sz="quarter" idx="10"/>
          </p:nvPr>
        </p:nvSpPr>
        <p:spPr>
          <a:xfrm>
            <a:off x="274638" y="1212850"/>
            <a:ext cx="11887200" cy="1822037"/>
          </a:xfrm>
        </p:spPr>
        <p:txBody>
          <a:bodyPr/>
          <a:lstStyle/>
          <a:p>
            <a:r>
              <a:rPr lang="en-US" dirty="0" smtClean="0"/>
              <a:t>Allow caller to terminate an in-flight async task</a:t>
            </a:r>
          </a:p>
          <a:p>
            <a:r>
              <a:rPr lang="en-US" dirty="0" smtClean="0"/>
              <a:t>ASP.NET has three built-in tokens</a:t>
            </a:r>
          </a:p>
          <a:p>
            <a:r>
              <a:rPr lang="en-US" sz="2000" dirty="0" err="1" smtClean="0">
                <a:latin typeface="+mn-lt"/>
              </a:rPr>
              <a:t>RequestTimeout</a:t>
            </a:r>
            <a:r>
              <a:rPr lang="en-US" sz="2000" dirty="0" smtClean="0">
                <a:latin typeface="+mn-lt"/>
              </a:rPr>
              <a:t>, </a:t>
            </a:r>
            <a:r>
              <a:rPr lang="en-US" sz="2000" dirty="0" err="1" smtClean="0">
                <a:latin typeface="+mn-lt"/>
              </a:rPr>
              <a:t>ClientDisconnected</a:t>
            </a:r>
            <a:r>
              <a:rPr lang="en-US" sz="2000" dirty="0" smtClean="0">
                <a:latin typeface="+mn-lt"/>
              </a:rPr>
              <a:t>, &amp; </a:t>
            </a:r>
            <a:r>
              <a:rPr lang="en-US" sz="2000" dirty="0" err="1" smtClean="0">
                <a:latin typeface="+mn-lt"/>
              </a:rPr>
              <a:t>AsyncTimeout</a:t>
            </a:r>
            <a:endParaRPr lang="en-US" sz="2000" dirty="0" smtClean="0">
              <a:latin typeface="+mn-lt"/>
            </a:endParaRPr>
          </a:p>
        </p:txBody>
      </p:sp>
    </p:spTree>
    <p:extLst>
      <p:ext uri="{BB962C8B-B14F-4D97-AF65-F5344CB8AC3E}">
        <p14:creationId xmlns:p14="http://schemas.microsoft.com/office/powerpoint/2010/main" val="6562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Cancellation tokens</a:t>
            </a:r>
            <a:endParaRPr lang="en-US" dirty="0"/>
          </a:p>
        </p:txBody>
      </p:sp>
    </p:spTree>
    <p:extLst>
      <p:ext uri="{BB962C8B-B14F-4D97-AF65-F5344CB8AC3E}">
        <p14:creationId xmlns:p14="http://schemas.microsoft.com/office/powerpoint/2010/main" val="22741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Cancellation tokens takeaways</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smtClean="0"/>
              <a:t>Cancellation tokens further reduce thread usage</a:t>
            </a:r>
          </a:p>
          <a:p>
            <a:r>
              <a:rPr lang="en-US" dirty="0" smtClean="0"/>
              <a:t>ASP.NET has built in cancellation tokens</a:t>
            </a:r>
          </a:p>
          <a:p>
            <a:r>
              <a:rPr lang="en-US" dirty="0" smtClean="0"/>
              <a:t>Use </a:t>
            </a:r>
            <a:r>
              <a:rPr lang="en-US" dirty="0" err="1" smtClean="0"/>
              <a:t>CancellationTokenSource</a:t>
            </a:r>
            <a:r>
              <a:rPr lang="en-US" dirty="0" smtClean="0"/>
              <a:t> to combine tokens</a:t>
            </a:r>
          </a:p>
        </p:txBody>
      </p:sp>
    </p:spTree>
    <p:extLst>
      <p:ext uri="{BB962C8B-B14F-4D97-AF65-F5344CB8AC3E}">
        <p14:creationId xmlns:p14="http://schemas.microsoft.com/office/powerpoint/2010/main" val="243831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200" dirty="0" smtClean="0"/>
              <a:t>Parallelism</a:t>
            </a:r>
            <a:endParaRPr lang="en-US" sz="7200" dirty="0"/>
          </a:p>
        </p:txBody>
      </p:sp>
    </p:spTree>
    <p:extLst>
      <p:ext uri="{BB962C8B-B14F-4D97-AF65-F5344CB8AC3E}">
        <p14:creationId xmlns:p14="http://schemas.microsoft.com/office/powerpoint/2010/main" val="346563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274638" y="1212850"/>
            <a:ext cx="11887200" cy="1969770"/>
          </a:xfrm>
        </p:spPr>
        <p:txBody>
          <a:bodyPr/>
          <a:lstStyle/>
          <a:p>
            <a:r>
              <a:rPr lang="en-US" sz="3600" dirty="0"/>
              <a:t>A brief history of async in .</a:t>
            </a:r>
            <a:r>
              <a:rPr lang="en-US" sz="3600" dirty="0" smtClean="0"/>
              <a:t>NET</a:t>
            </a:r>
          </a:p>
          <a:p>
            <a:r>
              <a:rPr lang="en-US" sz="3600" dirty="0" smtClean="0"/>
              <a:t>Async scenarios with demos</a:t>
            </a:r>
          </a:p>
          <a:p>
            <a:r>
              <a:rPr lang="en-US" sz="3600" dirty="0"/>
              <a:t>Tips, tricks &amp; no-</a:t>
            </a:r>
            <a:r>
              <a:rPr lang="en-US" sz="3600" dirty="0" err="1"/>
              <a:t>nos</a:t>
            </a:r>
            <a:endParaRPr lang="en-US" sz="3600" dirty="0" smtClean="0"/>
          </a:p>
        </p:txBody>
      </p:sp>
    </p:spTree>
    <p:extLst>
      <p:ext uri="{BB962C8B-B14F-4D97-AF65-F5344CB8AC3E}">
        <p14:creationId xmlns:p14="http://schemas.microsoft.com/office/powerpoint/2010/main" val="81635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88" y="1587"/>
            <a:ext cx="12439650" cy="6991350"/>
          </a:xfrm>
          <a:prstGeom prst="rect">
            <a:avLst/>
          </a:prstGeom>
        </p:spPr>
      </p:pic>
    </p:spTree>
    <p:extLst>
      <p:ext uri="{BB962C8B-B14F-4D97-AF65-F5344CB8AC3E}">
        <p14:creationId xmlns:p14="http://schemas.microsoft.com/office/powerpoint/2010/main" val="223182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parallelism</a:t>
            </a:r>
            <a:endParaRPr lang="en-US" dirty="0"/>
          </a:p>
        </p:txBody>
      </p:sp>
      <p:sp>
        <p:nvSpPr>
          <p:cNvPr id="3" name="Text Placeholder 2"/>
          <p:cNvSpPr>
            <a:spLocks noGrp="1"/>
          </p:cNvSpPr>
          <p:nvPr>
            <p:ph type="body" sz="quarter" idx="10"/>
          </p:nvPr>
        </p:nvSpPr>
        <p:spPr>
          <a:xfrm>
            <a:off x="274638" y="1212850"/>
            <a:ext cx="11887200" cy="3108543"/>
          </a:xfrm>
        </p:spPr>
        <p:txBody>
          <a:bodyPr/>
          <a:lstStyle/>
          <a:p>
            <a:r>
              <a:rPr lang="en-US" dirty="0" smtClean="0"/>
              <a:t>Multiple asynchronous operations</a:t>
            </a:r>
          </a:p>
          <a:p>
            <a:r>
              <a:rPr lang="en-US" sz="2000" dirty="0" smtClean="0">
                <a:latin typeface="+mn-lt"/>
              </a:rPr>
              <a:t>Two or more </a:t>
            </a:r>
            <a:r>
              <a:rPr lang="en-US" sz="2000" dirty="0" err="1" smtClean="0">
                <a:latin typeface="+mn-lt"/>
              </a:rPr>
              <a:t>awaitable</a:t>
            </a:r>
            <a:r>
              <a:rPr lang="en-US" sz="2000" dirty="0" smtClean="0">
                <a:latin typeface="+mn-lt"/>
              </a:rPr>
              <a:t> operations</a:t>
            </a:r>
          </a:p>
          <a:p>
            <a:r>
              <a:rPr lang="en-US" sz="2000" dirty="0" smtClean="0">
                <a:latin typeface="+mn-lt"/>
              </a:rPr>
              <a:t>No additional threads used</a:t>
            </a:r>
          </a:p>
          <a:p>
            <a:r>
              <a:rPr lang="en-US" dirty="0" smtClean="0"/>
              <a:t>Multiple synchronous operations</a:t>
            </a:r>
          </a:p>
          <a:p>
            <a:r>
              <a:rPr lang="en-US" sz="2000" dirty="0" err="1" smtClean="0">
                <a:latin typeface="+mn-lt"/>
              </a:rPr>
              <a:t>Task.Run</a:t>
            </a:r>
            <a:r>
              <a:rPr lang="en-US" sz="2000" dirty="0">
                <a:latin typeface="+mn-lt"/>
              </a:rPr>
              <a:t>, </a:t>
            </a:r>
            <a:r>
              <a:rPr lang="en-US" sz="2000" dirty="0" err="1" smtClean="0">
                <a:latin typeface="+mn-lt"/>
              </a:rPr>
              <a:t>ThreadPool.QueueUserWorkItem</a:t>
            </a:r>
            <a:r>
              <a:rPr lang="en-US" sz="2000" dirty="0" smtClean="0">
                <a:latin typeface="+mn-lt"/>
              </a:rPr>
              <a:t>, etc.</a:t>
            </a:r>
          </a:p>
          <a:p>
            <a:r>
              <a:rPr lang="en-US" sz="2000" dirty="0" smtClean="0">
                <a:latin typeface="+mn-lt"/>
              </a:rPr>
              <a:t>Each operation uses a thread</a:t>
            </a:r>
          </a:p>
          <a:p>
            <a:r>
              <a:rPr lang="en-US" sz="2000" dirty="0" smtClean="0">
                <a:latin typeface="+mn-lt"/>
              </a:rPr>
              <a:t>Same thread pool as ASP.NET</a:t>
            </a:r>
          </a:p>
        </p:txBody>
      </p:sp>
    </p:spTree>
    <p:extLst>
      <p:ext uri="{BB962C8B-B14F-4D97-AF65-F5344CB8AC3E}">
        <p14:creationId xmlns:p14="http://schemas.microsoft.com/office/powerpoint/2010/main" val="418661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Parallelism</a:t>
            </a:r>
            <a:endParaRPr lang="en-US" dirty="0"/>
          </a:p>
        </p:txBody>
      </p:sp>
    </p:spTree>
    <p:extLst>
      <p:ext uri="{BB962C8B-B14F-4D97-AF65-F5344CB8AC3E}">
        <p14:creationId xmlns:p14="http://schemas.microsoft.com/office/powerpoint/2010/main" val="347751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takeaways</a:t>
            </a:r>
            <a:endParaRPr lang="en-US" dirty="0"/>
          </a:p>
        </p:txBody>
      </p:sp>
      <p:sp>
        <p:nvSpPr>
          <p:cNvPr id="3" name="Text Placeholder 2"/>
          <p:cNvSpPr>
            <a:spLocks noGrp="1"/>
          </p:cNvSpPr>
          <p:nvPr>
            <p:ph type="body" sz="quarter" idx="10"/>
          </p:nvPr>
        </p:nvSpPr>
        <p:spPr>
          <a:xfrm>
            <a:off x="274638" y="1212850"/>
            <a:ext cx="11887200" cy="1754326"/>
          </a:xfrm>
        </p:spPr>
        <p:txBody>
          <a:bodyPr/>
          <a:lstStyle/>
          <a:p>
            <a:r>
              <a:rPr lang="en-US" dirty="0" smtClean="0"/>
              <a:t>Parallelism can reduce request time</a:t>
            </a:r>
          </a:p>
          <a:p>
            <a:r>
              <a:rPr lang="en-US" dirty="0" smtClean="0"/>
              <a:t>Be careful with synchronous parallelism</a:t>
            </a:r>
          </a:p>
          <a:p>
            <a:r>
              <a:rPr lang="en-US" sz="2000" dirty="0" smtClean="0">
                <a:latin typeface="+mn-lt"/>
              </a:rPr>
              <a:t>Threads come from same pool used to serve requests</a:t>
            </a:r>
            <a:endParaRPr lang="en-US" sz="2000" dirty="0">
              <a:latin typeface="+mn-lt"/>
            </a:endParaRPr>
          </a:p>
        </p:txBody>
      </p:sp>
    </p:spTree>
    <p:extLst>
      <p:ext uri="{BB962C8B-B14F-4D97-AF65-F5344CB8AC3E}">
        <p14:creationId xmlns:p14="http://schemas.microsoft.com/office/powerpoint/2010/main" val="14600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Async in an </a:t>
            </a:r>
            <a:r>
              <a:rPr lang="en-US" dirty="0" err="1" smtClean="0"/>
              <a:t>HttpHandler</a:t>
            </a:r>
            <a:endParaRPr lang="en-US" dirty="0"/>
          </a:p>
        </p:txBody>
      </p:sp>
    </p:spTree>
    <p:extLst>
      <p:ext uri="{BB962C8B-B14F-4D97-AF65-F5344CB8AC3E}">
        <p14:creationId xmlns:p14="http://schemas.microsoft.com/office/powerpoint/2010/main" val="320090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Tips, tricks &amp; no-</a:t>
            </a:r>
            <a:r>
              <a:rPr lang="en-US" dirty="0" err="1" smtClean="0"/>
              <a:t>nos</a:t>
            </a:r>
            <a:endParaRPr lang="en-US" dirty="0"/>
          </a:p>
        </p:txBody>
      </p:sp>
    </p:spTree>
    <p:extLst>
      <p:ext uri="{BB962C8B-B14F-4D97-AF65-F5344CB8AC3E}">
        <p14:creationId xmlns:p14="http://schemas.microsoft.com/office/powerpoint/2010/main" val="424776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work on “background threads”</a:t>
            </a:r>
            <a:endParaRPr lang="en-US" dirty="0"/>
          </a:p>
        </p:txBody>
      </p:sp>
      <p:sp>
        <p:nvSpPr>
          <p:cNvPr id="3" name="Text Placeholder 2"/>
          <p:cNvSpPr>
            <a:spLocks noGrp="1"/>
          </p:cNvSpPr>
          <p:nvPr>
            <p:ph type="body" sz="quarter" idx="10"/>
          </p:nvPr>
        </p:nvSpPr>
        <p:spPr>
          <a:xfrm>
            <a:off x="274638" y="1212850"/>
            <a:ext cx="11887200" cy="2905411"/>
          </a:xfrm>
        </p:spPr>
        <p:txBody>
          <a:bodyPr/>
          <a:lstStyle/>
          <a:p>
            <a:r>
              <a:rPr lang="en-US" dirty="0" smtClean="0"/>
              <a:t>There are no background threads on servers</a:t>
            </a:r>
          </a:p>
          <a:p>
            <a:r>
              <a:rPr lang="en-US" sz="2400" dirty="0" smtClean="0">
                <a:latin typeface="+mn-lt"/>
              </a:rPr>
              <a:t>All threads come form the same pool used to serve requests</a:t>
            </a:r>
          </a:p>
          <a:p>
            <a:r>
              <a:rPr lang="en-US" sz="2400" dirty="0" smtClean="0">
                <a:latin typeface="+mn-lt"/>
              </a:rPr>
              <a:t>Moving to another thread just adds cost</a:t>
            </a:r>
          </a:p>
          <a:p>
            <a:endParaRPr lang="en-US" sz="2000" dirty="0">
              <a:latin typeface="+mn-lt"/>
            </a:endParaRPr>
          </a:p>
          <a:p>
            <a:r>
              <a:rPr lang="en-US" dirty="0" smtClean="0"/>
              <a:t>Use </a:t>
            </a:r>
            <a:r>
              <a:rPr lang="en-US" dirty="0" err="1" smtClean="0"/>
              <a:t>Task.FromResult</a:t>
            </a:r>
            <a:r>
              <a:rPr lang="en-US" dirty="0" smtClean="0"/>
              <a:t> if result needs to look async </a:t>
            </a:r>
          </a:p>
          <a:p>
            <a:r>
              <a:rPr lang="en-US" sz="2000" dirty="0" err="1" smtClean="0">
                <a:latin typeface="+mn-lt"/>
              </a:rPr>
              <a:t>TaskCompletionSource</a:t>
            </a:r>
            <a:r>
              <a:rPr lang="en-US" sz="2000" dirty="0" smtClean="0">
                <a:latin typeface="+mn-lt"/>
              </a:rPr>
              <a:t>&lt;T&gt; if you need to return non-result (faulted, cancelled, etc.)</a:t>
            </a:r>
            <a:endParaRPr lang="en-US" dirty="0" smtClean="0"/>
          </a:p>
        </p:txBody>
      </p:sp>
    </p:spTree>
    <p:extLst>
      <p:ext uri="{BB962C8B-B14F-4D97-AF65-F5344CB8AC3E}">
        <p14:creationId xmlns:p14="http://schemas.microsoft.com/office/powerpoint/2010/main" val="423076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ASP.NET </a:t>
            </a:r>
            <a:r>
              <a:rPr lang="en-US" dirty="0" err="1" smtClean="0"/>
              <a:t>intrinsics</a:t>
            </a:r>
            <a:r>
              <a:rPr lang="en-US" dirty="0" smtClean="0"/>
              <a:t> on worker </a:t>
            </a:r>
            <a:r>
              <a:rPr lang="en-US" dirty="0"/>
              <a:t>t</a:t>
            </a:r>
            <a:r>
              <a:rPr lang="en-US" dirty="0" smtClean="0"/>
              <a:t>hreads</a:t>
            </a:r>
            <a:endParaRPr lang="en-US" dirty="0"/>
          </a:p>
        </p:txBody>
      </p:sp>
      <p:sp>
        <p:nvSpPr>
          <p:cNvPr id="3" name="Text Placeholder 2"/>
          <p:cNvSpPr>
            <a:spLocks noGrp="1"/>
          </p:cNvSpPr>
          <p:nvPr>
            <p:ph type="body" sz="quarter" idx="10"/>
          </p:nvPr>
        </p:nvSpPr>
        <p:spPr>
          <a:xfrm>
            <a:off x="274638" y="1212850"/>
            <a:ext cx="11887200" cy="2769989"/>
          </a:xfrm>
        </p:spPr>
        <p:txBody>
          <a:bodyPr/>
          <a:lstStyle/>
          <a:p>
            <a:r>
              <a:rPr lang="en-US" dirty="0" err="1" smtClean="0"/>
              <a:t>HttpContext.Current</a:t>
            </a:r>
            <a:r>
              <a:rPr lang="en-US" dirty="0" smtClean="0"/>
              <a:t>, Request, Response, etc.</a:t>
            </a:r>
          </a:p>
          <a:p>
            <a:r>
              <a:rPr lang="en-US" sz="2000" dirty="0" smtClean="0">
                <a:latin typeface="+mn-lt"/>
              </a:rPr>
              <a:t>Not setup to use on worker threads you start</a:t>
            </a:r>
            <a:endParaRPr lang="en-US" dirty="0" smtClean="0"/>
          </a:p>
          <a:p>
            <a:r>
              <a:rPr lang="en-US" dirty="0"/>
              <a:t>Async/await will take care of this for you</a:t>
            </a:r>
          </a:p>
          <a:p>
            <a:r>
              <a:rPr lang="en-US" sz="2000" dirty="0">
                <a:latin typeface="+mn-lt"/>
              </a:rPr>
              <a:t>Provided you </a:t>
            </a:r>
            <a:r>
              <a:rPr lang="en-US" sz="2000" dirty="0" smtClean="0">
                <a:latin typeface="+mn-lt"/>
              </a:rPr>
              <a:t>start using them on </a:t>
            </a:r>
            <a:r>
              <a:rPr lang="en-US" sz="2000" dirty="0">
                <a:latin typeface="+mn-lt"/>
              </a:rPr>
              <a:t>the request </a:t>
            </a:r>
            <a:r>
              <a:rPr lang="en-US" sz="2000" dirty="0" smtClean="0">
                <a:latin typeface="+mn-lt"/>
              </a:rPr>
              <a:t>thread</a:t>
            </a:r>
            <a:endParaRPr lang="en-US" dirty="0" smtClean="0"/>
          </a:p>
          <a:p>
            <a:r>
              <a:rPr lang="en-US" dirty="0" smtClean="0"/>
              <a:t>Alternative is to use </a:t>
            </a:r>
            <a:r>
              <a:rPr lang="en-US" dirty="0" err="1" smtClean="0"/>
              <a:t>SynchronizationContext.Post</a:t>
            </a:r>
            <a:endParaRPr lang="en-US" dirty="0" smtClean="0"/>
          </a:p>
        </p:txBody>
      </p:sp>
    </p:spTree>
    <p:extLst>
      <p:ext uri="{BB962C8B-B14F-4D97-AF65-F5344CB8AC3E}">
        <p14:creationId xmlns:p14="http://schemas.microsoft.com/office/powerpoint/2010/main" val="290632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using </a:t>
            </a:r>
            <a:r>
              <a:rPr lang="en-US" dirty="0" err="1" smtClean="0"/>
              <a:t>Task.Wait</a:t>
            </a:r>
            <a:endParaRPr lang="en-US" dirty="0"/>
          </a:p>
        </p:txBody>
      </p:sp>
      <p:sp>
        <p:nvSpPr>
          <p:cNvPr id="3" name="Text Placeholder 2"/>
          <p:cNvSpPr>
            <a:spLocks noGrp="1"/>
          </p:cNvSpPr>
          <p:nvPr>
            <p:ph type="body" sz="quarter" idx="10"/>
          </p:nvPr>
        </p:nvSpPr>
        <p:spPr>
          <a:xfrm>
            <a:off x="274638" y="1212850"/>
            <a:ext cx="11887200" cy="2769989"/>
          </a:xfrm>
        </p:spPr>
        <p:txBody>
          <a:bodyPr/>
          <a:lstStyle/>
          <a:p>
            <a:r>
              <a:rPr lang="en-US" dirty="0"/>
              <a:t>Calling Wait blocks the current thread</a:t>
            </a:r>
          </a:p>
          <a:p>
            <a:r>
              <a:rPr lang="en-US" dirty="0" err="1"/>
              <a:t>Task.Result</a:t>
            </a:r>
            <a:r>
              <a:rPr lang="en-US" dirty="0"/>
              <a:t> on an uncompleted task also blocks</a:t>
            </a:r>
          </a:p>
          <a:p>
            <a:r>
              <a:rPr lang="en-US" dirty="0"/>
              <a:t>Can easily cause deadlocks in ASP.NET</a:t>
            </a:r>
          </a:p>
          <a:p>
            <a:r>
              <a:rPr lang="en-US" dirty="0"/>
              <a:t>Use await or </a:t>
            </a:r>
            <a:r>
              <a:rPr lang="en-US" dirty="0" err="1"/>
              <a:t>Task.WhenAll</a:t>
            </a:r>
            <a:r>
              <a:rPr lang="en-US" dirty="0"/>
              <a:t> instead</a:t>
            </a:r>
          </a:p>
        </p:txBody>
      </p:sp>
    </p:spTree>
    <p:extLst>
      <p:ext uri="{BB962C8B-B14F-4D97-AF65-F5344CB8AC3E}">
        <p14:creationId xmlns:p14="http://schemas.microsoft.com/office/powerpoint/2010/main" val="269937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Deadlocks from using </a:t>
            </a:r>
            <a:r>
              <a:rPr lang="en-US" dirty="0" err="1" smtClean="0"/>
              <a:t>Task.Wait</a:t>
            </a:r>
            <a:endParaRPr lang="en-US" dirty="0"/>
          </a:p>
        </p:txBody>
      </p:sp>
    </p:spTree>
    <p:extLst>
      <p:ext uri="{BB962C8B-B14F-4D97-AF65-F5344CB8AC3E}">
        <p14:creationId xmlns:p14="http://schemas.microsoft.com/office/powerpoint/2010/main" val="72718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200" dirty="0" smtClean="0"/>
              <a:t>A brief history of async in .NET</a:t>
            </a:r>
            <a:endParaRPr lang="en-US" sz="7200" dirty="0"/>
          </a:p>
        </p:txBody>
      </p:sp>
    </p:spTree>
    <p:extLst>
      <p:ext uri="{BB962C8B-B14F-4D97-AF65-F5344CB8AC3E}">
        <p14:creationId xmlns:p14="http://schemas.microsoft.com/office/powerpoint/2010/main" val="15477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a:t>
            </a:r>
            <a:r>
              <a:rPr lang="en-US" dirty="0" err="1" smtClean="0"/>
              <a:t>Task.ContinueWith</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err="1" smtClean="0"/>
              <a:t>ContinueWith</a:t>
            </a:r>
            <a:r>
              <a:rPr lang="en-US" dirty="0" smtClean="0"/>
              <a:t> is not aware of </a:t>
            </a:r>
            <a:r>
              <a:rPr lang="en-US" dirty="0" err="1" smtClean="0"/>
              <a:t>SynchronizationContext</a:t>
            </a:r>
            <a:endParaRPr lang="en-US" dirty="0" smtClean="0"/>
          </a:p>
          <a:p>
            <a:r>
              <a:rPr lang="en-US" dirty="0" smtClean="0"/>
              <a:t>Always puts you on a new thread</a:t>
            </a:r>
          </a:p>
          <a:p>
            <a:r>
              <a:rPr lang="en-US" dirty="0" smtClean="0"/>
              <a:t>Use async/await instead</a:t>
            </a:r>
          </a:p>
        </p:txBody>
      </p:sp>
    </p:spTree>
    <p:extLst>
      <p:ext uri="{BB962C8B-B14F-4D97-AF65-F5344CB8AC3E}">
        <p14:creationId xmlns:p14="http://schemas.microsoft.com/office/powerpoint/2010/main" val="283306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with parallelism</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smtClean="0"/>
              <a:t>Multiple requests * multiple threads = a lot of threads</a:t>
            </a:r>
          </a:p>
          <a:p>
            <a:r>
              <a:rPr lang="en-US" sz="2000" dirty="0">
                <a:latin typeface="+mn-lt"/>
              </a:rPr>
              <a:t>All threads come form the same pool used to serve </a:t>
            </a:r>
            <a:r>
              <a:rPr lang="en-US" sz="2000" dirty="0" smtClean="0">
                <a:latin typeface="+mn-lt"/>
              </a:rPr>
              <a:t>requests</a:t>
            </a:r>
          </a:p>
          <a:p>
            <a:r>
              <a:rPr lang="en-US" sz="2000" dirty="0" smtClean="0">
                <a:latin typeface="+mn-lt"/>
              </a:rPr>
              <a:t>Threads consume min ¼Mb memory each</a:t>
            </a:r>
          </a:p>
          <a:p>
            <a:r>
              <a:rPr lang="en-US" dirty="0"/>
              <a:t>Kicking off multiple </a:t>
            </a:r>
            <a:r>
              <a:rPr lang="en-US" dirty="0" err="1"/>
              <a:t>awaitable</a:t>
            </a:r>
            <a:r>
              <a:rPr lang="en-US" dirty="0"/>
              <a:t> async tasks is </a:t>
            </a:r>
            <a:r>
              <a:rPr lang="en-US" dirty="0" smtClean="0"/>
              <a:t>fine</a:t>
            </a:r>
            <a:endParaRPr lang="en-US" dirty="0"/>
          </a:p>
        </p:txBody>
      </p:sp>
    </p:spTree>
    <p:extLst>
      <p:ext uri="{BB962C8B-B14F-4D97-AF65-F5344CB8AC3E}">
        <p14:creationId xmlns:p14="http://schemas.microsoft.com/office/powerpoint/2010/main" val="44675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use thread local storage</a:t>
            </a:r>
            <a:endParaRPr lang="en-US" dirty="0"/>
          </a:p>
        </p:txBody>
      </p:sp>
      <p:sp>
        <p:nvSpPr>
          <p:cNvPr id="3" name="Text Placeholder 2"/>
          <p:cNvSpPr>
            <a:spLocks noGrp="1"/>
          </p:cNvSpPr>
          <p:nvPr>
            <p:ph type="body" sz="quarter" idx="10"/>
          </p:nvPr>
        </p:nvSpPr>
        <p:spPr>
          <a:xfrm>
            <a:off x="274638" y="1212850"/>
            <a:ext cx="11887200" cy="3447098"/>
          </a:xfrm>
        </p:spPr>
        <p:txBody>
          <a:bodyPr/>
          <a:lstStyle/>
          <a:p>
            <a:r>
              <a:rPr lang="en-US" dirty="0" smtClean="0"/>
              <a:t>You may swap physical threads</a:t>
            </a:r>
          </a:p>
          <a:p>
            <a:r>
              <a:rPr lang="en-US" dirty="0" smtClean="0"/>
              <a:t>Don’t use [</a:t>
            </a:r>
            <a:r>
              <a:rPr lang="en-US" dirty="0" err="1" smtClean="0"/>
              <a:t>ThreadStatic</a:t>
            </a:r>
            <a:r>
              <a:rPr lang="en-US" dirty="0" smtClean="0"/>
              <a:t>]</a:t>
            </a:r>
          </a:p>
          <a:p>
            <a:r>
              <a:rPr lang="en-US" dirty="0" smtClean="0"/>
              <a:t>Use </a:t>
            </a:r>
            <a:r>
              <a:rPr lang="en-US" dirty="0" err="1" smtClean="0"/>
              <a:t>HttpContext.Items</a:t>
            </a:r>
            <a:endParaRPr lang="en-US" dirty="0" smtClean="0"/>
          </a:p>
          <a:p>
            <a:r>
              <a:rPr lang="en-US" sz="2000" dirty="0" smtClean="0">
                <a:latin typeface="+mn-lt"/>
              </a:rPr>
              <a:t>If your using async/await ASP.NET will take care of thread hops</a:t>
            </a:r>
          </a:p>
          <a:p>
            <a:r>
              <a:rPr lang="en-US" dirty="0" smtClean="0"/>
              <a:t>Don’t assume this doesn’t apply to your sync code</a:t>
            </a:r>
          </a:p>
          <a:p>
            <a:r>
              <a:rPr lang="en-US" sz="2000" dirty="0">
                <a:latin typeface="+mn-lt"/>
              </a:rPr>
              <a:t>Other </a:t>
            </a:r>
            <a:r>
              <a:rPr lang="en-US" sz="2000" dirty="0" smtClean="0">
                <a:latin typeface="+mn-lt"/>
              </a:rPr>
              <a:t>async components </a:t>
            </a:r>
            <a:r>
              <a:rPr lang="en-US" sz="2000" dirty="0">
                <a:latin typeface="+mn-lt"/>
              </a:rPr>
              <a:t>in the pipeline </a:t>
            </a:r>
            <a:r>
              <a:rPr lang="en-US" sz="2000" dirty="0" smtClean="0">
                <a:latin typeface="+mn-lt"/>
              </a:rPr>
              <a:t>can cause thread hops</a:t>
            </a:r>
            <a:endParaRPr lang="en-US" sz="2000" dirty="0">
              <a:latin typeface="+mn-lt"/>
            </a:endParaRPr>
          </a:p>
        </p:txBody>
      </p:sp>
    </p:spTree>
    <p:extLst>
      <p:ext uri="{BB962C8B-B14F-4D97-AF65-F5344CB8AC3E}">
        <p14:creationId xmlns:p14="http://schemas.microsoft.com/office/powerpoint/2010/main" val="166828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call fire &amp; forget methods</a:t>
            </a:r>
            <a:endParaRPr lang="en-US" dirty="0"/>
          </a:p>
        </p:txBody>
      </p:sp>
      <p:sp>
        <p:nvSpPr>
          <p:cNvPr id="3" name="Text Placeholder 2"/>
          <p:cNvSpPr>
            <a:spLocks noGrp="1"/>
          </p:cNvSpPr>
          <p:nvPr>
            <p:ph type="body" sz="quarter" idx="10"/>
          </p:nvPr>
        </p:nvSpPr>
        <p:spPr>
          <a:xfrm>
            <a:off x="274638" y="1212850"/>
            <a:ext cx="11887200" cy="2431435"/>
          </a:xfrm>
        </p:spPr>
        <p:txBody>
          <a:bodyPr/>
          <a:lstStyle/>
          <a:p>
            <a:r>
              <a:rPr lang="en-US" dirty="0" smtClean="0">
                <a:solidFill>
                  <a:schemeClr val="tx1"/>
                </a:solidFill>
              </a:rPr>
              <a:t>Your code could be terminated at any time</a:t>
            </a:r>
          </a:p>
          <a:p>
            <a:r>
              <a:rPr lang="en-US" dirty="0" smtClean="0">
                <a:solidFill>
                  <a:schemeClr val="tx1"/>
                </a:solidFill>
              </a:rPr>
              <a:t>Use </a:t>
            </a:r>
            <a:r>
              <a:rPr lang="en-US" dirty="0" err="1" smtClean="0">
                <a:solidFill>
                  <a:schemeClr val="tx1"/>
                </a:solidFill>
              </a:rPr>
              <a:t>WebBackgrounder</a:t>
            </a:r>
            <a:endParaRPr lang="en-US" dirty="0" smtClean="0">
              <a:solidFill>
                <a:schemeClr val="tx1"/>
              </a:solidFill>
            </a:endParaRPr>
          </a:p>
          <a:p>
            <a:r>
              <a:rPr lang="en-US" sz="2000" dirty="0" smtClean="0">
                <a:solidFill>
                  <a:schemeClr val="tx1"/>
                </a:solidFill>
                <a:latin typeface="+mn-lt"/>
              </a:rPr>
              <a:t>http</a:t>
            </a:r>
            <a:r>
              <a:rPr lang="en-US" sz="2000" dirty="0">
                <a:solidFill>
                  <a:schemeClr val="tx1"/>
                </a:solidFill>
                <a:latin typeface="+mn-lt"/>
              </a:rPr>
              <a:t>://nuget.org/packages/WebBackgrounder</a:t>
            </a:r>
            <a:r>
              <a:rPr lang="en-US" sz="2000" dirty="0" smtClean="0">
                <a:solidFill>
                  <a:schemeClr val="tx1"/>
                </a:solidFill>
                <a:latin typeface="+mn-lt"/>
              </a:rPr>
              <a:t>/</a:t>
            </a:r>
          </a:p>
          <a:p>
            <a:r>
              <a:rPr lang="en-US" dirty="0" smtClean="0">
                <a:solidFill>
                  <a:schemeClr val="tx1"/>
                </a:solidFill>
              </a:rPr>
              <a:t>Write a worker process for more complex tasks</a:t>
            </a:r>
          </a:p>
        </p:txBody>
      </p:sp>
    </p:spTree>
    <p:extLst>
      <p:ext uri="{BB962C8B-B14F-4D97-AF65-F5344CB8AC3E}">
        <p14:creationId xmlns:p14="http://schemas.microsoft.com/office/powerpoint/2010/main" val="131768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t>HttpTaskAsyncHandler</a:t>
            </a:r>
            <a:endParaRPr lang="en-US" dirty="0"/>
          </a:p>
        </p:txBody>
      </p:sp>
      <p:sp>
        <p:nvSpPr>
          <p:cNvPr id="3" name="Text Placeholder 2"/>
          <p:cNvSpPr>
            <a:spLocks noGrp="1"/>
          </p:cNvSpPr>
          <p:nvPr>
            <p:ph type="body" sz="quarter" idx="10"/>
          </p:nvPr>
        </p:nvSpPr>
        <p:spPr>
          <a:xfrm>
            <a:off x="274638" y="1212850"/>
            <a:ext cx="11887200" cy="1415772"/>
          </a:xfrm>
        </p:spPr>
        <p:txBody>
          <a:bodyPr/>
          <a:lstStyle/>
          <a:p>
            <a:r>
              <a:rPr lang="en-US" dirty="0" err="1"/>
              <a:t>IHttpAsyncHandler</a:t>
            </a:r>
            <a:r>
              <a:rPr lang="en-US" dirty="0"/>
              <a:t> </a:t>
            </a:r>
            <a:r>
              <a:rPr lang="en-US" dirty="0" smtClean="0"/>
              <a:t>is a complicated interface</a:t>
            </a:r>
          </a:p>
          <a:p>
            <a:r>
              <a:rPr lang="en-US" dirty="0" err="1" smtClean="0"/>
              <a:t>HttpTaskAsyncHandler</a:t>
            </a:r>
            <a:r>
              <a:rPr lang="en-US" dirty="0" smtClean="0"/>
              <a:t> takes care of a lot for you</a:t>
            </a:r>
            <a:endParaRPr lang="en-US" dirty="0" smtClean="0">
              <a:solidFill>
                <a:schemeClr val="tx1"/>
              </a:solidFill>
            </a:endParaRPr>
          </a:p>
        </p:txBody>
      </p:sp>
    </p:spTree>
    <p:extLst>
      <p:ext uri="{BB962C8B-B14F-4D97-AF65-F5344CB8AC3E}">
        <p14:creationId xmlns:p14="http://schemas.microsoft.com/office/powerpoint/2010/main" val="301088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6" name="Rectangle 5"/>
          <p:cNvSpPr/>
          <p:nvPr/>
        </p:nvSpPr>
        <p:spPr bwMode="auto">
          <a:xfrm>
            <a:off x="274320" y="1214472"/>
            <a:ext cx="11887518" cy="54831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invGray">
          <a:xfrm>
            <a:off x="371669" y="1395987"/>
            <a:ext cx="11790169" cy="3804118"/>
          </a:xfrm>
          <a:prstGeom prst="rect">
            <a:avLst/>
          </a:prstGeom>
        </p:spPr>
        <p:txBody>
          <a:bodyPr wrap="square">
            <a:spAutoFit/>
          </a:bodyPr>
          <a:lstStyle/>
          <a:p>
            <a:pPr marL="571500" lvl="0" indent="-571500">
              <a:lnSpc>
                <a:spcPct val="90000"/>
              </a:lnSpc>
              <a:spcBef>
                <a:spcPct val="20000"/>
              </a:spcBef>
              <a:buSzPct val="105000"/>
              <a:buBlip>
                <a:blip r:embed="rId3"/>
              </a:buBlip>
            </a:pPr>
            <a:r>
              <a:rPr lang="en-US" sz="3600" dirty="0">
                <a:gradFill>
                  <a:gsLst>
                    <a:gs pos="1250">
                      <a:schemeClr val="tx1"/>
                    </a:gs>
                    <a:gs pos="100000">
                      <a:schemeClr val="tx1"/>
                    </a:gs>
                  </a:gsLst>
                  <a:lin ang="5400000" scaled="0"/>
                </a:gradFill>
                <a:latin typeface="+mj-lt"/>
              </a:rPr>
              <a:t>Parallel Programming with .NET </a:t>
            </a:r>
            <a:r>
              <a:rPr lang="en-US" sz="3600" dirty="0" smtClean="0">
                <a:gradFill>
                  <a:gsLst>
                    <a:gs pos="1250">
                      <a:schemeClr val="tx1"/>
                    </a:gs>
                    <a:gs pos="100000">
                      <a:schemeClr val="tx1"/>
                    </a:gs>
                  </a:gsLst>
                  <a:lin ang="5400000" scaled="0"/>
                </a:gradFill>
                <a:latin typeface="+mj-lt"/>
              </a:rPr>
              <a:t>Blog</a:t>
            </a:r>
            <a:br>
              <a:rPr lang="en-US" sz="3600" dirty="0" smtClean="0">
                <a:gradFill>
                  <a:gsLst>
                    <a:gs pos="1250">
                      <a:schemeClr val="tx1"/>
                    </a:gs>
                    <a:gs pos="100000">
                      <a:schemeClr val="tx1"/>
                    </a:gs>
                  </a:gsLst>
                  <a:lin ang="5400000" scaled="0"/>
                </a:gradFill>
                <a:latin typeface="+mj-lt"/>
              </a:rPr>
            </a:br>
            <a:r>
              <a:rPr lang="en-US" sz="2000" dirty="0" smtClean="0">
                <a:gradFill>
                  <a:gsLst>
                    <a:gs pos="1250">
                      <a:schemeClr val="tx1"/>
                    </a:gs>
                    <a:gs pos="100000">
                      <a:schemeClr val="tx1"/>
                    </a:gs>
                  </a:gsLst>
                  <a:lin ang="5400000" scaled="0"/>
                </a:gradFill>
              </a:rPr>
              <a:t>http://blogs.msdn.com/pfxteam/</a:t>
            </a:r>
            <a:br>
              <a:rPr lang="en-US" sz="2000" dirty="0" smtClean="0">
                <a:gradFill>
                  <a:gsLst>
                    <a:gs pos="1250">
                      <a:schemeClr val="tx1"/>
                    </a:gs>
                    <a:gs pos="100000">
                      <a:schemeClr val="tx1"/>
                    </a:gs>
                  </a:gsLst>
                  <a:lin ang="5400000" scaled="0"/>
                </a:gradFill>
              </a:rPr>
            </a:br>
            <a:endParaRPr lang="en-US" sz="2000" dirty="0">
              <a:gradFill>
                <a:gsLst>
                  <a:gs pos="1250">
                    <a:schemeClr val="tx1"/>
                  </a:gs>
                  <a:gs pos="100000">
                    <a:schemeClr val="tx1"/>
                  </a:gs>
                </a:gsLst>
                <a:lin ang="5400000" scaled="0"/>
              </a:gradFill>
            </a:endParaRPr>
          </a:p>
          <a:p>
            <a:pPr marL="571500" indent="-571500">
              <a:lnSpc>
                <a:spcPct val="90000"/>
              </a:lnSpc>
              <a:spcBef>
                <a:spcPct val="20000"/>
              </a:spcBef>
              <a:buSzPct val="105000"/>
              <a:buBlip>
                <a:blip r:embed="rId3"/>
              </a:buBlip>
            </a:pPr>
            <a:r>
              <a:rPr lang="en-US" sz="3600" dirty="0">
                <a:gradFill>
                  <a:gsLst>
                    <a:gs pos="1250">
                      <a:schemeClr val="tx1"/>
                    </a:gs>
                    <a:gs pos="100000">
                      <a:schemeClr val="tx1"/>
                    </a:gs>
                  </a:gsLst>
                  <a:lin ang="5400000" scaled="0"/>
                </a:gradFill>
                <a:latin typeface="+mj-lt"/>
              </a:rPr>
              <a:t>Asynchrony in .NET </a:t>
            </a:r>
            <a:r>
              <a:rPr lang="en-US" sz="3600" dirty="0" smtClean="0">
                <a:gradFill>
                  <a:gsLst>
                    <a:gs pos="1250">
                      <a:schemeClr val="tx1"/>
                    </a:gs>
                    <a:gs pos="100000">
                      <a:schemeClr val="tx1"/>
                    </a:gs>
                  </a:gsLst>
                  <a:lin ang="5400000" scaled="0"/>
                </a:gradFill>
                <a:latin typeface="+mj-lt"/>
              </a:rPr>
              <a:t>Whitepaper</a:t>
            </a:r>
            <a:br>
              <a:rPr lang="en-US" sz="3600" dirty="0" smtClean="0">
                <a:gradFill>
                  <a:gsLst>
                    <a:gs pos="1250">
                      <a:schemeClr val="tx1"/>
                    </a:gs>
                    <a:gs pos="100000">
                      <a:schemeClr val="tx1"/>
                    </a:gs>
                  </a:gsLst>
                  <a:lin ang="5400000" scaled="0"/>
                </a:gradFill>
                <a:latin typeface="+mj-lt"/>
              </a:rPr>
            </a:br>
            <a:r>
              <a:rPr lang="en-US" sz="2000" dirty="0">
                <a:gradFill>
                  <a:gsLst>
                    <a:gs pos="1250">
                      <a:schemeClr val="tx1"/>
                    </a:gs>
                    <a:gs pos="100000">
                      <a:schemeClr val="tx1"/>
                    </a:gs>
                  </a:gsLst>
                  <a:lin ang="5400000" scaled="0"/>
                </a:gradFill>
              </a:rPr>
              <a:t>http://</a:t>
            </a:r>
            <a:r>
              <a:rPr lang="en-US" sz="2000" dirty="0" smtClean="0">
                <a:gradFill>
                  <a:gsLst>
                    <a:gs pos="1250">
                      <a:schemeClr val="tx1"/>
                    </a:gs>
                    <a:gs pos="100000">
                      <a:schemeClr val="tx1"/>
                    </a:gs>
                  </a:gsLst>
                  <a:lin ang="5400000" scaled="0"/>
                </a:gradFill>
              </a:rPr>
              <a:t>msdn.com/library/vstudio/hh191443.aspx</a:t>
            </a:r>
            <a:br>
              <a:rPr lang="en-US" sz="2000" dirty="0" smtClean="0">
                <a:gradFill>
                  <a:gsLst>
                    <a:gs pos="1250">
                      <a:schemeClr val="tx1"/>
                    </a:gs>
                    <a:gs pos="100000">
                      <a:schemeClr val="tx1"/>
                    </a:gs>
                  </a:gsLst>
                  <a:lin ang="5400000" scaled="0"/>
                </a:gradFill>
              </a:rPr>
            </a:br>
            <a:endParaRPr lang="en-US" sz="2000" dirty="0">
              <a:gradFill>
                <a:gsLst>
                  <a:gs pos="1250">
                    <a:schemeClr val="tx1"/>
                  </a:gs>
                  <a:gs pos="100000">
                    <a:schemeClr val="tx1"/>
                  </a:gs>
                </a:gsLst>
                <a:lin ang="5400000" scaled="0"/>
              </a:gradFill>
            </a:endParaRPr>
          </a:p>
          <a:p>
            <a:pPr marL="571500" lvl="0" indent="-571500">
              <a:lnSpc>
                <a:spcPct val="90000"/>
              </a:lnSpc>
              <a:spcBef>
                <a:spcPct val="20000"/>
              </a:spcBef>
              <a:buSzPct val="105000"/>
              <a:buBlip>
                <a:blip r:embed="rId3"/>
              </a:buBlip>
            </a:pPr>
            <a:r>
              <a:rPr lang="en-US" sz="3600" dirty="0">
                <a:gradFill>
                  <a:gsLst>
                    <a:gs pos="1250">
                      <a:schemeClr val="tx1"/>
                    </a:gs>
                    <a:gs pos="100000">
                      <a:schemeClr val="tx1"/>
                    </a:gs>
                  </a:gsLst>
                  <a:lin ang="5400000" scaled="0"/>
                </a:gradFill>
                <a:latin typeface="+mj-lt"/>
              </a:rPr>
              <a:t>ASP.NET Async </a:t>
            </a:r>
            <a:r>
              <a:rPr lang="en-US" sz="3600" dirty="0" smtClean="0">
                <a:gradFill>
                  <a:gsLst>
                    <a:gs pos="1250">
                      <a:schemeClr val="tx1"/>
                    </a:gs>
                    <a:gs pos="100000">
                      <a:schemeClr val="tx1"/>
                    </a:gs>
                  </a:gsLst>
                  <a:lin ang="5400000" scaled="0"/>
                </a:gradFill>
                <a:latin typeface="+mj-lt"/>
              </a:rPr>
              <a:t>Tutorial</a:t>
            </a:r>
            <a:br>
              <a:rPr lang="en-US" sz="3600" dirty="0" smtClean="0">
                <a:gradFill>
                  <a:gsLst>
                    <a:gs pos="1250">
                      <a:schemeClr val="tx1"/>
                    </a:gs>
                    <a:gs pos="100000">
                      <a:schemeClr val="tx1"/>
                    </a:gs>
                  </a:gsLst>
                  <a:lin ang="5400000" scaled="0"/>
                </a:gradFill>
                <a:latin typeface="+mj-lt"/>
              </a:rPr>
            </a:br>
            <a:r>
              <a:rPr lang="en-US" sz="2000" dirty="0" smtClean="0">
                <a:gradFill>
                  <a:gsLst>
                    <a:gs pos="1250">
                      <a:schemeClr val="tx1"/>
                    </a:gs>
                    <a:gs pos="100000">
                      <a:schemeClr val="tx1"/>
                    </a:gs>
                  </a:gsLst>
                  <a:lin ang="5400000" scaled="0"/>
                </a:gradFill>
              </a:rPr>
              <a:t>http</a:t>
            </a:r>
            <a:r>
              <a:rPr lang="en-US" sz="2000" dirty="0">
                <a:gradFill>
                  <a:gsLst>
                    <a:gs pos="1250">
                      <a:schemeClr val="tx1"/>
                    </a:gs>
                    <a:gs pos="100000">
                      <a:schemeClr val="tx1"/>
                    </a:gs>
                  </a:gsLst>
                  <a:lin ang="5400000" scaled="0"/>
                </a:gradFill>
              </a:rPr>
              <a:t>://www.asp.net/web-forms/tutorials/aspnet-45/using-asynchronous-methods-in-aspnet-45</a:t>
            </a:r>
          </a:p>
          <a:p>
            <a:pPr marL="571500" lvl="0" indent="-571500">
              <a:lnSpc>
                <a:spcPct val="90000"/>
              </a:lnSpc>
              <a:spcBef>
                <a:spcPct val="20000"/>
              </a:spcBef>
              <a:buSzPct val="105000"/>
              <a:buBlip>
                <a:blip r:embed="rId3"/>
              </a:buBlip>
            </a:pPr>
            <a:endParaRPr lang="en-US" sz="3600" dirty="0">
              <a:gradFill>
                <a:gsLst>
                  <a:gs pos="1250">
                    <a:schemeClr val="tx1"/>
                  </a:gs>
                  <a:gs pos="100000">
                    <a:schemeClr val="tx1"/>
                  </a:gs>
                </a:gsLst>
                <a:lin ang="5400000" scaled="0"/>
              </a:gradFill>
              <a:latin typeface="+mj-lt"/>
            </a:endParaRPr>
          </a:p>
        </p:txBody>
      </p:sp>
      <p:sp useBgFill="1">
        <p:nvSpPr>
          <p:cNvPr id="11" name="Freeform 10"/>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7138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details and subscriber benefits</a:t>
            </a:r>
          </a:p>
        </p:txBody>
      </p:sp>
      <p:sp>
        <p:nvSpPr>
          <p:cNvPr id="6" name="Rectangle 5"/>
          <p:cNvSpPr/>
          <p:nvPr/>
        </p:nvSpPr>
        <p:spPr bwMode="auto">
          <a:xfrm>
            <a:off x="274320" y="1214472"/>
            <a:ext cx="11887518" cy="5483191"/>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useBgFill="1">
        <p:nvSpPr>
          <p:cNvPr id="11" name="Freeform 10"/>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 Placeholder 2"/>
          <p:cNvSpPr txBox="1">
            <a:spLocks/>
          </p:cNvSpPr>
          <p:nvPr/>
        </p:nvSpPr>
        <p:spPr>
          <a:xfrm>
            <a:off x="5579141" y="1700773"/>
            <a:ext cx="6309448" cy="775597"/>
          </a:xfrm>
          <a:prstGeom prst="rect">
            <a:avLst/>
          </a:prstGeom>
        </p:spPr>
        <p:txBody>
          <a:bodyPr vert="horz" wrap="square" lIns="0" tIns="0" rIns="0" bIns="0" rtlCol="0">
            <a:spAutoFit/>
          </a:bodyPr>
          <a:lstStyle>
            <a:lvl1pPr marL="258752" indent="-258752" algn="l" defTabSz="685771" rtl="0" fontAlgn="base">
              <a:lnSpc>
                <a:spcPct val="90000"/>
              </a:lnSpc>
              <a:spcBef>
                <a:spcPct val="20000"/>
              </a:spcBef>
              <a:spcAft>
                <a:spcPct val="0"/>
              </a:spcAft>
              <a:buSzPct val="90000"/>
              <a:buFont typeface="Arial" charset="0"/>
              <a:buChar char="•"/>
              <a:defRPr sz="2400" kern="1200">
                <a:solidFill>
                  <a:srgbClr val="68217A"/>
                </a:solidFill>
                <a:latin typeface="+mn-lt"/>
                <a:ea typeface="ＭＳ Ｐゴシック" charset="0"/>
                <a:cs typeface="ＭＳ Ｐゴシック" charset="0"/>
              </a:defRPr>
            </a:lvl1pPr>
            <a:lvl2pPr marL="471469" indent="-212716" algn="l" defTabSz="685771" rtl="0" fontAlgn="base">
              <a:lnSpc>
                <a:spcPct val="90000"/>
              </a:lnSpc>
              <a:spcBef>
                <a:spcPct val="20000"/>
              </a:spcBef>
              <a:spcAft>
                <a:spcPct val="0"/>
              </a:spcAft>
              <a:buSzPct val="90000"/>
              <a:buFont typeface="Arial" charset="0"/>
              <a:buChar char="•"/>
              <a:tabLst>
                <a:tab pos="471469" algn="l"/>
              </a:tabLst>
              <a:defRPr sz="2100" kern="1200">
                <a:solidFill>
                  <a:srgbClr val="68217A"/>
                </a:solidFill>
                <a:latin typeface="+mn-lt"/>
                <a:ea typeface="ＭＳ Ｐゴシック" charset="0"/>
                <a:cs typeface="+mn-cs"/>
              </a:defRPr>
            </a:lvl2pPr>
            <a:lvl3pPr marL="685771" indent="-212716" algn="l" defTabSz="685771" rtl="0" fontAlgn="base">
              <a:lnSpc>
                <a:spcPct val="90000"/>
              </a:lnSpc>
              <a:spcBef>
                <a:spcPct val="20000"/>
              </a:spcBef>
              <a:spcAft>
                <a:spcPct val="0"/>
              </a:spcAft>
              <a:buSzPct val="90000"/>
              <a:buFont typeface="Arial" charset="0"/>
              <a:buChar char="•"/>
              <a:defRPr kern="1200">
                <a:solidFill>
                  <a:srgbClr val="68217A"/>
                </a:solidFill>
                <a:latin typeface="+mn-lt"/>
                <a:ea typeface="ＭＳ Ｐゴシック" charset="0"/>
                <a:cs typeface="+mn-cs"/>
              </a:defRPr>
            </a:lvl3pPr>
            <a:lvl4pPr marL="1111203" indent="-166681" algn="l" defTabSz="685771" rtl="0" fontAlgn="base">
              <a:lnSpc>
                <a:spcPct val="90000"/>
              </a:lnSpc>
              <a:spcBef>
                <a:spcPct val="20000"/>
              </a:spcBef>
              <a:spcAft>
                <a:spcPct val="0"/>
              </a:spcAft>
              <a:buSzPct val="90000"/>
              <a:buFont typeface="Arial" charset="0"/>
              <a:buChar char="•"/>
              <a:tabLst>
                <a:tab pos="685771" algn="l"/>
              </a:tabLst>
              <a:defRPr sz="1500" kern="1200">
                <a:solidFill>
                  <a:srgbClr val="68217A"/>
                </a:solidFill>
                <a:latin typeface="+mn-lt"/>
                <a:ea typeface="ＭＳ Ｐゴシック" charset="0"/>
                <a:cs typeface="+mn-cs"/>
              </a:defRPr>
            </a:lvl4pPr>
            <a:lvl5pPr marL="1284234" indent="-171443" algn="l" defTabSz="685771" rtl="0" fontAlgn="base">
              <a:lnSpc>
                <a:spcPct val="90000"/>
              </a:lnSpc>
              <a:spcBef>
                <a:spcPct val="20000"/>
              </a:spcBef>
              <a:spcAft>
                <a:spcPct val="0"/>
              </a:spcAft>
              <a:buSzPct val="90000"/>
              <a:buFont typeface="Arial" charset="0"/>
              <a:buChar char="•"/>
              <a:defRPr sz="1500" kern="1200">
                <a:solidFill>
                  <a:srgbClr val="68217A"/>
                </a:solidFill>
                <a:latin typeface="+mn-lt"/>
                <a:ea typeface="ＭＳ Ｐゴシック" charset="0"/>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charset="0"/>
              <a:buNone/>
              <a:defRPr/>
            </a:pPr>
            <a:r>
              <a:rPr lang="en-US" sz="2800" dirty="0" smtClean="0">
                <a:solidFill>
                  <a:srgbClr val="FFFFFF"/>
                </a:solidFill>
                <a:latin typeface="Segoe UI Light"/>
              </a:rPr>
              <a:t>Included for certain paid MSDN subscribers:</a:t>
            </a:r>
            <a:endParaRPr lang="en-US" sz="2800" dirty="0">
              <a:solidFill>
                <a:srgbClr val="FFFFFF"/>
              </a:solidFill>
              <a:latin typeface="Segoe UI Light"/>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5165" y="2962671"/>
            <a:ext cx="2057400" cy="205740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1189" y="2969426"/>
            <a:ext cx="2057400" cy="2057400"/>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9141" y="2962671"/>
            <a:ext cx="2057400" cy="2057400"/>
          </a:xfrm>
          <a:prstGeom prst="rect">
            <a:avLst/>
          </a:prstGeom>
        </p:spPr>
      </p:pic>
      <p:sp>
        <p:nvSpPr>
          <p:cNvPr id="17" name="Text Placeholder 2"/>
          <p:cNvSpPr txBox="1">
            <a:spLocks/>
          </p:cNvSpPr>
          <p:nvPr/>
        </p:nvSpPr>
        <p:spPr>
          <a:xfrm>
            <a:off x="528499" y="1650920"/>
            <a:ext cx="6200671" cy="427105"/>
          </a:xfrm>
          <a:prstGeom prst="rect">
            <a:avLst/>
          </a:prstGeom>
        </p:spPr>
        <p:txBody>
          <a:bodyPr vert="horz" wrap="square" lIns="0" tIns="0" rIns="0" bIns="0" rtlCol="0">
            <a:spAutoFit/>
          </a:bodyPr>
          <a:lstStyle>
            <a:lvl1pPr marL="258752" indent="-258752" algn="l" defTabSz="685771" rtl="0" fontAlgn="base">
              <a:lnSpc>
                <a:spcPct val="90000"/>
              </a:lnSpc>
              <a:spcBef>
                <a:spcPct val="20000"/>
              </a:spcBef>
              <a:spcAft>
                <a:spcPct val="0"/>
              </a:spcAft>
              <a:buSzPct val="90000"/>
              <a:buFont typeface="Arial" charset="0"/>
              <a:buChar char="•"/>
              <a:defRPr sz="2400" kern="1200">
                <a:solidFill>
                  <a:srgbClr val="68217A"/>
                </a:solidFill>
                <a:latin typeface="+mn-lt"/>
                <a:ea typeface="ＭＳ Ｐゴシック" charset="0"/>
                <a:cs typeface="ＭＳ Ｐゴシック" charset="0"/>
              </a:defRPr>
            </a:lvl1pPr>
            <a:lvl2pPr marL="471469" indent="-212716" algn="l" defTabSz="685771" rtl="0" fontAlgn="base">
              <a:lnSpc>
                <a:spcPct val="90000"/>
              </a:lnSpc>
              <a:spcBef>
                <a:spcPct val="20000"/>
              </a:spcBef>
              <a:spcAft>
                <a:spcPct val="0"/>
              </a:spcAft>
              <a:buSzPct val="90000"/>
              <a:buFont typeface="Arial" charset="0"/>
              <a:buChar char="•"/>
              <a:tabLst>
                <a:tab pos="471469" algn="l"/>
              </a:tabLst>
              <a:defRPr sz="2100" kern="1200">
                <a:solidFill>
                  <a:srgbClr val="68217A"/>
                </a:solidFill>
                <a:latin typeface="+mn-lt"/>
                <a:ea typeface="ＭＳ Ｐゴシック" charset="0"/>
                <a:cs typeface="+mn-cs"/>
              </a:defRPr>
            </a:lvl2pPr>
            <a:lvl3pPr marL="685771" indent="-212716" algn="l" defTabSz="685771" rtl="0" fontAlgn="base">
              <a:lnSpc>
                <a:spcPct val="90000"/>
              </a:lnSpc>
              <a:spcBef>
                <a:spcPct val="20000"/>
              </a:spcBef>
              <a:spcAft>
                <a:spcPct val="0"/>
              </a:spcAft>
              <a:buSzPct val="90000"/>
              <a:buFont typeface="Arial" charset="0"/>
              <a:buChar char="•"/>
              <a:defRPr kern="1200">
                <a:solidFill>
                  <a:srgbClr val="68217A"/>
                </a:solidFill>
                <a:latin typeface="+mn-lt"/>
                <a:ea typeface="ＭＳ Ｐゴシック" charset="0"/>
                <a:cs typeface="+mn-cs"/>
              </a:defRPr>
            </a:lvl3pPr>
            <a:lvl4pPr marL="1111203" indent="-166681" algn="l" defTabSz="685771" rtl="0" fontAlgn="base">
              <a:lnSpc>
                <a:spcPct val="90000"/>
              </a:lnSpc>
              <a:spcBef>
                <a:spcPct val="20000"/>
              </a:spcBef>
              <a:spcAft>
                <a:spcPct val="0"/>
              </a:spcAft>
              <a:buSzPct val="90000"/>
              <a:buFont typeface="Arial" charset="0"/>
              <a:buChar char="•"/>
              <a:tabLst>
                <a:tab pos="685771" algn="l"/>
              </a:tabLst>
              <a:defRPr sz="1500" kern="1200">
                <a:solidFill>
                  <a:srgbClr val="68217A"/>
                </a:solidFill>
                <a:latin typeface="+mn-lt"/>
                <a:ea typeface="ＭＳ Ｐゴシック" charset="0"/>
                <a:cs typeface="+mn-cs"/>
              </a:defRPr>
            </a:lvl4pPr>
            <a:lvl5pPr marL="1284234" indent="-171443" algn="l" defTabSz="685771" rtl="0" fontAlgn="base">
              <a:lnSpc>
                <a:spcPct val="90000"/>
              </a:lnSpc>
              <a:spcBef>
                <a:spcPct val="20000"/>
              </a:spcBef>
              <a:spcAft>
                <a:spcPct val="0"/>
              </a:spcAft>
              <a:buSzPct val="90000"/>
              <a:buFont typeface="Arial" charset="0"/>
              <a:buChar char="•"/>
              <a:defRPr sz="1500" kern="1200">
                <a:solidFill>
                  <a:srgbClr val="68217A"/>
                </a:solidFill>
                <a:latin typeface="+mn-lt"/>
                <a:ea typeface="ＭＳ Ｐゴシック" charset="0"/>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nSpc>
                <a:spcPct val="107000"/>
              </a:lnSpc>
              <a:spcBef>
                <a:spcPts val="0"/>
              </a:spcBef>
              <a:spcAft>
                <a:spcPts val="375"/>
              </a:spcAft>
              <a:buFont typeface="Arial" charset="0"/>
              <a:buNone/>
            </a:pPr>
            <a:r>
              <a:rPr lang="en-US" sz="2800" dirty="0">
                <a:solidFill>
                  <a:srgbClr val="FFFFFF"/>
                </a:solidFill>
                <a:latin typeface="Segoe UI Light"/>
              </a:rPr>
              <a:t>Free Plan for up to 5 users</a:t>
            </a:r>
            <a:endParaRPr lang="en-US" sz="2800" dirty="0">
              <a:solidFill>
                <a:srgbClr val="FFFFFF"/>
              </a:solidFill>
              <a:latin typeface="Segoe UI Light"/>
              <a:ea typeface="Calibri" panose="020F0502020204030204" pitchFamily="34" charset="0"/>
              <a:cs typeface="Times New Roman" panose="02020603050405020304" pitchFamily="18" charset="0"/>
            </a:endParaRPr>
          </a:p>
        </p:txBody>
      </p:sp>
      <p:sp>
        <p:nvSpPr>
          <p:cNvPr id="19" name="Text Placeholder 2"/>
          <p:cNvSpPr txBox="1">
            <a:spLocks/>
          </p:cNvSpPr>
          <p:nvPr/>
        </p:nvSpPr>
        <p:spPr>
          <a:xfrm>
            <a:off x="5349418" y="5431285"/>
            <a:ext cx="6539171" cy="395173"/>
          </a:xfrm>
          <a:prstGeom prst="rect">
            <a:avLst/>
          </a:prstGeom>
        </p:spPr>
        <p:txBody>
          <a:bodyPr vert="horz" wrap="square" lIns="0" tIns="0" rIns="0" bIns="0" rtlCol="0">
            <a:spAutoFit/>
          </a:bodyPr>
          <a:lstStyle>
            <a:lvl1pPr marL="258752" indent="-258752" algn="l" defTabSz="685771" rtl="0" fontAlgn="base">
              <a:lnSpc>
                <a:spcPct val="90000"/>
              </a:lnSpc>
              <a:spcBef>
                <a:spcPct val="20000"/>
              </a:spcBef>
              <a:spcAft>
                <a:spcPct val="0"/>
              </a:spcAft>
              <a:buSzPct val="90000"/>
              <a:buFont typeface="Arial" charset="0"/>
              <a:buChar char="•"/>
              <a:defRPr sz="2400" kern="1200">
                <a:solidFill>
                  <a:srgbClr val="68217A"/>
                </a:solidFill>
                <a:latin typeface="+mn-lt"/>
                <a:ea typeface="ＭＳ Ｐゴシック" charset="0"/>
                <a:cs typeface="ＭＳ Ｐゴシック" charset="0"/>
              </a:defRPr>
            </a:lvl1pPr>
            <a:lvl2pPr marL="471469" indent="-212716" algn="l" defTabSz="685771" rtl="0" fontAlgn="base">
              <a:lnSpc>
                <a:spcPct val="90000"/>
              </a:lnSpc>
              <a:spcBef>
                <a:spcPct val="20000"/>
              </a:spcBef>
              <a:spcAft>
                <a:spcPct val="0"/>
              </a:spcAft>
              <a:buSzPct val="90000"/>
              <a:buFont typeface="Arial" charset="0"/>
              <a:buChar char="•"/>
              <a:tabLst>
                <a:tab pos="471469" algn="l"/>
              </a:tabLst>
              <a:defRPr sz="2100" kern="1200">
                <a:solidFill>
                  <a:srgbClr val="68217A"/>
                </a:solidFill>
                <a:latin typeface="+mn-lt"/>
                <a:ea typeface="ＭＳ Ｐゴシック" charset="0"/>
                <a:cs typeface="+mn-cs"/>
              </a:defRPr>
            </a:lvl2pPr>
            <a:lvl3pPr marL="685771" indent="-212716" algn="l" defTabSz="685771" rtl="0" fontAlgn="base">
              <a:lnSpc>
                <a:spcPct val="90000"/>
              </a:lnSpc>
              <a:spcBef>
                <a:spcPct val="20000"/>
              </a:spcBef>
              <a:spcAft>
                <a:spcPct val="0"/>
              </a:spcAft>
              <a:buSzPct val="90000"/>
              <a:buFont typeface="Arial" charset="0"/>
              <a:buChar char="•"/>
              <a:defRPr kern="1200">
                <a:solidFill>
                  <a:srgbClr val="68217A"/>
                </a:solidFill>
                <a:latin typeface="+mn-lt"/>
                <a:ea typeface="ＭＳ Ｐゴシック" charset="0"/>
                <a:cs typeface="+mn-cs"/>
              </a:defRPr>
            </a:lvl3pPr>
            <a:lvl4pPr marL="1111203" indent="-166681" algn="l" defTabSz="685771" rtl="0" fontAlgn="base">
              <a:lnSpc>
                <a:spcPct val="90000"/>
              </a:lnSpc>
              <a:spcBef>
                <a:spcPct val="20000"/>
              </a:spcBef>
              <a:spcAft>
                <a:spcPct val="0"/>
              </a:spcAft>
              <a:buSzPct val="90000"/>
              <a:buFont typeface="Arial" charset="0"/>
              <a:buChar char="•"/>
              <a:tabLst>
                <a:tab pos="685771" algn="l"/>
              </a:tabLst>
              <a:defRPr sz="1500" kern="1200">
                <a:solidFill>
                  <a:srgbClr val="68217A"/>
                </a:solidFill>
                <a:latin typeface="+mn-lt"/>
                <a:ea typeface="ＭＳ Ｐゴシック" charset="0"/>
                <a:cs typeface="+mn-cs"/>
              </a:defRPr>
            </a:lvl4pPr>
            <a:lvl5pPr marL="1284234" indent="-171443" algn="l" defTabSz="685771" rtl="0" fontAlgn="base">
              <a:lnSpc>
                <a:spcPct val="90000"/>
              </a:lnSpc>
              <a:spcBef>
                <a:spcPct val="20000"/>
              </a:spcBef>
              <a:spcAft>
                <a:spcPct val="0"/>
              </a:spcAft>
              <a:buSzPct val="90000"/>
              <a:buFont typeface="Arial" charset="0"/>
              <a:buChar char="•"/>
              <a:defRPr sz="1500" kern="1200">
                <a:solidFill>
                  <a:srgbClr val="68217A"/>
                </a:solidFill>
                <a:latin typeface="+mn-lt"/>
                <a:ea typeface="ＭＳ Ｐゴシック" charset="0"/>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r">
              <a:lnSpc>
                <a:spcPct val="107000"/>
              </a:lnSpc>
              <a:spcBef>
                <a:spcPts val="0"/>
              </a:spcBef>
              <a:spcAft>
                <a:spcPts val="375"/>
              </a:spcAft>
              <a:buFont typeface="Arial" charset="0"/>
              <a:buNone/>
            </a:pPr>
            <a:r>
              <a:rPr lang="en-US" dirty="0" smtClean="0">
                <a:solidFill>
                  <a:srgbClr val="FFFFFF"/>
                </a:solidFill>
                <a:latin typeface="Segoe UI Light"/>
              </a:rPr>
              <a:t>Additional information at </a:t>
            </a:r>
            <a:r>
              <a:rPr lang="en-US" dirty="0" smtClean="0">
                <a:solidFill>
                  <a:srgbClr val="FFFF00"/>
                </a:solidFill>
                <a:latin typeface="Segoe UI Light"/>
                <a:hlinkClick r:id="rId6"/>
              </a:rPr>
              <a:t>http://tfs.visualstudio.com</a:t>
            </a:r>
            <a:endParaRPr lang="en-US" dirty="0">
              <a:solidFill>
                <a:srgbClr val="FFFF00"/>
              </a:solidFill>
              <a:latin typeface="Segoe UI Light"/>
              <a:ea typeface="Calibri" panose="020F0502020204030204" pitchFamily="34" charset="0"/>
              <a:cs typeface="Times New Roman" panose="02020603050405020304" pitchFamily="18" charset="0"/>
            </a:endParaRPr>
          </a:p>
        </p:txBody>
      </p:sp>
      <p:sp>
        <p:nvSpPr>
          <p:cNvPr id="20" name="Text Placeholder 2"/>
          <p:cNvSpPr txBox="1">
            <a:spLocks/>
          </p:cNvSpPr>
          <p:nvPr/>
        </p:nvSpPr>
        <p:spPr>
          <a:xfrm>
            <a:off x="604914" y="6412461"/>
            <a:ext cx="5924977" cy="148182"/>
          </a:xfrm>
          <a:prstGeom prst="rect">
            <a:avLst/>
          </a:prstGeom>
        </p:spPr>
        <p:txBody>
          <a:bodyPr vert="horz" wrap="square" lIns="0" tIns="0" rIns="0" bIns="0" rtlCol="0">
            <a:spAutoFit/>
          </a:bodyPr>
          <a:lstStyle>
            <a:lvl1pPr marL="258752" indent="-258752" algn="l" defTabSz="685771" rtl="0" fontAlgn="base">
              <a:lnSpc>
                <a:spcPct val="90000"/>
              </a:lnSpc>
              <a:spcBef>
                <a:spcPct val="20000"/>
              </a:spcBef>
              <a:spcAft>
                <a:spcPct val="0"/>
              </a:spcAft>
              <a:buSzPct val="90000"/>
              <a:buFont typeface="Arial" charset="0"/>
              <a:buChar char="•"/>
              <a:defRPr sz="2400" kern="1200">
                <a:solidFill>
                  <a:srgbClr val="68217A"/>
                </a:solidFill>
                <a:latin typeface="+mn-lt"/>
                <a:ea typeface="ＭＳ Ｐゴシック" charset="0"/>
                <a:cs typeface="ＭＳ Ｐゴシック" charset="0"/>
              </a:defRPr>
            </a:lvl1pPr>
            <a:lvl2pPr marL="471469" indent="-212716" algn="l" defTabSz="685771" rtl="0" fontAlgn="base">
              <a:lnSpc>
                <a:spcPct val="90000"/>
              </a:lnSpc>
              <a:spcBef>
                <a:spcPct val="20000"/>
              </a:spcBef>
              <a:spcAft>
                <a:spcPct val="0"/>
              </a:spcAft>
              <a:buSzPct val="90000"/>
              <a:buFont typeface="Arial" charset="0"/>
              <a:buChar char="•"/>
              <a:tabLst>
                <a:tab pos="471469" algn="l"/>
              </a:tabLst>
              <a:defRPr sz="2100" kern="1200">
                <a:solidFill>
                  <a:srgbClr val="68217A"/>
                </a:solidFill>
                <a:latin typeface="+mn-lt"/>
                <a:ea typeface="ＭＳ Ｐゴシック" charset="0"/>
                <a:cs typeface="+mn-cs"/>
              </a:defRPr>
            </a:lvl2pPr>
            <a:lvl3pPr marL="685771" indent="-212716" algn="l" defTabSz="685771" rtl="0" fontAlgn="base">
              <a:lnSpc>
                <a:spcPct val="90000"/>
              </a:lnSpc>
              <a:spcBef>
                <a:spcPct val="20000"/>
              </a:spcBef>
              <a:spcAft>
                <a:spcPct val="0"/>
              </a:spcAft>
              <a:buSzPct val="90000"/>
              <a:buFont typeface="Arial" charset="0"/>
              <a:buChar char="•"/>
              <a:defRPr kern="1200">
                <a:solidFill>
                  <a:srgbClr val="68217A"/>
                </a:solidFill>
                <a:latin typeface="+mn-lt"/>
                <a:ea typeface="ＭＳ Ｐゴシック" charset="0"/>
                <a:cs typeface="+mn-cs"/>
              </a:defRPr>
            </a:lvl3pPr>
            <a:lvl4pPr marL="1111203" indent="-166681" algn="l" defTabSz="685771" rtl="0" fontAlgn="base">
              <a:lnSpc>
                <a:spcPct val="90000"/>
              </a:lnSpc>
              <a:spcBef>
                <a:spcPct val="20000"/>
              </a:spcBef>
              <a:spcAft>
                <a:spcPct val="0"/>
              </a:spcAft>
              <a:buSzPct val="90000"/>
              <a:buFont typeface="Arial" charset="0"/>
              <a:buChar char="•"/>
              <a:tabLst>
                <a:tab pos="685771" algn="l"/>
              </a:tabLst>
              <a:defRPr sz="1500" kern="1200">
                <a:solidFill>
                  <a:srgbClr val="68217A"/>
                </a:solidFill>
                <a:latin typeface="+mn-lt"/>
                <a:ea typeface="ＭＳ Ｐゴシック" charset="0"/>
                <a:cs typeface="+mn-cs"/>
              </a:defRPr>
            </a:lvl4pPr>
            <a:lvl5pPr marL="1284234" indent="-171443" algn="l" defTabSz="685771" rtl="0" fontAlgn="base">
              <a:lnSpc>
                <a:spcPct val="90000"/>
              </a:lnSpc>
              <a:spcBef>
                <a:spcPct val="20000"/>
              </a:spcBef>
              <a:spcAft>
                <a:spcPct val="0"/>
              </a:spcAft>
              <a:buSzPct val="90000"/>
              <a:buFont typeface="Arial" charset="0"/>
              <a:buChar char="•"/>
              <a:defRPr sz="1500" kern="1200">
                <a:solidFill>
                  <a:srgbClr val="68217A"/>
                </a:solidFill>
                <a:latin typeface="+mn-lt"/>
                <a:ea typeface="ＭＳ Ｐゴシック" charset="0"/>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nSpc>
                <a:spcPct val="107000"/>
              </a:lnSpc>
              <a:spcBef>
                <a:spcPts val="0"/>
              </a:spcBef>
              <a:spcAft>
                <a:spcPts val="375"/>
              </a:spcAft>
              <a:buFont typeface="Arial" charset="0"/>
              <a:buNone/>
            </a:pPr>
            <a:r>
              <a:rPr lang="en-US" sz="900" dirty="0" smtClean="0">
                <a:solidFill>
                  <a:srgbClr val="FFFFFF"/>
                </a:solidFill>
              </a:rPr>
              <a:t>* Capability in preview – limits may apply.  Authoring load tests requires Visual Studio Ultimate 2013 Preview.</a:t>
            </a:r>
            <a:endParaRPr lang="en-US" sz="900" dirty="0">
              <a:solidFill>
                <a:srgbClr val="FFFFFF"/>
              </a:solidFill>
              <a:ea typeface="Calibri" panose="020F0502020204030204" pitchFamily="34" charset="0"/>
              <a:cs typeface="Times New Roman" panose="02020603050405020304" pitchFamily="18" charset="0"/>
            </a:endParaRPr>
          </a:p>
        </p:txBody>
      </p:sp>
      <p:grpSp>
        <p:nvGrpSpPr>
          <p:cNvPr id="5" name="Group 4"/>
          <p:cNvGrpSpPr/>
          <p:nvPr/>
        </p:nvGrpSpPr>
        <p:grpSpPr>
          <a:xfrm>
            <a:off x="528499" y="2285774"/>
            <a:ext cx="4938566" cy="3502911"/>
            <a:chOff x="528499" y="2068435"/>
            <a:chExt cx="4938566" cy="3502911"/>
          </a:xfrm>
        </p:grpSpPr>
        <p:sp>
          <p:nvSpPr>
            <p:cNvPr id="18" name="TextBox 17"/>
            <p:cNvSpPr txBox="1"/>
            <p:nvPr/>
          </p:nvSpPr>
          <p:spPr>
            <a:xfrm>
              <a:off x="528499" y="2068435"/>
              <a:ext cx="4808606" cy="3425297"/>
            </a:xfrm>
            <a:prstGeom prst="rect">
              <a:avLst/>
            </a:prstGeom>
            <a:noFill/>
          </p:spPr>
          <p:txBody>
            <a:bodyPr wrap="square" lIns="0" tIns="0" rIns="0" bIns="0" rtlCol="0">
              <a:spAutoFit/>
            </a:bodyPr>
            <a:lstStyle/>
            <a:p>
              <a:pPr marL="342900" indent="-342900">
                <a:lnSpc>
                  <a:spcPct val="107000"/>
                </a:lnSpc>
                <a:spcAft>
                  <a:spcPts val="375"/>
                </a:spcAft>
                <a:buFont typeface="Wingdings" panose="05000000000000000000" pitchFamily="2" charset="2"/>
                <a:buChar char=""/>
              </a:pPr>
              <a:r>
                <a:rPr lang="en-US" dirty="0" smtClean="0">
                  <a:solidFill>
                    <a:srgbClr val="FFFFFF"/>
                  </a:solidFill>
                </a:rPr>
                <a:t>Version control (TFVC or </a:t>
              </a:r>
              <a:r>
                <a:rPr lang="en-US" dirty="0" err="1" smtClean="0">
                  <a:solidFill>
                    <a:srgbClr val="FFFFFF"/>
                  </a:solidFill>
                </a:rPr>
                <a:t>Git</a:t>
              </a:r>
              <a:r>
                <a:rPr lang="en-US" dirty="0" smtClean="0">
                  <a:solidFill>
                    <a:srgbClr val="FFFFFF"/>
                  </a:solidFill>
                </a:rPr>
                <a:t>)</a:t>
              </a:r>
            </a:p>
            <a:p>
              <a:pPr marL="342900" indent="-342900">
                <a:lnSpc>
                  <a:spcPct val="107000"/>
                </a:lnSpc>
                <a:spcAft>
                  <a:spcPts val="375"/>
                </a:spcAft>
                <a:buFont typeface="Wingdings" panose="05000000000000000000" pitchFamily="2" charset="2"/>
                <a:buChar char=""/>
              </a:pPr>
              <a:r>
                <a:rPr lang="en-US" dirty="0" smtClean="0">
                  <a:solidFill>
                    <a:srgbClr val="FFFFFF"/>
                  </a:solidFill>
                  <a:ea typeface="Calibri" panose="020F0502020204030204" pitchFamily="34" charset="0"/>
                  <a:cs typeface="Times New Roman" panose="02020603050405020304" pitchFamily="18" charset="0"/>
                </a:rPr>
                <a:t>Comment </a:t>
              </a:r>
              <a:r>
                <a:rPr lang="en-US" dirty="0">
                  <a:solidFill>
                    <a:srgbClr val="FFFFFF"/>
                  </a:solidFill>
                  <a:ea typeface="Calibri" panose="020F0502020204030204" pitchFamily="34" charset="0"/>
                  <a:cs typeface="Times New Roman" panose="02020603050405020304" pitchFamily="18" charset="0"/>
                </a:rPr>
                <a:t>o</a:t>
              </a:r>
              <a:r>
                <a:rPr lang="en-US" dirty="0" smtClean="0">
                  <a:solidFill>
                    <a:srgbClr val="FFFFFF"/>
                  </a:solidFill>
                  <a:ea typeface="Calibri" panose="020F0502020204030204" pitchFamily="34" charset="0"/>
                  <a:cs typeface="Times New Roman" panose="02020603050405020304" pitchFamily="18" charset="0"/>
                </a:rPr>
                <a:t>n </a:t>
              </a:r>
              <a:r>
                <a:rPr lang="en-US" dirty="0" err="1" smtClean="0">
                  <a:solidFill>
                    <a:srgbClr val="FFFFFF"/>
                  </a:solidFill>
                  <a:ea typeface="Calibri" panose="020F0502020204030204" pitchFamily="34" charset="0"/>
                  <a:cs typeface="Times New Roman" panose="02020603050405020304" pitchFamily="18" charset="0"/>
                </a:rPr>
                <a:t>changesets</a:t>
              </a:r>
              <a:r>
                <a:rPr lang="en-US" dirty="0" smtClean="0">
                  <a:solidFill>
                    <a:srgbClr val="FFFFFF"/>
                  </a:solidFill>
                  <a:ea typeface="Calibri" panose="020F0502020204030204" pitchFamily="34" charset="0"/>
                  <a:cs typeface="Times New Roman" panose="02020603050405020304" pitchFamily="18" charset="0"/>
                </a:rPr>
                <a:t> </a:t>
              </a:r>
              <a:r>
                <a:rPr lang="en-US" dirty="0">
                  <a:solidFill>
                    <a:srgbClr val="FFFFFF"/>
                  </a:solidFill>
                  <a:ea typeface="Calibri" panose="020F0502020204030204" pitchFamily="34" charset="0"/>
                  <a:cs typeface="Times New Roman" panose="02020603050405020304" pitchFamily="18" charset="0"/>
                </a:rPr>
                <a:t>&amp; c</a:t>
              </a:r>
              <a:r>
                <a:rPr lang="en-US" dirty="0" smtClean="0">
                  <a:solidFill>
                    <a:srgbClr val="FFFFFF"/>
                  </a:solidFill>
                  <a:ea typeface="Calibri" panose="020F0502020204030204" pitchFamily="34" charset="0"/>
                  <a:cs typeface="Times New Roman" panose="02020603050405020304" pitchFamily="18" charset="0"/>
                </a:rPr>
                <a:t>ommits</a:t>
              </a:r>
              <a:endParaRPr lang="en-US" dirty="0">
                <a:solidFill>
                  <a:srgbClr val="FFFFFF"/>
                </a:solidFill>
              </a:endParaRPr>
            </a:p>
            <a:p>
              <a:pPr marL="342900" indent="-342900">
                <a:lnSpc>
                  <a:spcPct val="107000"/>
                </a:lnSpc>
                <a:spcAft>
                  <a:spcPts val="375"/>
                </a:spcAft>
                <a:buFont typeface="Wingdings" panose="05000000000000000000" pitchFamily="2" charset="2"/>
                <a:buChar char=""/>
              </a:pPr>
              <a:r>
                <a:rPr lang="en-US" dirty="0">
                  <a:solidFill>
                    <a:srgbClr val="FFFFFF"/>
                  </a:solidFill>
                </a:rPr>
                <a:t>Work item </a:t>
              </a:r>
              <a:r>
                <a:rPr lang="en-US" dirty="0" smtClean="0">
                  <a:solidFill>
                    <a:srgbClr val="FFFFFF"/>
                  </a:solidFill>
                </a:rPr>
                <a:t>tracking and tagging</a:t>
              </a:r>
              <a:endParaRPr lang="en-US" dirty="0">
                <a:solidFill>
                  <a:srgbClr val="FFFFFF"/>
                </a:solidFill>
              </a:endParaRPr>
            </a:p>
            <a:p>
              <a:pPr marL="342900" indent="-342900">
                <a:lnSpc>
                  <a:spcPct val="107000"/>
                </a:lnSpc>
                <a:spcAft>
                  <a:spcPts val="375"/>
                </a:spcAft>
                <a:buFont typeface="Wingdings" panose="05000000000000000000" pitchFamily="2" charset="2"/>
                <a:buChar char=""/>
              </a:pPr>
              <a:r>
                <a:rPr lang="en-US" dirty="0">
                  <a:solidFill>
                    <a:srgbClr val="FFFFFF"/>
                  </a:solidFill>
                  <a:ea typeface="Calibri" panose="020F0502020204030204" pitchFamily="34" charset="0"/>
                  <a:cs typeface="Times New Roman" panose="02020603050405020304" pitchFamily="18" charset="0"/>
                </a:rPr>
                <a:t>Team </a:t>
              </a:r>
              <a:r>
                <a:rPr lang="en-US" dirty="0" smtClean="0">
                  <a:solidFill>
                    <a:srgbClr val="FFFFFF"/>
                  </a:solidFill>
                  <a:ea typeface="Calibri" panose="020F0502020204030204" pitchFamily="34" charset="0"/>
                  <a:cs typeface="Times New Roman" panose="02020603050405020304" pitchFamily="18" charset="0"/>
                </a:rPr>
                <a:t>rooms</a:t>
              </a:r>
              <a:endParaRPr lang="en-US" dirty="0" smtClean="0">
                <a:solidFill>
                  <a:srgbClr val="FFFFFF"/>
                </a:solidFill>
              </a:endParaRPr>
            </a:p>
            <a:p>
              <a:pPr marL="342900" indent="-342900">
                <a:lnSpc>
                  <a:spcPct val="107000"/>
                </a:lnSpc>
                <a:spcAft>
                  <a:spcPts val="375"/>
                </a:spcAft>
                <a:buFont typeface="Wingdings" panose="05000000000000000000" pitchFamily="2" charset="2"/>
                <a:buChar char=""/>
              </a:pPr>
              <a:r>
                <a:rPr lang="en-US" dirty="0" smtClean="0">
                  <a:solidFill>
                    <a:srgbClr val="FFFFFF"/>
                  </a:solidFill>
                </a:rPr>
                <a:t>Agile </a:t>
              </a:r>
              <a:r>
                <a:rPr lang="en-US" dirty="0">
                  <a:solidFill>
                    <a:srgbClr val="FFFFFF"/>
                  </a:solidFill>
                </a:rPr>
                <a:t>planning </a:t>
              </a:r>
              <a:r>
                <a:rPr lang="en-US" dirty="0" smtClean="0">
                  <a:solidFill>
                    <a:srgbClr val="FFFFFF"/>
                  </a:solidFill>
                </a:rPr>
                <a:t>tools</a:t>
              </a:r>
            </a:p>
            <a:p>
              <a:pPr marL="342900" indent="-342900">
                <a:lnSpc>
                  <a:spcPct val="107000"/>
                </a:lnSpc>
                <a:spcAft>
                  <a:spcPts val="375"/>
                </a:spcAft>
                <a:buFont typeface="Wingdings" panose="05000000000000000000" pitchFamily="2" charset="2"/>
                <a:buChar char=""/>
              </a:pPr>
              <a:r>
                <a:rPr lang="en-US" dirty="0" smtClean="0">
                  <a:solidFill>
                    <a:srgbClr val="FFFFFF"/>
                  </a:solidFill>
                </a:rPr>
                <a:t>Feedback Management</a:t>
              </a:r>
            </a:p>
            <a:p>
              <a:pPr marL="342900" indent="-342900">
                <a:lnSpc>
                  <a:spcPct val="107000"/>
                </a:lnSpc>
                <a:spcAft>
                  <a:spcPts val="375"/>
                </a:spcAft>
                <a:buFont typeface="Wingdings" panose="05000000000000000000" pitchFamily="2" charset="2"/>
                <a:buChar char=""/>
              </a:pPr>
              <a:r>
                <a:rPr lang="en-US" dirty="0" smtClean="0">
                  <a:solidFill>
                    <a:srgbClr val="FFFFFF"/>
                  </a:solidFill>
                  <a:ea typeface="Calibri" panose="020F0502020204030204" pitchFamily="34" charset="0"/>
                  <a:cs typeface="Times New Roman" panose="02020603050405020304" pitchFamily="18" charset="0"/>
                </a:rPr>
                <a:t>Agile </a:t>
              </a:r>
              <a:r>
                <a:rPr lang="en-US" dirty="0">
                  <a:solidFill>
                    <a:srgbClr val="FFFFFF"/>
                  </a:solidFill>
                  <a:ea typeface="Calibri" panose="020F0502020204030204" pitchFamily="34" charset="0"/>
                  <a:cs typeface="Times New Roman" panose="02020603050405020304" pitchFamily="18" charset="0"/>
                </a:rPr>
                <a:t>Portfolio </a:t>
              </a:r>
              <a:r>
                <a:rPr lang="en-US" dirty="0" smtClean="0">
                  <a:solidFill>
                    <a:srgbClr val="FFFFFF"/>
                  </a:solidFill>
                  <a:ea typeface="Calibri" panose="020F0502020204030204" pitchFamily="34" charset="0"/>
                  <a:cs typeface="Times New Roman" panose="02020603050405020304" pitchFamily="18" charset="0"/>
                </a:rPr>
                <a:t>Management*</a:t>
              </a:r>
              <a:endParaRPr lang="en-US" dirty="0">
                <a:solidFill>
                  <a:srgbClr val="FFFFFF"/>
                </a:solidFill>
              </a:endParaRPr>
            </a:p>
            <a:p>
              <a:pPr marL="342900" indent="-342900">
                <a:lnSpc>
                  <a:spcPct val="107000"/>
                </a:lnSpc>
                <a:spcAft>
                  <a:spcPts val="375"/>
                </a:spcAft>
                <a:buFont typeface="Wingdings" panose="05000000000000000000" pitchFamily="2" charset="2"/>
                <a:buChar char=""/>
              </a:pPr>
              <a:r>
                <a:rPr lang="en-US" dirty="0" smtClean="0">
                  <a:solidFill>
                    <a:srgbClr val="FFFFFF"/>
                  </a:solidFill>
                </a:rPr>
                <a:t>Build*</a:t>
              </a:r>
            </a:p>
            <a:p>
              <a:pPr marL="342900" indent="-342900">
                <a:lnSpc>
                  <a:spcPct val="107000"/>
                </a:lnSpc>
                <a:spcAft>
                  <a:spcPts val="375"/>
                </a:spcAft>
                <a:buFont typeface="Wingdings" panose="05000000000000000000" pitchFamily="2" charset="2"/>
                <a:buChar char=""/>
              </a:pPr>
              <a:r>
                <a:rPr lang="en-US" dirty="0" smtClean="0">
                  <a:solidFill>
                    <a:srgbClr val="FFFFFF"/>
                  </a:solidFill>
                  <a:ea typeface="Calibri" panose="020F0502020204030204" pitchFamily="34" charset="0"/>
                  <a:cs typeface="Times New Roman" panose="02020603050405020304" pitchFamily="18" charset="0"/>
                </a:rPr>
                <a:t>Web-based test case management*</a:t>
              </a:r>
            </a:p>
            <a:p>
              <a:pPr marL="342900" indent="-342900">
                <a:lnSpc>
                  <a:spcPct val="107000"/>
                </a:lnSpc>
                <a:spcAft>
                  <a:spcPts val="375"/>
                </a:spcAft>
                <a:buFont typeface="Wingdings" panose="05000000000000000000" pitchFamily="2" charset="2"/>
                <a:buChar char=""/>
              </a:pPr>
              <a:r>
                <a:rPr lang="en-US" dirty="0" smtClean="0">
                  <a:solidFill>
                    <a:srgbClr val="FFFFFF"/>
                  </a:solidFill>
                  <a:ea typeface="Calibri" panose="020F0502020204030204" pitchFamily="34" charset="0"/>
                  <a:cs typeface="Times New Roman" panose="02020603050405020304" pitchFamily="18" charset="0"/>
                </a:rPr>
                <a:t>Load testing*</a:t>
              </a:r>
              <a:endParaRPr lang="en-US" dirty="0">
                <a:solidFill>
                  <a:srgbClr val="FFFFFF"/>
                </a:solidFill>
                <a:ea typeface="Calibri" panose="020F0502020204030204" pitchFamily="34" charset="0"/>
                <a:cs typeface="Times New Roman" panose="02020603050405020304" pitchFamily="18" charset="0"/>
              </a:endParaRPr>
            </a:p>
          </p:txBody>
        </p:sp>
        <p:sp>
          <p:nvSpPr>
            <p:cNvPr id="3" name="TextBox 2"/>
            <p:cNvSpPr txBox="1"/>
            <p:nvPr/>
          </p:nvSpPr>
          <p:spPr>
            <a:xfrm>
              <a:off x="4423574" y="2307958"/>
              <a:ext cx="1043491" cy="517065"/>
            </a:xfrm>
            <a:prstGeom prst="rect">
              <a:avLst/>
            </a:prstGeom>
            <a:noFill/>
          </p:spPr>
          <p:txBody>
            <a:bodyPr wrap="square" lIns="182880" tIns="146304" rIns="182880" bIns="146304" rtlCol="0" anchor="ctr">
              <a:spAutoFit/>
            </a:bodyPr>
            <a:lstStyle/>
            <a:p>
              <a:pPr>
                <a:lnSpc>
                  <a:spcPct val="90000"/>
                </a:lnSpc>
                <a:spcAft>
                  <a:spcPts val="600"/>
                </a:spcAft>
              </a:pPr>
              <a:r>
                <a:rPr lang="en-US" sz="1600" i="1" dirty="0" smtClean="0">
                  <a:solidFill>
                    <a:srgbClr val="FFFF00"/>
                  </a:solidFill>
                  <a:latin typeface="Segoe UI Semibold" panose="020B0702040204020203" pitchFamily="34" charset="0"/>
                  <a:cs typeface="Segoe UI Semibold" panose="020B0702040204020203" pitchFamily="34" charset="0"/>
                </a:rPr>
                <a:t>New!</a:t>
              </a:r>
            </a:p>
          </p:txBody>
        </p:sp>
        <p:sp>
          <p:nvSpPr>
            <p:cNvPr id="22" name="TextBox 21"/>
            <p:cNvSpPr txBox="1"/>
            <p:nvPr/>
          </p:nvSpPr>
          <p:spPr>
            <a:xfrm>
              <a:off x="1997324" y="2995618"/>
              <a:ext cx="1043491" cy="517065"/>
            </a:xfrm>
            <a:prstGeom prst="rect">
              <a:avLst/>
            </a:prstGeom>
            <a:noFill/>
          </p:spPr>
          <p:txBody>
            <a:bodyPr wrap="square" lIns="182880" tIns="146304" rIns="182880" bIns="146304" rtlCol="0" anchor="ctr">
              <a:spAutoFit/>
            </a:bodyPr>
            <a:lstStyle/>
            <a:p>
              <a:pPr>
                <a:lnSpc>
                  <a:spcPct val="90000"/>
                </a:lnSpc>
                <a:spcAft>
                  <a:spcPts val="600"/>
                </a:spcAft>
              </a:pPr>
              <a:r>
                <a:rPr lang="en-US" sz="1600" i="1" dirty="0" smtClean="0">
                  <a:solidFill>
                    <a:srgbClr val="FFFF00"/>
                  </a:solidFill>
                  <a:latin typeface="Segoe UI Semibold" panose="020B0702040204020203" pitchFamily="34" charset="0"/>
                  <a:cs typeface="Segoe UI Semibold" panose="020B0702040204020203" pitchFamily="34" charset="0"/>
                </a:rPr>
                <a:t>New!</a:t>
              </a:r>
            </a:p>
          </p:txBody>
        </p:sp>
        <p:sp>
          <p:nvSpPr>
            <p:cNvPr id="23" name="TextBox 22"/>
            <p:cNvSpPr txBox="1"/>
            <p:nvPr/>
          </p:nvSpPr>
          <p:spPr>
            <a:xfrm>
              <a:off x="3670483" y="4023893"/>
              <a:ext cx="1043491" cy="517065"/>
            </a:xfrm>
            <a:prstGeom prst="rect">
              <a:avLst/>
            </a:prstGeom>
            <a:noFill/>
          </p:spPr>
          <p:txBody>
            <a:bodyPr wrap="square" lIns="182880" tIns="146304" rIns="182880" bIns="146304" rtlCol="0" anchor="ctr">
              <a:spAutoFit/>
            </a:bodyPr>
            <a:lstStyle/>
            <a:p>
              <a:pPr>
                <a:lnSpc>
                  <a:spcPct val="90000"/>
                </a:lnSpc>
                <a:spcAft>
                  <a:spcPts val="600"/>
                </a:spcAft>
              </a:pPr>
              <a:r>
                <a:rPr lang="en-US" sz="1600" i="1" dirty="0" smtClean="0">
                  <a:solidFill>
                    <a:srgbClr val="FFFF00"/>
                  </a:solidFill>
                  <a:latin typeface="Segoe UI Semibold" panose="020B0702040204020203" pitchFamily="34" charset="0"/>
                  <a:cs typeface="Segoe UI Semibold" panose="020B0702040204020203" pitchFamily="34" charset="0"/>
                </a:rPr>
                <a:t>New!</a:t>
              </a:r>
            </a:p>
          </p:txBody>
        </p:sp>
        <p:sp>
          <p:nvSpPr>
            <p:cNvPr id="21" name="TextBox 20"/>
            <p:cNvSpPr txBox="1"/>
            <p:nvPr/>
          </p:nvSpPr>
          <p:spPr>
            <a:xfrm>
              <a:off x="2065614" y="5054281"/>
              <a:ext cx="1043491" cy="517065"/>
            </a:xfrm>
            <a:prstGeom prst="rect">
              <a:avLst/>
            </a:prstGeom>
            <a:noFill/>
          </p:spPr>
          <p:txBody>
            <a:bodyPr wrap="square" lIns="182880" tIns="146304" rIns="182880" bIns="146304" rtlCol="0" anchor="ctr">
              <a:spAutoFit/>
            </a:bodyPr>
            <a:lstStyle/>
            <a:p>
              <a:pPr>
                <a:lnSpc>
                  <a:spcPct val="90000"/>
                </a:lnSpc>
                <a:spcAft>
                  <a:spcPts val="600"/>
                </a:spcAft>
              </a:pPr>
              <a:r>
                <a:rPr lang="en-US" sz="1600" i="1" dirty="0" smtClean="0">
                  <a:solidFill>
                    <a:srgbClr val="FFFF00"/>
                  </a:solidFill>
                  <a:latin typeface="Segoe UI Semibold" panose="020B0702040204020203" pitchFamily="34" charset="0"/>
                  <a:cs typeface="Segoe UI Semibold" panose="020B0702040204020203" pitchFamily="34" charset="0"/>
                </a:rPr>
                <a:t>New!</a:t>
              </a:r>
            </a:p>
          </p:txBody>
        </p:sp>
      </p:grpSp>
    </p:spTree>
    <p:extLst>
      <p:ext uri="{BB962C8B-B14F-4D97-AF65-F5344CB8AC3E}">
        <p14:creationId xmlns:p14="http://schemas.microsoft.com/office/powerpoint/2010/main" val="41576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60" y="-1"/>
            <a:ext cx="12133360" cy="3309449"/>
          </a:xfrm>
        </p:spPr>
        <p:txBody>
          <a:bodyPr anchor="t">
            <a:normAutofit/>
          </a:bodyPr>
          <a:lstStyle/>
          <a:p>
            <a:pPr>
              <a:lnSpc>
                <a:spcPct val="100000"/>
              </a:lnSpc>
              <a:spcAft>
                <a:spcPts val="1224"/>
              </a:spcAft>
            </a:pPr>
            <a:r>
              <a:rPr lang="en-US" sz="4080" b="1" dirty="0">
                <a:latin typeface="Segoe UI Light" panose="020B0502040204020203" pitchFamily="34" charset="0"/>
                <a:cs typeface="Segoe UI Light" panose="020B0502040204020203" pitchFamily="34" charset="0"/>
              </a:rPr>
              <a:t>MSDN Subscribers – </a:t>
            </a:r>
            <a:br>
              <a:rPr lang="en-US" sz="4080" b="1" dirty="0">
                <a:latin typeface="Segoe UI Light" panose="020B0502040204020203" pitchFamily="34" charset="0"/>
                <a:cs typeface="Segoe UI Light" panose="020B0502040204020203" pitchFamily="34" charset="0"/>
              </a:rPr>
            </a:br>
            <a:r>
              <a:rPr lang="en-US" sz="1224" b="1" i="1" dirty="0">
                <a:latin typeface="Segoe UI Light" panose="020B0502040204020203" pitchFamily="34" charset="0"/>
                <a:cs typeface="Segoe UI Light" panose="020B0502040204020203" pitchFamily="34" charset="0"/>
              </a:rPr>
              <a:t/>
            </a:r>
            <a:br>
              <a:rPr lang="en-US" sz="1224" b="1" i="1" dirty="0">
                <a:latin typeface="Segoe UI Light" panose="020B0502040204020203" pitchFamily="34" charset="0"/>
                <a:cs typeface="Segoe UI Light" panose="020B0502040204020203" pitchFamily="34" charset="0"/>
              </a:rPr>
            </a:br>
            <a:r>
              <a:rPr lang="en-US" sz="4080" b="1" dirty="0">
                <a:latin typeface="Segoe UI Light" panose="020B0502040204020203" pitchFamily="34" charset="0"/>
                <a:cs typeface="Segoe UI Light" panose="020B0502040204020203" pitchFamily="34" charset="0"/>
              </a:rPr>
              <a:t>Accelerate Your Development &amp; Test using Cloud VMs</a:t>
            </a:r>
            <a:br>
              <a:rPr lang="en-US" sz="4080" b="1" dirty="0">
                <a:latin typeface="Segoe UI Light" panose="020B0502040204020203" pitchFamily="34" charset="0"/>
                <a:cs typeface="Segoe UI Light" panose="020B0502040204020203" pitchFamily="34" charset="0"/>
              </a:rPr>
            </a:br>
            <a:r>
              <a:rPr lang="en-US" sz="1122" b="1" dirty="0">
                <a:latin typeface="Segoe UI Light" panose="020B0502040204020203" pitchFamily="34" charset="0"/>
                <a:cs typeface="Segoe UI Light" panose="020B0502040204020203" pitchFamily="34" charset="0"/>
              </a:rPr>
              <a:t/>
            </a:r>
            <a:br>
              <a:rPr lang="en-US" sz="1122" b="1" dirty="0">
                <a:latin typeface="Segoe UI Light" panose="020B0502040204020203" pitchFamily="34" charset="0"/>
                <a:cs typeface="Segoe UI Light" panose="020B0502040204020203" pitchFamily="34" charset="0"/>
              </a:rPr>
            </a:br>
            <a:r>
              <a:rPr lang="en-US" sz="3264" dirty="0">
                <a:latin typeface="Segoe UI Light" panose="020B0502040204020203" pitchFamily="34" charset="0"/>
                <a:cs typeface="Segoe UI Light" panose="020B0502040204020203" pitchFamily="34" charset="0"/>
              </a:rPr>
              <a:t>We’ve enhanced the Windows Azure MSDN benefit and </a:t>
            </a:r>
            <a:r>
              <a:rPr lang="en-US" sz="3264" dirty="0" smtClean="0">
                <a:latin typeface="Segoe UI Light" panose="020B0502040204020203" pitchFamily="34" charset="0"/>
                <a:cs typeface="Segoe UI Light" panose="020B0502040204020203" pitchFamily="34" charset="0"/>
              </a:rPr>
              <a:t>added cloud use </a:t>
            </a:r>
            <a:r>
              <a:rPr lang="en-US" sz="3264" dirty="0">
                <a:latin typeface="Segoe UI Light" panose="020B0502040204020203" pitchFamily="34" charset="0"/>
                <a:cs typeface="Segoe UI Light" panose="020B0502040204020203" pitchFamily="34" charset="0"/>
              </a:rPr>
              <a:t>rights </a:t>
            </a:r>
            <a:r>
              <a:rPr lang="en-US" sz="3264" dirty="0" smtClean="0">
                <a:latin typeface="Segoe UI Light" panose="020B0502040204020203" pitchFamily="34" charset="0"/>
                <a:cs typeface="Segoe UI Light" panose="020B0502040204020203" pitchFamily="34" charset="0"/>
              </a:rPr>
              <a:t>for </a:t>
            </a:r>
            <a:r>
              <a:rPr lang="en-US" sz="3264" dirty="0">
                <a:latin typeface="Segoe UI Light" panose="020B0502040204020203" pitchFamily="34" charset="0"/>
                <a:cs typeface="Segoe UI Light" panose="020B0502040204020203" pitchFamily="34" charset="0"/>
              </a:rPr>
              <a:t>select MSDN software. </a:t>
            </a:r>
            <a:r>
              <a:rPr lang="en-US" sz="3264" dirty="0" smtClean="0">
                <a:latin typeface="Segoe UI Light" panose="020B0502040204020203" pitchFamily="34" charset="0"/>
                <a:cs typeface="Segoe UI Light" panose="020B0502040204020203" pitchFamily="34" charset="0"/>
              </a:rPr>
              <a:t>You’ve </a:t>
            </a:r>
            <a:r>
              <a:rPr lang="en-US" sz="3264" dirty="0">
                <a:latin typeface="Segoe UI Light" panose="020B0502040204020203" pitchFamily="34" charset="0"/>
                <a:cs typeface="Segoe UI Light" panose="020B0502040204020203" pitchFamily="34" charset="0"/>
              </a:rPr>
              <a:t>already got it, now use it! </a:t>
            </a:r>
            <a:endParaRPr lang="en-US" sz="2040" dirty="0">
              <a:latin typeface="Segoe UI Light" panose="020B0502040204020203" pitchFamily="34" charset="0"/>
              <a:cs typeface="Segoe UI Light" panose="020B0502040204020203" pitchFamily="34"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94343" y="3218883"/>
            <a:ext cx="3044452" cy="2287202"/>
          </a:xfrm>
          <a:prstGeom prst="rect">
            <a:avLst/>
          </a:prstGeom>
        </p:spPr>
      </p:pic>
      <p:sp>
        <p:nvSpPr>
          <p:cNvPr id="5" name="TextBox 4"/>
          <p:cNvSpPr txBox="1"/>
          <p:nvPr/>
        </p:nvSpPr>
        <p:spPr>
          <a:xfrm>
            <a:off x="3850285" y="3549262"/>
            <a:ext cx="8330745" cy="1631122"/>
          </a:xfrm>
          <a:prstGeom prst="rect">
            <a:avLst/>
          </a:prstGeom>
          <a:noFill/>
        </p:spPr>
        <p:txBody>
          <a:bodyPr wrap="square" rtlCol="0">
            <a:spAutoFit/>
          </a:bodyPr>
          <a:lstStyle/>
          <a:p>
            <a:pPr lvl="1"/>
            <a:r>
              <a:rPr lang="en-US" sz="3264" dirty="0">
                <a:solidFill>
                  <a:srgbClr val="FFFFFF"/>
                </a:solidFill>
                <a:latin typeface="Segoe UI Light" panose="020B0502040204020203" pitchFamily="34" charset="0"/>
                <a:cs typeface="Segoe UI Light" panose="020B0502040204020203" pitchFamily="34" charset="0"/>
              </a:rPr>
              <a:t>Activate and try out your Windows Azure MSDN benefit today &amp; </a:t>
            </a:r>
            <a:r>
              <a:rPr lang="en-US" sz="3264" b="1" i="1" dirty="0">
                <a:solidFill>
                  <a:srgbClr val="FFFFFF"/>
                </a:solidFill>
                <a:latin typeface="Segoe UI Light" panose="020B0502040204020203" pitchFamily="34" charset="0"/>
                <a:cs typeface="Segoe UI Light" panose="020B0502040204020203" pitchFamily="34" charset="0"/>
              </a:rPr>
              <a:t>you could win an Aston Martin V8 Vantage</a:t>
            </a:r>
            <a:r>
              <a:rPr lang="en-US" sz="3264" dirty="0">
                <a:solidFill>
                  <a:srgbClr val="FFFFFF"/>
                </a:solidFill>
                <a:latin typeface="Segoe UI Light" panose="020B0502040204020203" pitchFamily="34" charset="0"/>
                <a:cs typeface="Segoe UI Light" panose="020B0502040204020203" pitchFamily="34" charset="0"/>
              </a:rPr>
              <a:t>! </a:t>
            </a:r>
          </a:p>
        </p:txBody>
      </p:sp>
      <p:sp>
        <p:nvSpPr>
          <p:cNvPr id="7" name="Rectangle 6"/>
          <p:cNvSpPr/>
          <p:nvPr/>
        </p:nvSpPr>
        <p:spPr>
          <a:xfrm>
            <a:off x="882" y="5831785"/>
            <a:ext cx="12434711" cy="1170512"/>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lvl="1" algn="ctr"/>
            <a:r>
              <a:rPr lang="en-US" sz="3200" dirty="0">
                <a:solidFill>
                  <a:srgbClr val="000000"/>
                </a:solidFill>
              </a:rPr>
              <a:t>Learn more and activate today at </a:t>
            </a:r>
            <a:r>
              <a:rPr lang="en-US" sz="3200" u="sng" dirty="0">
                <a:solidFill>
                  <a:srgbClr val="000000"/>
                </a:solidFill>
                <a:hlinkClick r:id="rId3"/>
              </a:rPr>
              <a:t>http://aka.ms/AzureContest</a:t>
            </a:r>
            <a:endParaRPr lang="en-US" sz="3200" dirty="0">
              <a:solidFill>
                <a:srgbClr val="000000"/>
              </a:solidFill>
            </a:endParaRPr>
          </a:p>
        </p:txBody>
      </p:sp>
    </p:spTree>
    <p:extLst>
      <p:ext uri="{BB962C8B-B14F-4D97-AF65-F5344CB8AC3E}">
        <p14:creationId xmlns:p14="http://schemas.microsoft.com/office/powerpoint/2010/main" val="2485797324"/>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Tile"/>
          <p:cNvSpPr/>
          <p:nvPr/>
        </p:nvSpPr>
        <p:spPr bwMode="gray">
          <a:xfrm>
            <a:off x="5997647" y="3946350"/>
            <a:ext cx="5481387" cy="1835295"/>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err="1"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msdn</a:t>
            </a:r>
            <a:endPar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grpSp>
        <p:nvGrpSpPr>
          <p:cNvPr id="34" name="MSDN Link"/>
          <p:cNvGrpSpPr/>
          <p:nvPr/>
        </p:nvGrpSpPr>
        <p:grpSpPr>
          <a:xfrm>
            <a:off x="5980243" y="5766010"/>
            <a:ext cx="5498792" cy="914399"/>
            <a:chOff x="6158906" y="5021924"/>
            <a:chExt cx="4997786"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6158906" y="5076615"/>
              <a:ext cx="2330654" cy="301153"/>
            </a:xfrm>
            <a:prstGeom prst="rect">
              <a:avLst/>
            </a:prstGeom>
          </p:spPr>
          <p:txBody>
            <a:bodyPr wrap="none" lIns="182880">
              <a:spAutoFit/>
            </a:bodyPr>
            <a:lstStyle/>
            <a:p>
              <a:pPr marL="0" lvl="1">
                <a:tabLst>
                  <a:tab pos="1828800" algn="l"/>
                </a:tabLst>
              </a:pPr>
              <a:r>
                <a:rPr lang="en-US" sz="1600" dirty="0">
                  <a:gradFill>
                    <a:gsLst>
                      <a:gs pos="1250">
                        <a:schemeClr val="bg2"/>
                      </a:gs>
                      <a:gs pos="100000">
                        <a:schemeClr val="bg2"/>
                      </a:gs>
                    </a:gsLst>
                    <a:lin ang="5400000" scaled="0"/>
                  </a:gra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28531"/>
            </a:xfrm>
            <a:prstGeom prst="rect">
              <a:avLst/>
            </a:prstGeom>
          </p:spPr>
          <p:txBody>
            <a:bodyPr wrap="square" lIns="182880">
              <a:spAutoFit/>
            </a:bodyPr>
            <a:lstStyle/>
            <a:p>
              <a:r>
                <a:rPr lang="en-US" dirty="0">
                  <a:solidFill>
                    <a:srgbClr val="FFFFFF"/>
                  </a:solidFill>
                  <a:hlinkClick r:id="rId3"/>
                </a:rPr>
                <a:t>http://microsoft.com/msdn </a:t>
              </a:r>
              <a:endParaRPr lang="en-US" dirty="0">
                <a:solidFill>
                  <a:srgbClr val="FFFFFF"/>
                </a:solidFill>
              </a:endParaRPr>
            </a:p>
          </p:txBody>
        </p:sp>
      </p:grpSp>
      <p:sp>
        <p:nvSpPr>
          <p:cNvPr id="12" name="Arrow Bar"/>
          <p:cNvSpPr/>
          <p:nvPr/>
        </p:nvSpPr>
        <p:spPr bwMode="gray">
          <a:xfrm>
            <a:off x="5997647" y="1214472"/>
            <a:ext cx="5486400" cy="1841377"/>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Learning</a:t>
            </a:r>
          </a:p>
        </p:txBody>
      </p:sp>
      <p:grpSp>
        <p:nvGrpSpPr>
          <p:cNvPr id="17" name="MS Learning Link"/>
          <p:cNvGrpSpPr/>
          <p:nvPr/>
        </p:nvGrpSpPr>
        <p:grpSpPr>
          <a:xfrm>
            <a:off x="5982656" y="3040063"/>
            <a:ext cx="5501390" cy="916641"/>
            <a:chOff x="6161986" y="2595282"/>
            <a:chExt cx="5010840" cy="813384"/>
          </a:xfrm>
        </p:grpSpPr>
        <p:sp>
          <p:nvSpPr>
            <p:cNvPr id="18" name="Rectangle 17"/>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9" name="Rectangle 18"/>
            <p:cNvSpPr/>
            <p:nvPr/>
          </p:nvSpPr>
          <p:spPr>
            <a:xfrm>
              <a:off x="6161986" y="2649973"/>
              <a:ext cx="3863978" cy="300417"/>
            </a:xfrm>
            <a:prstGeom prst="rect">
              <a:avLst/>
            </a:prstGeom>
          </p:spPr>
          <p:txBody>
            <a:bodyPr wrap="none" lIns="182880">
              <a:spAutoFit/>
            </a:bodyPr>
            <a:lstStyle/>
            <a:p>
              <a:pPr marL="0" lvl="1">
                <a:tabLst>
                  <a:tab pos="1828800" algn="l"/>
                </a:tabLst>
              </a:pPr>
              <a:r>
                <a:rPr lang="en-US" sz="1600" dirty="0">
                  <a:gradFill>
                    <a:gsLst>
                      <a:gs pos="1250">
                        <a:schemeClr val="bg2"/>
                      </a:gs>
                      <a:gs pos="100000">
                        <a:schemeClr val="bg2"/>
                      </a:gs>
                    </a:gsLst>
                    <a:lin ang="5400000" scaled="0"/>
                  </a:gradFill>
                  <a:latin typeface="Segoe UI" pitchFamily="34" charset="0"/>
                  <a:ea typeface="Segoe UI" pitchFamily="34" charset="0"/>
                  <a:cs typeface="Segoe UI" pitchFamily="34" charset="0"/>
                </a:rPr>
                <a:t>Microsoft Certification &amp; Training Resources</a:t>
              </a:r>
            </a:p>
          </p:txBody>
        </p:sp>
        <p:sp>
          <p:nvSpPr>
            <p:cNvPr id="20" name="Rectangle 19"/>
            <p:cNvSpPr/>
            <p:nvPr/>
          </p:nvSpPr>
          <p:spPr bwMode="white">
            <a:xfrm>
              <a:off x="6181717" y="2961633"/>
              <a:ext cx="4991109" cy="327728"/>
            </a:xfrm>
            <a:prstGeom prst="rect">
              <a:avLst/>
            </a:prstGeom>
          </p:spPr>
          <p:txBody>
            <a:bodyPr wrap="square" lIns="182880">
              <a:spAutoFit/>
            </a:bodyPr>
            <a:lstStyle/>
            <a:p>
              <a:r>
                <a:rPr lang="en-US" dirty="0">
                  <a:solidFill>
                    <a:srgbClr val="FFFFFF"/>
                  </a:solidFill>
                  <a:hlinkClick r:id="rId4"/>
                </a:rPr>
                <a:t>www.microsoft.com/learning </a:t>
              </a:r>
              <a:endParaRPr lang="en-US" sz="1600" dirty="0"/>
            </a:p>
          </p:txBody>
        </p:sp>
      </p:grpSp>
      <p:sp>
        <p:nvSpPr>
          <p:cNvPr id="5" name="TechEd Tile"/>
          <p:cNvSpPr/>
          <p:nvPr/>
        </p:nvSpPr>
        <p:spPr bwMode="ltGray">
          <a:xfrm>
            <a:off x="274638" y="1214472"/>
            <a:ext cx="5476342" cy="1841394"/>
          </a:xfrm>
          <a:prstGeom prst="rect">
            <a:avLst/>
          </a:prstGeom>
          <a:solidFill>
            <a:srgbClr val="0072C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TechEd Tile"/>
          <p:cNvSpPr/>
          <p:nvPr/>
        </p:nvSpPr>
        <p:spPr bwMode="gray">
          <a:xfrm>
            <a:off x="274639" y="3947146"/>
            <a:ext cx="5486399" cy="1834500"/>
          </a:xfrm>
          <a:prstGeom prst="rect">
            <a:avLst/>
          </a:prstGeom>
          <a:solidFill>
            <a:srgbClr val="DC3C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a:t>
            </a:r>
            <a:endPar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Resources</a:t>
            </a:r>
            <a:endParaRPr lang="en-US" dirty="0"/>
          </a:p>
        </p:txBody>
      </p:sp>
      <p:grpSp>
        <p:nvGrpSpPr>
          <p:cNvPr id="7" name="myTechEd Link"/>
          <p:cNvGrpSpPr/>
          <p:nvPr/>
        </p:nvGrpSpPr>
        <p:grpSpPr>
          <a:xfrm>
            <a:off x="272820" y="3040063"/>
            <a:ext cx="5478161" cy="916885"/>
            <a:chOff x="1020415" y="2595282"/>
            <a:chExt cx="4992768" cy="813384"/>
          </a:xfrm>
        </p:grpSpPr>
        <p:sp>
          <p:nvSpPr>
            <p:cNvPr id="8" name="Rectangle 7"/>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9" name="Rectangle 8"/>
            <p:cNvSpPr/>
            <p:nvPr/>
          </p:nvSpPr>
          <p:spPr>
            <a:xfrm>
              <a:off x="1020415" y="2649973"/>
              <a:ext cx="1963250" cy="300337"/>
            </a:xfrm>
            <a:prstGeom prst="rect">
              <a:avLst/>
            </a:prstGeom>
          </p:spPr>
          <p:txBody>
            <a:bodyPr wrap="none" lIns="182880">
              <a:spAutoFit/>
            </a:bodyPr>
            <a:lstStyle/>
            <a:p>
              <a:pPr marL="0" lvl="1">
                <a:tabLst>
                  <a:tab pos="1828800" algn="l"/>
                </a:tabLst>
              </a:pPr>
              <a:r>
                <a:rPr lang="en-US" sz="1600" dirty="0" smtClean="0">
                  <a:gradFill>
                    <a:gsLst>
                      <a:gs pos="1250">
                        <a:schemeClr val="bg2"/>
                      </a:gs>
                      <a:gs pos="100000">
                        <a:schemeClr val="bg2"/>
                      </a:gs>
                    </a:gsLst>
                    <a:lin ang="5400000" scaled="0"/>
                  </a:gradFill>
                  <a:latin typeface="Segoe UI" pitchFamily="34" charset="0"/>
                  <a:ea typeface="Segoe UI" pitchFamily="34" charset="0"/>
                  <a:cs typeface="Segoe UI" pitchFamily="34" charset="0"/>
                </a:rPr>
                <a:t>Sessions on Demand</a:t>
              </a:r>
              <a:endParaRPr lang="en-US" sz="1600" dirty="0">
                <a:gradFill>
                  <a:gsLst>
                    <a:gs pos="1250">
                      <a:schemeClr val="bg2"/>
                    </a:gs>
                    <a:gs pos="100000">
                      <a:schemeClr val="bg2"/>
                    </a:gs>
                  </a:gsLst>
                  <a:lin ang="5400000" scaled="0"/>
                </a:gradFill>
                <a:latin typeface="Segoe UI" pitchFamily="34" charset="0"/>
                <a:ea typeface="Segoe UI" pitchFamily="34" charset="0"/>
                <a:cs typeface="Segoe UI" pitchFamily="34" charset="0"/>
              </a:endParaRPr>
            </a:p>
          </p:txBody>
        </p:sp>
        <p:sp>
          <p:nvSpPr>
            <p:cNvPr id="10" name="Rectangle 9"/>
            <p:cNvSpPr/>
            <p:nvPr/>
          </p:nvSpPr>
          <p:spPr bwMode="white">
            <a:xfrm>
              <a:off x="1022073" y="2961633"/>
              <a:ext cx="4991109" cy="327641"/>
            </a:xfrm>
            <a:prstGeom prst="rect">
              <a:avLst/>
            </a:prstGeom>
          </p:spPr>
          <p:txBody>
            <a:bodyPr wrap="square" lIns="182880">
              <a:spAutoFit/>
            </a:bodyPr>
            <a:lstStyle/>
            <a:p>
              <a:r>
                <a:rPr lang="en-US" u="sng" dirty="0">
                  <a:hlinkClick r:id="rId5"/>
                </a:rPr>
                <a:t>http://channel9.msdn.com/Events/TechEd</a:t>
              </a:r>
              <a:endParaRPr lang="en-US" dirty="0"/>
            </a:p>
          </p:txBody>
        </p:sp>
      </p:grpSp>
      <p:grpSp>
        <p:nvGrpSpPr>
          <p:cNvPr id="27" name="MS TechNet Link"/>
          <p:cNvGrpSpPr/>
          <p:nvPr/>
        </p:nvGrpSpPr>
        <p:grpSpPr>
          <a:xfrm>
            <a:off x="274639" y="5766010"/>
            <a:ext cx="5476339" cy="914399"/>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1027759" y="5076615"/>
              <a:ext cx="2680236" cy="301153"/>
            </a:xfrm>
            <a:prstGeom prst="rect">
              <a:avLst/>
            </a:prstGeom>
          </p:spPr>
          <p:txBody>
            <a:bodyPr wrap="none" lIns="182880">
              <a:spAutoFit/>
            </a:bodyPr>
            <a:lstStyle/>
            <a:p>
              <a:pPr marL="0" lvl="1">
                <a:tabLst>
                  <a:tab pos="1828800" algn="l"/>
                </a:tabLst>
              </a:pPr>
              <a:r>
                <a:rPr lang="en-US" sz="1600" dirty="0">
                  <a:gradFill>
                    <a:gsLst>
                      <a:gs pos="1250">
                        <a:schemeClr val="bg2"/>
                      </a:gs>
                      <a:gs pos="100000">
                        <a:schemeClr val="bg2"/>
                      </a:gs>
                    </a:gsLst>
                    <a:lin ang="5400000" scaled="0"/>
                  </a:gra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28531"/>
            </a:xfrm>
            <a:prstGeom prst="rect">
              <a:avLst/>
            </a:prstGeom>
          </p:spPr>
          <p:txBody>
            <a:bodyPr wrap="square" lIns="182880">
              <a:spAutoFit/>
            </a:bodyPr>
            <a:lstStyle/>
            <a:p>
              <a:pPr lvl="0">
                <a:spcBef>
                  <a:spcPts val="600"/>
                </a:spcBef>
                <a:buSzPct val="120000"/>
                <a:tabLst>
                  <a:tab pos="1828800" algn="l"/>
                </a:tabLst>
                <a:defRPr/>
              </a:pPr>
              <a:r>
                <a:rPr lang="en-US" dirty="0">
                  <a:solidFill>
                    <a:srgbClr val="FFFFFF"/>
                  </a:solidFill>
                  <a:hlinkClick r:id="rId6"/>
                </a:rPr>
                <a:t>http://microsoft.com/technet  </a:t>
              </a:r>
              <a:endParaRPr lang="en-US" dirty="0">
                <a:solidFill>
                  <a:srgbClr val="FFFFFF"/>
                </a:solidFill>
              </a:endParaRPr>
            </a:p>
          </p:txBody>
        </p:sp>
      </p:grpSp>
      <p:sp>
        <p:nvSpPr>
          <p:cNvPr id="43" name="Rectangle 42"/>
          <p:cNvSpPr/>
          <p:nvPr/>
        </p:nvSpPr>
        <p:spPr bwMode="auto">
          <a:xfrm>
            <a:off x="5750977" y="-1"/>
            <a:ext cx="273890"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b="50120"/>
          <a:stretch/>
        </p:blipFill>
        <p:spPr>
          <a:xfrm>
            <a:off x="526107" y="1485017"/>
            <a:ext cx="2695575" cy="1273289"/>
          </a:xfrm>
          <a:prstGeom prst="rect">
            <a:avLst/>
          </a:prstGeom>
        </p:spPr>
      </p:pic>
      <p:sp useBgFill="1">
        <p:nvSpPr>
          <p:cNvPr id="39" name="Freeform 38"/>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2156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0-#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0-#ppt_w/2"/>
                                          </p:val>
                                        </p:tav>
                                        <p:tav tm="100000">
                                          <p:val>
                                            <p:strVal val="#ppt_x"/>
                                          </p:val>
                                        </p:tav>
                                      </p:tavLst>
                                    </p:anim>
                                    <p:anim calcmode="lin" valueType="num">
                                      <p:cBhvr additive="base">
                                        <p:cTn id="20" dur="10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0-#ppt_w/2"/>
                                          </p:val>
                                        </p:tav>
                                        <p:tav tm="100000">
                                          <p:val>
                                            <p:strVal val="#ppt_x"/>
                                          </p:val>
                                        </p:tav>
                                      </p:tavLst>
                                    </p:anim>
                                    <p:anim calcmode="lin" valueType="num">
                                      <p:cBhvr additive="base">
                                        <p:cTn id="24" dur="1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1000" fill="hold"/>
                                        <p:tgtEl>
                                          <p:spTgt spid="22"/>
                                        </p:tgtEl>
                                        <p:attrNameLst>
                                          <p:attrName>ppt_x</p:attrName>
                                        </p:attrNameLst>
                                      </p:cBhvr>
                                      <p:tavLst>
                                        <p:tav tm="0">
                                          <p:val>
                                            <p:strVal val="0-#ppt_w/2"/>
                                          </p:val>
                                        </p:tav>
                                        <p:tav tm="100000">
                                          <p:val>
                                            <p:strVal val="#ppt_x"/>
                                          </p:val>
                                        </p:tav>
                                      </p:tavLst>
                                    </p:anim>
                                    <p:anim calcmode="lin" valueType="num">
                                      <p:cBhvr additive="base">
                                        <p:cTn id="28" dur="100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75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1000" fill="hold"/>
                                        <p:tgtEl>
                                          <p:spTgt spid="27"/>
                                        </p:tgtEl>
                                        <p:attrNameLst>
                                          <p:attrName>ppt_x</p:attrName>
                                        </p:attrNameLst>
                                      </p:cBhvr>
                                      <p:tavLst>
                                        <p:tav tm="0">
                                          <p:val>
                                            <p:strVal val="0-#ppt_w/2"/>
                                          </p:val>
                                        </p:tav>
                                        <p:tav tm="100000">
                                          <p:val>
                                            <p:strVal val="#ppt_x"/>
                                          </p:val>
                                        </p:tav>
                                      </p:tavLst>
                                    </p:anim>
                                    <p:anim calcmode="lin" valueType="num">
                                      <p:cBhvr additive="base">
                                        <p:cTn id="32" dur="1000" fill="hold"/>
                                        <p:tgtEl>
                                          <p:spTgt spid="27"/>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25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1000" fill="hold"/>
                                        <p:tgtEl>
                                          <p:spTgt spid="32"/>
                                        </p:tgtEl>
                                        <p:attrNameLst>
                                          <p:attrName>ppt_x</p:attrName>
                                        </p:attrNameLst>
                                      </p:cBhvr>
                                      <p:tavLst>
                                        <p:tav tm="0">
                                          <p:val>
                                            <p:strVal val="0-#ppt_w/2"/>
                                          </p:val>
                                        </p:tav>
                                        <p:tav tm="100000">
                                          <p:val>
                                            <p:strVal val="#ppt_x"/>
                                          </p:val>
                                        </p:tav>
                                      </p:tavLst>
                                    </p:anim>
                                    <p:anim calcmode="lin" valueType="num">
                                      <p:cBhvr additive="base">
                                        <p:cTn id="36" dur="10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8" decel="100000" fill="hold" nodeType="withEffect">
                                  <p:stCondLst>
                                    <p:cond delay="200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1000" fill="hold"/>
                                        <p:tgtEl>
                                          <p:spTgt spid="34"/>
                                        </p:tgtEl>
                                        <p:attrNameLst>
                                          <p:attrName>ppt_x</p:attrName>
                                        </p:attrNameLst>
                                      </p:cBhvr>
                                      <p:tavLst>
                                        <p:tav tm="0">
                                          <p:val>
                                            <p:strVal val="0-#ppt_w/2"/>
                                          </p:val>
                                        </p:tav>
                                        <p:tav tm="100000">
                                          <p:val>
                                            <p:strVal val="#ppt_x"/>
                                          </p:val>
                                        </p:tav>
                                      </p:tavLst>
                                    </p:anim>
                                    <p:anim calcmode="lin" valueType="num">
                                      <p:cBhvr additive="base">
                                        <p:cTn id="40"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2" grpId="0" animBg="1"/>
      <p:bldP spid="5" grpId="0" animBg="1"/>
      <p:bldP spid="2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an evaluation on CommNet and enter to win!</a:t>
            </a:r>
            <a:endParaRPr lang="en-US" dirty="0"/>
          </a:p>
        </p:txBody>
      </p:sp>
      <p:sp>
        <p:nvSpPr>
          <p:cNvPr id="5" name="Rectangle 4"/>
          <p:cNvSpPr/>
          <p:nvPr/>
        </p:nvSpPr>
        <p:spPr bwMode="auto">
          <a:xfrm>
            <a:off x="4459854" y="2125662"/>
            <a:ext cx="7701983"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6" name="Best Buy gc" descr="\\192.168.1.51\Shared\ADI_Projects\Microsoft\MS_11-01457_TechEd_2012_Template\Working_Art\Eval-prizes\bestbuy-gc.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77148" y="2607703"/>
            <a:ext cx="1881043" cy="1224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bwMode="auto">
          <a:xfrm>
            <a:off x="274638" y="2125663"/>
            <a:ext cx="4032817"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8" name="Xbox kinect" descr="\\192.168.1.51\Shared\ADI_Projects\Microsoft\MS_11-01457_TechEd_2012_Template\Working_Art\Eval-prizes\Xbox360_Matte_Sensor_7-8View.png"/>
          <p:cNvPicPr>
            <a:picLocks noChangeAspect="1" noChangeArrowheads="1"/>
          </p:cNvPicPr>
          <p:nvPr/>
        </p:nvPicPr>
        <p:blipFill rotWithShape="1">
          <a:blip r:embed="rId4" cstate="email">
            <a:extLst>
              <a:ext uri="{28A0092B-C50C-407E-A947-70E740481C1C}">
                <a14:useLocalDpi xmlns:a14="http://schemas.microsoft.com/office/drawing/2010/main"/>
              </a:ext>
            </a:extLst>
          </a:blip>
          <a:stretch/>
        </p:blipFill>
        <p:spPr bwMode="auto">
          <a:xfrm>
            <a:off x="483655" y="2529186"/>
            <a:ext cx="3620005" cy="3896269"/>
          </a:xfrm>
          <a:prstGeom prst="rect">
            <a:avLst/>
          </a:prstGeom>
          <a:noFill/>
          <a:extLst>
            <a:ext uri="{909E8E84-426E-40DD-AFC4-6F175D3DCCD1}">
              <a14:hiddenFill xmlns:a14="http://schemas.microsoft.com/office/drawing/2010/main">
                <a:solidFill>
                  <a:srgbClr val="FFFFFF"/>
                </a:solidFill>
              </a14:hiddenFill>
            </a:ext>
          </a:extLst>
        </p:spPr>
      </p:pic>
      <p:pic>
        <p:nvPicPr>
          <p:cNvPr id="9" name="hat" descr="\\192.168.1.51\Shared\ADI_Projects\Microsoft\MS_11-01457_TechEd_2012_Template\Working_Art\Eval-prizes\Geek-military-hat.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412535" y="4750235"/>
            <a:ext cx="1355377" cy="1694221"/>
          </a:xfrm>
          <a:prstGeom prst="rect">
            <a:avLst/>
          </a:prstGeom>
          <a:noFill/>
          <a:extLst>
            <a:ext uri="{909E8E84-426E-40DD-AFC4-6F175D3DCCD1}">
              <a14:hiddenFill xmlns:a14="http://schemas.microsoft.com/office/drawing/2010/main">
                <a:solidFill>
                  <a:srgbClr val="FFFFFF"/>
                </a:solidFill>
              </a14:hiddenFill>
            </a:ext>
          </a:extLst>
        </p:spPr>
      </p:pic>
      <p:pic>
        <p:nvPicPr>
          <p:cNvPr id="10" name="usb hub" descr="\\192.168.1.51\Shared\ADI_Projects\Microsoft\MS_11-01457_TechEd_2012_Template\Working_Art\Eval-prizes\Geek-usb-hub.jp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92060" y="4750234"/>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1" name="flashlight" descr="\\192.168.1.51\Shared\ADI_Projects\Microsoft\MS_11-01457_TechEd_2012_Template\Working_Art\Eval-prizes\LED-flashlight.jp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683123" y="4766996"/>
            <a:ext cx="1341968" cy="1677460"/>
          </a:xfrm>
          <a:prstGeom prst="rect">
            <a:avLst/>
          </a:prstGeom>
          <a:noFill/>
          <a:extLst>
            <a:ext uri="{909E8E84-426E-40DD-AFC4-6F175D3DCCD1}">
              <a14:hiddenFill xmlns:a14="http://schemas.microsoft.com/office/drawing/2010/main">
                <a:solidFill>
                  <a:srgbClr val="FFFFFF"/>
                </a:solidFill>
              </a14:hiddenFill>
            </a:ext>
          </a:extLst>
        </p:spPr>
      </p:pic>
      <p:pic>
        <p:nvPicPr>
          <p:cNvPr id="12" name="Accessory bag" descr="\\192.168.1.51\Shared\ADI_Projects\Microsoft\MS_11-01457_TechEd_2012_Template\Working_Art\Eval-prizes\Neoprene-accessory-case.jpg"/>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683123" y="2372973"/>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3" name="shirt" descr="\\192.168.1.51\Shared\ADI_Projects\Microsoft\MS_11-01457_TechEd_2012_Template\Working_Art\Eval-prizes\Cloud-power-shirt.jpg"/>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9986190" y="2372974"/>
            <a:ext cx="1355377" cy="1694222"/>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18"/>
          <p:cNvSpPr/>
          <p:nvPr/>
        </p:nvSpPr>
        <p:spPr bwMode="auto">
          <a:xfrm>
            <a:off x="0" y="0"/>
            <a:ext cx="12436475" cy="6994525"/>
          </a:xfrm>
          <a:custGeom>
            <a:avLst/>
            <a:gdLst>
              <a:gd name="connsiteX0" fmla="*/ 4459854 w 12436475"/>
              <a:gd name="connsiteY0" fmla="*/ 4500064 h 6994525"/>
              <a:gd name="connsiteX1" fmla="*/ 4459854 w 12436475"/>
              <a:gd name="connsiteY1" fmla="*/ 6697663 h 6994525"/>
              <a:gd name="connsiteX2" fmla="*/ 12161837 w 12436475"/>
              <a:gd name="connsiteY2" fmla="*/ 6697663 h 6994525"/>
              <a:gd name="connsiteX3" fmla="*/ 12161837 w 12436475"/>
              <a:gd name="connsiteY3" fmla="*/ 4500064 h 6994525"/>
              <a:gd name="connsiteX4" fmla="*/ 0 w 12436475"/>
              <a:gd name="connsiteY4" fmla="*/ 0 h 6994525"/>
              <a:gd name="connsiteX5" fmla="*/ 274638 w 12436475"/>
              <a:gd name="connsiteY5" fmla="*/ 0 h 6994525"/>
              <a:gd name="connsiteX6" fmla="*/ 274638 w 12436475"/>
              <a:gd name="connsiteY6" fmla="*/ 6697663 h 6994525"/>
              <a:gd name="connsiteX7" fmla="*/ 4307455 w 12436475"/>
              <a:gd name="connsiteY7" fmla="*/ 6697663 h 6994525"/>
              <a:gd name="connsiteX8" fmla="*/ 4307455 w 12436475"/>
              <a:gd name="connsiteY8" fmla="*/ 4500064 h 6994525"/>
              <a:gd name="connsiteX9" fmla="*/ 4307455 w 12436475"/>
              <a:gd name="connsiteY9" fmla="*/ 4320223 h 6994525"/>
              <a:gd name="connsiteX10" fmla="*/ 4307455 w 12436475"/>
              <a:gd name="connsiteY10" fmla="*/ 2125663 h 6994525"/>
              <a:gd name="connsiteX11" fmla="*/ 4459854 w 12436475"/>
              <a:gd name="connsiteY11" fmla="*/ 2125663 h 6994525"/>
              <a:gd name="connsiteX12" fmla="*/ 4459854 w 12436475"/>
              <a:gd name="connsiteY12" fmla="*/ 4320223 h 6994525"/>
              <a:gd name="connsiteX13" fmla="*/ 12161837 w 12436475"/>
              <a:gd name="connsiteY13" fmla="*/ 4320223 h 6994525"/>
              <a:gd name="connsiteX14" fmla="*/ 12161837 w 12436475"/>
              <a:gd name="connsiteY14" fmla="*/ 0 h 6994525"/>
              <a:gd name="connsiteX15" fmla="*/ 12436475 w 12436475"/>
              <a:gd name="connsiteY15" fmla="*/ 0 h 6994525"/>
              <a:gd name="connsiteX16" fmla="*/ 12436475 w 12436475"/>
              <a:gd name="connsiteY16" fmla="*/ 4320223 h 6994525"/>
              <a:gd name="connsiteX17" fmla="*/ 12436475 w 12436475"/>
              <a:gd name="connsiteY17" fmla="*/ 4500064 h 6994525"/>
              <a:gd name="connsiteX18" fmla="*/ 12436475 w 12436475"/>
              <a:gd name="connsiteY18" fmla="*/ 6697663 h 6994525"/>
              <a:gd name="connsiteX19" fmla="*/ 12436475 w 12436475"/>
              <a:gd name="connsiteY19" fmla="*/ 6994525 h 6994525"/>
              <a:gd name="connsiteX20" fmla="*/ 12161837 w 12436475"/>
              <a:gd name="connsiteY20" fmla="*/ 6994525 h 6994525"/>
              <a:gd name="connsiteX21" fmla="*/ 4459854 w 12436475"/>
              <a:gd name="connsiteY21" fmla="*/ 6994525 h 6994525"/>
              <a:gd name="connsiteX22" fmla="*/ 4307455 w 12436475"/>
              <a:gd name="connsiteY22" fmla="*/ 6994525 h 6994525"/>
              <a:gd name="connsiteX23" fmla="*/ 274638 w 12436475"/>
              <a:gd name="connsiteY23" fmla="*/ 6994525 h 6994525"/>
              <a:gd name="connsiteX24" fmla="*/ 1 w 12436475"/>
              <a:gd name="connsiteY24" fmla="*/ 6994525 h 6994525"/>
              <a:gd name="connsiteX25" fmla="*/ 0 w 12436475"/>
              <a:gd name="connsiteY25"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36475" h="6994525">
                <a:moveTo>
                  <a:pt x="4459854" y="4500064"/>
                </a:moveTo>
                <a:lnTo>
                  <a:pt x="4459854" y="6697663"/>
                </a:lnTo>
                <a:lnTo>
                  <a:pt x="12161837" y="6697663"/>
                </a:lnTo>
                <a:lnTo>
                  <a:pt x="12161837" y="4500064"/>
                </a:lnTo>
                <a:close/>
                <a:moveTo>
                  <a:pt x="0" y="0"/>
                </a:moveTo>
                <a:lnTo>
                  <a:pt x="274638" y="0"/>
                </a:lnTo>
                <a:lnTo>
                  <a:pt x="274638" y="6697663"/>
                </a:lnTo>
                <a:lnTo>
                  <a:pt x="4307455" y="6697663"/>
                </a:lnTo>
                <a:lnTo>
                  <a:pt x="4307455" y="4500064"/>
                </a:lnTo>
                <a:lnTo>
                  <a:pt x="4307455" y="4320223"/>
                </a:lnTo>
                <a:lnTo>
                  <a:pt x="4307455" y="2125663"/>
                </a:lnTo>
                <a:lnTo>
                  <a:pt x="4459854" y="2125663"/>
                </a:lnTo>
                <a:lnTo>
                  <a:pt x="4459854" y="4320223"/>
                </a:lnTo>
                <a:lnTo>
                  <a:pt x="12161837" y="4320223"/>
                </a:lnTo>
                <a:lnTo>
                  <a:pt x="12161837" y="0"/>
                </a:lnTo>
                <a:lnTo>
                  <a:pt x="12436475" y="0"/>
                </a:lnTo>
                <a:lnTo>
                  <a:pt x="12436475" y="4320223"/>
                </a:lnTo>
                <a:lnTo>
                  <a:pt x="12436475" y="4500064"/>
                </a:lnTo>
                <a:lnTo>
                  <a:pt x="12436475" y="6697663"/>
                </a:lnTo>
                <a:lnTo>
                  <a:pt x="12436475" y="6994525"/>
                </a:lnTo>
                <a:lnTo>
                  <a:pt x="12161837" y="6994525"/>
                </a:lnTo>
                <a:lnTo>
                  <a:pt x="4459854" y="6994525"/>
                </a:lnTo>
                <a:lnTo>
                  <a:pt x="4307455" y="6994525"/>
                </a:lnTo>
                <a:lnTo>
                  <a:pt x="274638" y="6994525"/>
                </a:lnTo>
                <a:lnTo>
                  <a:pt x="1" y="6994525"/>
                </a:lnTo>
                <a:lnTo>
                  <a:pt x="0" y="6994525"/>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83548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1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1+#ppt_w/2"/>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15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1+#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4" decel="100000" fill="hold" nodeType="withEffect">
                                  <p:stCondLst>
                                    <p:cond delay="1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2" decel="100000" fill="hold" nodeType="withEffect">
                                  <p:stCondLst>
                                    <p:cond delay="17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1+#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75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ppt_x"/>
                                          </p:val>
                                        </p:tav>
                                        <p:tav tm="100000">
                                          <p:val>
                                            <p:strVal val="#ppt_x"/>
                                          </p:val>
                                        </p:tav>
                                      </p:tavLst>
                                    </p:anim>
                                    <p:anim calcmode="lin" valueType="num">
                                      <p:cBhvr additive="base">
                                        <p:cTn id="32" dur="10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2" decel="100000" fill="hold" nodeType="withEffect">
                                  <p:stCondLst>
                                    <p:cond delay="20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par>
                                <p:cTn id="37" presetID="2" presetClass="entr" presetSubtype="4" decel="100000" fill="hold" nodeType="withEffect">
                                  <p:stCondLst>
                                    <p:cond delay="2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async in .NET</a:t>
            </a:r>
            <a:br>
              <a:rPr lang="en-US" dirty="0" smtClean="0"/>
            </a:br>
            <a:r>
              <a:rPr lang="en-US" sz="3600" dirty="0" smtClean="0"/>
              <a:t>.NET Framework 1.0</a:t>
            </a:r>
            <a:endParaRPr lang="en-US" sz="3600" dirty="0"/>
          </a:p>
        </p:txBody>
      </p:sp>
      <p:sp>
        <p:nvSpPr>
          <p:cNvPr id="5" name="Text Placeholder 2"/>
          <p:cNvSpPr txBox="1">
            <a:spLocks/>
          </p:cNvSpPr>
          <p:nvPr/>
        </p:nvSpPr>
        <p:spPr>
          <a:xfrm>
            <a:off x="274638" y="1911142"/>
            <a:ext cx="11887200" cy="5724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No asynchronous programming model</a:t>
            </a:r>
          </a:p>
        </p:txBody>
      </p:sp>
    </p:spTree>
    <p:extLst>
      <p:ext uri="{BB962C8B-B14F-4D97-AF65-F5344CB8AC3E}">
        <p14:creationId xmlns:p14="http://schemas.microsoft.com/office/powerpoint/2010/main" val="93646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bwMode="auto">
          <a:xfrm rot="5400000">
            <a:off x="7586389" y="3040002"/>
            <a:ext cx="4554072" cy="903013"/>
          </a:xfrm>
          <a:prstGeom prst="triangle">
            <a:avLst/>
          </a:prstGeom>
          <a:gradFill flip="none" rotWithShape="1">
            <a:gsLst>
              <a:gs pos="0">
                <a:srgbClr val="FFFFFF"/>
              </a:gs>
              <a:gs pos="100000">
                <a:srgbClr val="FFFFFF">
                  <a:alpha val="0"/>
                </a:srgb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err="1">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Evaluate this session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6638" y="1214472"/>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92249" y="2143592"/>
            <a:ext cx="4572318" cy="4561249"/>
          </a:xfrm>
          <a:prstGeom prst="rect">
            <a:avLst/>
          </a:prstGeom>
          <a:noFill/>
        </p:spPr>
        <p:txBody>
          <a:bodyPr wrap="square" lIns="182880" tIns="146304" rIns="182880" bIns="146304" rtlCol="0">
            <a:spAutoFit/>
          </a:bodyPr>
          <a:lstStyle/>
          <a:p>
            <a:pPr>
              <a:lnSpc>
                <a:spcPct val="90000"/>
              </a:lnSpc>
              <a:spcAft>
                <a:spcPts val="600"/>
              </a:spcAft>
            </a:pPr>
            <a:r>
              <a:rPr lang="en-US" sz="4400" b="1" dirty="0">
                <a:gradFill>
                  <a:gsLst>
                    <a:gs pos="1250">
                      <a:srgbClr val="FFFFFF"/>
                    </a:gs>
                    <a:gs pos="100000">
                      <a:srgbClr val="FFFFFF"/>
                    </a:gs>
                  </a:gsLst>
                  <a:lin ang="5400000" scaled="0"/>
                </a:gradFill>
              </a:rPr>
              <a:t>Scan this QR code </a:t>
            </a:r>
            <a:r>
              <a:rPr lang="en-US" sz="4400" dirty="0">
                <a:gradFill>
                  <a:gsLst>
                    <a:gs pos="1250">
                      <a:srgbClr val="FFFFFF"/>
                    </a:gs>
                    <a:gs pos="100000">
                      <a:srgbClr val="FFFFFF"/>
                    </a:gs>
                  </a:gsLst>
                  <a:lin ang="5400000" scaled="0"/>
                </a:gradFill>
              </a:rPr>
              <a:t>to evaluate this session and be automatically entered in a drawing to </a:t>
            </a:r>
            <a:br>
              <a:rPr lang="en-US" sz="4400" dirty="0">
                <a:gradFill>
                  <a:gsLst>
                    <a:gs pos="1250">
                      <a:srgbClr val="FFFFFF"/>
                    </a:gs>
                    <a:gs pos="100000">
                      <a:srgbClr val="FFFFFF"/>
                    </a:gs>
                  </a:gsLst>
                  <a:lin ang="5400000" scaled="0"/>
                </a:gradFill>
              </a:rPr>
            </a:br>
            <a:r>
              <a:rPr lang="en-US" sz="4400" dirty="0">
                <a:gradFill>
                  <a:gsLst>
                    <a:gs pos="1250">
                      <a:srgbClr val="FFFFFF"/>
                    </a:gs>
                    <a:gs pos="100000">
                      <a:srgbClr val="FFFFFF"/>
                    </a:gs>
                  </a:gsLst>
                  <a:lin ang="5400000" scaled="0"/>
                </a:gradFill>
              </a:rPr>
              <a:t>win a prize</a:t>
            </a:r>
            <a:endParaRPr lang="en-US" sz="4400" b="1" dirty="0">
              <a:gradFill>
                <a:gsLst>
                  <a:gs pos="1250">
                    <a:srgbClr val="FFFFFF"/>
                  </a:gs>
                  <a:gs pos="100000">
                    <a:srgbClr val="FFFFFF"/>
                  </a:gs>
                </a:gsLst>
                <a:lin ang="5400000" scaled="0"/>
              </a:gradFill>
            </a:endParaRPr>
          </a:p>
        </p:txBody>
      </p:sp>
      <p:grpSp>
        <p:nvGrpSpPr>
          <p:cNvPr id="10" name="Group 9"/>
          <p:cNvGrpSpPr/>
          <p:nvPr/>
        </p:nvGrpSpPr>
        <p:grpSpPr>
          <a:xfrm>
            <a:off x="9943129" y="1559114"/>
            <a:ext cx="1915773" cy="4209429"/>
            <a:chOff x="9835555" y="1393220"/>
            <a:chExt cx="2076450" cy="4562475"/>
          </a:xfrm>
        </p:grpSpPr>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967237" y="1892483"/>
              <a:ext cx="1807824" cy="3237981"/>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35555" y="1393220"/>
              <a:ext cx="2076450" cy="4562475"/>
            </a:xfrm>
            <a:prstGeom prst="rect">
              <a:avLst/>
            </a:prstGeom>
          </p:spPr>
        </p:pic>
      </p:grpSp>
      <p:sp>
        <p:nvSpPr>
          <p:cNvPr id="5" name="Rectangle 4" hidden="1"/>
          <p:cNvSpPr/>
          <p:nvPr/>
        </p:nvSpPr>
        <p:spPr bwMode="auto">
          <a:xfrm>
            <a:off x="9218612" y="115512"/>
            <a:ext cx="2854754" cy="2185214"/>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r>
              <a:rPr lang="en-US" dirty="0">
                <a:solidFill>
                  <a:schemeClr val="tx1">
                    <a:alpha val="99000"/>
                  </a:schemeClr>
                </a:solidFill>
              </a:rPr>
              <a:t>Your MS Tag will be inserted here during the final scrub. </a:t>
            </a:r>
          </a:p>
        </p:txBody>
      </p:sp>
    </p:spTree>
    <p:extLst>
      <p:ext uri="{BB962C8B-B14F-4D97-AF65-F5344CB8AC3E}">
        <p14:creationId xmlns:p14="http://schemas.microsoft.com/office/powerpoint/2010/main" val="377347006"/>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2013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async in .NET</a:t>
            </a:r>
            <a:br>
              <a:rPr lang="en-US" dirty="0" smtClean="0"/>
            </a:br>
            <a:r>
              <a:rPr lang="en-US" sz="3600" dirty="0" smtClean="0"/>
              <a:t>.NET Framework 1.1</a:t>
            </a:r>
            <a:endParaRPr lang="en-US" sz="3600" dirty="0"/>
          </a:p>
        </p:txBody>
      </p:sp>
      <p:sp>
        <p:nvSpPr>
          <p:cNvPr id="5" name="Text Placeholder 2"/>
          <p:cNvSpPr txBox="1">
            <a:spLocks/>
          </p:cNvSpPr>
          <p:nvPr/>
        </p:nvSpPr>
        <p:spPr>
          <a:xfrm>
            <a:off x="274638" y="1911142"/>
            <a:ext cx="11887200" cy="199439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Asynchronous programing </a:t>
            </a:r>
            <a:r>
              <a:rPr lang="en-US" sz="2800" dirty="0"/>
              <a:t>m</a:t>
            </a:r>
            <a:r>
              <a:rPr lang="en-US" sz="2800" dirty="0" smtClean="0"/>
              <a:t>odel (APM)</a:t>
            </a:r>
          </a:p>
          <a:p>
            <a:r>
              <a:rPr lang="en-US" sz="2800" dirty="0" smtClean="0"/>
              <a:t>Call </a:t>
            </a:r>
            <a:r>
              <a:rPr lang="en-US" sz="2800" dirty="0" err="1" smtClean="0"/>
              <a:t>BeginXyz</a:t>
            </a:r>
            <a:r>
              <a:rPr lang="en-US" sz="2800" dirty="0" smtClean="0"/>
              <a:t> which returns </a:t>
            </a:r>
            <a:r>
              <a:rPr lang="en-US" sz="2800" dirty="0" err="1" smtClean="0"/>
              <a:t>IAsyncResult</a:t>
            </a:r>
            <a:endParaRPr lang="en-US" sz="2800" dirty="0" smtClean="0"/>
          </a:p>
          <a:p>
            <a:r>
              <a:rPr lang="en-US" sz="2800" dirty="0" smtClean="0"/>
              <a:t>Watch </a:t>
            </a:r>
            <a:r>
              <a:rPr lang="en-US" sz="2800" dirty="0" err="1" smtClean="0"/>
              <a:t>IAsyncResult</a:t>
            </a:r>
            <a:r>
              <a:rPr lang="en-US" sz="2800" dirty="0" smtClean="0"/>
              <a:t> until completed</a:t>
            </a:r>
          </a:p>
          <a:p>
            <a:r>
              <a:rPr lang="en-US" sz="2800" dirty="0" smtClean="0"/>
              <a:t>Call </a:t>
            </a:r>
            <a:r>
              <a:rPr lang="en-US" sz="2800" dirty="0" err="1" smtClean="0"/>
              <a:t>EndXyz</a:t>
            </a:r>
            <a:r>
              <a:rPr lang="en-US" sz="2800" dirty="0" smtClean="0"/>
              <a:t> to get the actual result</a:t>
            </a:r>
          </a:p>
        </p:txBody>
      </p:sp>
      <p:sp>
        <p:nvSpPr>
          <p:cNvPr id="7" name="Rectangle 6"/>
          <p:cNvSpPr/>
          <p:nvPr/>
        </p:nvSpPr>
        <p:spPr bwMode="auto">
          <a:xfrm>
            <a:off x="0" y="4310743"/>
            <a:ext cx="12436475" cy="268378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solidFill>
                <a:sysClr val="windowText" lastClr="000000"/>
              </a:solidFill>
              <a:ea typeface="Segoe UI" pitchFamily="34" charset="0"/>
              <a:cs typeface="Segoe UI" pitchFamily="34" charset="0"/>
            </a:endParaRPr>
          </a:p>
        </p:txBody>
      </p:sp>
      <p:sp>
        <p:nvSpPr>
          <p:cNvPr id="6" name="Text Placeholder 4"/>
          <p:cNvSpPr>
            <a:spLocks noGrp="1"/>
          </p:cNvSpPr>
          <p:nvPr>
            <p:ph type="body" sz="quarter" idx="10"/>
          </p:nvPr>
        </p:nvSpPr>
        <p:spPr>
          <a:xfrm>
            <a:off x="274320" y="4402221"/>
            <a:ext cx="8257592" cy="1250413"/>
          </a:xfrm>
          <a:solidFill>
            <a:schemeClr val="tx1"/>
          </a:solidFill>
        </p:spPr>
        <p:txBody>
          <a:bodyPr/>
          <a:lstStyle/>
          <a:p>
            <a:r>
              <a:rPr lang="en-US" sz="2000" dirty="0" err="1" smtClean="0">
                <a:solidFill>
                  <a:sysClr val="windowText" lastClr="000000"/>
                </a:solidFill>
                <a:latin typeface="Consolas" panose="020B0609020204030204" pitchFamily="49" charset="0"/>
                <a:cs typeface="Consolas" panose="020B0609020204030204" pitchFamily="49" charset="0"/>
              </a:rPr>
              <a:t>IAsyncResult</a:t>
            </a:r>
            <a:r>
              <a:rPr lang="en-US" sz="2000" dirty="0" smtClean="0">
                <a:solidFill>
                  <a:sysClr val="windowText" lastClr="000000"/>
                </a:solidFill>
                <a:latin typeface="Consolas" panose="020B0609020204030204" pitchFamily="49" charset="0"/>
                <a:cs typeface="Consolas" panose="020B0609020204030204" pitchFamily="49" charset="0"/>
              </a:rPr>
              <a:t> </a:t>
            </a:r>
            <a:r>
              <a:rPr lang="en-US" sz="2000" dirty="0" err="1" smtClean="0">
                <a:solidFill>
                  <a:sysClr val="windowText" lastClr="000000"/>
                </a:solidFill>
                <a:latin typeface="Consolas" panose="020B0609020204030204" pitchFamily="49" charset="0"/>
                <a:cs typeface="Consolas" panose="020B0609020204030204" pitchFamily="49" charset="0"/>
              </a:rPr>
              <a:t>ar</a:t>
            </a:r>
            <a:r>
              <a:rPr lang="en-US" sz="2000" dirty="0" smtClean="0">
                <a:solidFill>
                  <a:sysClr val="windowText" lastClr="000000"/>
                </a:solidFill>
                <a:latin typeface="Consolas" panose="020B0609020204030204" pitchFamily="49" charset="0"/>
                <a:cs typeface="Consolas" panose="020B0609020204030204" pitchFamily="49" charset="0"/>
              </a:rPr>
              <a:t> = </a:t>
            </a:r>
            <a:r>
              <a:rPr lang="en-US" sz="2000" dirty="0" err="1" smtClean="0">
                <a:solidFill>
                  <a:sysClr val="windowText" lastClr="000000"/>
                </a:solidFill>
                <a:latin typeface="Consolas" panose="020B0609020204030204" pitchFamily="49" charset="0"/>
                <a:cs typeface="Consolas" panose="020B0609020204030204" pitchFamily="49" charset="0"/>
              </a:rPr>
              <a:t>BeginSomething</a:t>
            </a:r>
            <a:r>
              <a:rPr lang="en-US" sz="2000" dirty="0" smtClean="0">
                <a:solidFill>
                  <a:sysClr val="windowText" lastClr="000000"/>
                </a:solidFill>
                <a:latin typeface="Consolas" panose="020B0609020204030204" pitchFamily="49" charset="0"/>
                <a:cs typeface="Consolas" panose="020B0609020204030204" pitchFamily="49" charset="0"/>
              </a:rPr>
              <a:t>(…);</a:t>
            </a:r>
          </a:p>
          <a:p>
            <a:r>
              <a:rPr lang="en-US" sz="2000" dirty="0" smtClean="0">
                <a:solidFill>
                  <a:sysClr val="windowText" lastClr="000000"/>
                </a:solidFill>
                <a:latin typeface="Consolas" panose="020B0609020204030204" pitchFamily="49" charset="0"/>
                <a:cs typeface="Consolas" panose="020B0609020204030204" pitchFamily="49" charset="0"/>
              </a:rPr>
              <a:t>// Do other work, checking </a:t>
            </a:r>
            <a:r>
              <a:rPr lang="en-US" sz="2000" dirty="0" err="1" smtClean="0">
                <a:solidFill>
                  <a:sysClr val="windowText" lastClr="000000"/>
                </a:solidFill>
                <a:latin typeface="Consolas" panose="020B0609020204030204" pitchFamily="49" charset="0"/>
                <a:cs typeface="Consolas" panose="020B0609020204030204" pitchFamily="49" charset="0"/>
              </a:rPr>
              <a:t>ar.IsCompleted</a:t>
            </a:r>
            <a:endParaRPr lang="en-US" sz="2000" dirty="0" smtClean="0">
              <a:solidFill>
                <a:sysClr val="windowText" lastClr="000000"/>
              </a:solidFill>
              <a:latin typeface="Consolas" panose="020B0609020204030204" pitchFamily="49" charset="0"/>
              <a:cs typeface="Consolas" panose="020B0609020204030204" pitchFamily="49" charset="0"/>
            </a:endParaRPr>
          </a:p>
          <a:p>
            <a:r>
              <a:rPr lang="en-US" sz="2000" dirty="0" err="1" smtClean="0">
                <a:solidFill>
                  <a:sysClr val="windowText" lastClr="000000"/>
                </a:solidFill>
                <a:latin typeface="Consolas" panose="020B0609020204030204" pitchFamily="49" charset="0"/>
                <a:cs typeface="Consolas" panose="020B0609020204030204" pitchFamily="49" charset="0"/>
              </a:rPr>
              <a:t>int</a:t>
            </a:r>
            <a:r>
              <a:rPr lang="en-US" sz="2000" dirty="0" smtClean="0">
                <a:solidFill>
                  <a:sysClr val="windowText" lastClr="000000"/>
                </a:solidFill>
                <a:latin typeface="Consolas" panose="020B0609020204030204" pitchFamily="49" charset="0"/>
                <a:cs typeface="Consolas" panose="020B0609020204030204" pitchFamily="49" charset="0"/>
              </a:rPr>
              <a:t> result = </a:t>
            </a:r>
            <a:r>
              <a:rPr lang="en-US" sz="2000" dirty="0" err="1" smtClean="0">
                <a:solidFill>
                  <a:sysClr val="windowText" lastClr="000000"/>
                </a:solidFill>
                <a:latin typeface="Consolas" panose="020B0609020204030204" pitchFamily="49" charset="0"/>
                <a:cs typeface="Consolas" panose="020B0609020204030204" pitchFamily="49" charset="0"/>
              </a:rPr>
              <a:t>EndSomething</a:t>
            </a:r>
            <a:r>
              <a:rPr lang="en-US" sz="2000" dirty="0" smtClean="0">
                <a:solidFill>
                  <a:sysClr val="windowText" lastClr="000000"/>
                </a:solidFill>
                <a:latin typeface="Consolas" panose="020B0609020204030204" pitchFamily="49" charset="0"/>
                <a:cs typeface="Consolas" panose="020B0609020204030204" pitchFamily="49" charset="0"/>
              </a:rPr>
              <a:t>(</a:t>
            </a:r>
            <a:r>
              <a:rPr lang="en-US" sz="2000" dirty="0" err="1" smtClean="0">
                <a:solidFill>
                  <a:sysClr val="windowText" lastClr="000000"/>
                </a:solidFill>
                <a:latin typeface="Consolas" panose="020B0609020204030204" pitchFamily="49" charset="0"/>
                <a:cs typeface="Consolas" panose="020B0609020204030204" pitchFamily="49" charset="0"/>
              </a:rPr>
              <a:t>ar</a:t>
            </a:r>
            <a:r>
              <a:rPr lang="en-US" sz="2000" dirty="0" smtClean="0">
                <a:solidFill>
                  <a:sysClr val="windowText" lastClr="000000"/>
                </a:solidFill>
                <a:latin typeface="Consolas" panose="020B0609020204030204" pitchFamily="49" charset="0"/>
                <a:cs typeface="Consolas" panose="020B0609020204030204" pitchFamily="49" charset="0"/>
              </a:rPr>
              <a:t>);</a:t>
            </a:r>
            <a:endParaRPr lang="en-US" sz="2000" dirty="0">
              <a:solidFill>
                <a:sysClr val="windowText" lastClr="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329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async in .NET</a:t>
            </a:r>
            <a:br>
              <a:rPr lang="en-US" dirty="0" smtClean="0"/>
            </a:br>
            <a:r>
              <a:rPr lang="en-US" sz="3600" dirty="0" smtClean="0"/>
              <a:t>.NET Framework 2.0</a:t>
            </a:r>
            <a:endParaRPr lang="en-US" sz="3600" dirty="0"/>
          </a:p>
        </p:txBody>
      </p:sp>
      <p:sp>
        <p:nvSpPr>
          <p:cNvPr id="5" name="Text Placeholder 2"/>
          <p:cNvSpPr txBox="1">
            <a:spLocks/>
          </p:cNvSpPr>
          <p:nvPr/>
        </p:nvSpPr>
        <p:spPr>
          <a:xfrm>
            <a:off x="274638" y="1911142"/>
            <a:ext cx="11887200" cy="15204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Event-based asynchronous pattern (EAP)</a:t>
            </a:r>
          </a:p>
          <a:p>
            <a:r>
              <a:rPr lang="en-US" sz="2800" dirty="0" smtClean="0"/>
              <a:t>Subscribe to </a:t>
            </a:r>
            <a:r>
              <a:rPr lang="en-US" sz="2800" dirty="0" err="1" smtClean="0"/>
              <a:t>XyzCompleted</a:t>
            </a:r>
            <a:endParaRPr lang="en-US" sz="2800" dirty="0" smtClean="0"/>
          </a:p>
          <a:p>
            <a:r>
              <a:rPr lang="en-US" sz="2800" dirty="0" smtClean="0"/>
              <a:t>Call </a:t>
            </a:r>
            <a:r>
              <a:rPr lang="en-US" sz="2800" dirty="0" err="1" smtClean="0"/>
              <a:t>XyzAsync</a:t>
            </a:r>
            <a:r>
              <a:rPr lang="en-US" sz="2800" dirty="0" smtClean="0"/>
              <a:t> to start work</a:t>
            </a:r>
          </a:p>
        </p:txBody>
      </p:sp>
      <p:sp>
        <p:nvSpPr>
          <p:cNvPr id="7" name="Rectangle 6"/>
          <p:cNvSpPr/>
          <p:nvPr/>
        </p:nvSpPr>
        <p:spPr bwMode="auto">
          <a:xfrm>
            <a:off x="0" y="4310743"/>
            <a:ext cx="12436475" cy="268378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solidFill>
                <a:sysClr val="windowText" lastClr="000000"/>
              </a:solidFill>
              <a:ea typeface="Segoe UI" pitchFamily="34" charset="0"/>
              <a:cs typeface="Segoe UI" pitchFamily="34" charset="0"/>
            </a:endParaRPr>
          </a:p>
        </p:txBody>
      </p:sp>
      <p:sp>
        <p:nvSpPr>
          <p:cNvPr id="6" name="Text Placeholder 4"/>
          <p:cNvSpPr>
            <a:spLocks noGrp="1"/>
          </p:cNvSpPr>
          <p:nvPr>
            <p:ph type="body" sz="quarter" idx="10"/>
          </p:nvPr>
        </p:nvSpPr>
        <p:spPr>
          <a:xfrm>
            <a:off x="274320" y="4402221"/>
            <a:ext cx="8257592" cy="1815882"/>
          </a:xfrm>
          <a:solidFill>
            <a:schemeClr val="tx1"/>
          </a:solidFill>
        </p:spPr>
        <p:txBody>
          <a:bodyPr/>
          <a:lstStyle/>
          <a:p>
            <a:r>
              <a:rPr lang="en-US" sz="2000" dirty="0" err="1" smtClean="0">
                <a:solidFill>
                  <a:sysClr val="windowText" lastClr="000000"/>
                </a:solidFill>
                <a:latin typeface="Consolas" panose="020B0609020204030204" pitchFamily="49" charset="0"/>
                <a:cs typeface="Consolas" panose="020B0609020204030204" pitchFamily="49" charset="0"/>
              </a:rPr>
              <a:t>SomethingCompleted</a:t>
            </a:r>
            <a:r>
              <a:rPr lang="en-US" sz="2000" dirty="0" smtClean="0">
                <a:solidFill>
                  <a:sysClr val="windowText" lastClr="000000"/>
                </a:solidFill>
                <a:latin typeface="Consolas" panose="020B0609020204030204" pitchFamily="49" charset="0"/>
                <a:cs typeface="Consolas" panose="020B0609020204030204" pitchFamily="49" charset="0"/>
              </a:rPr>
              <a:t> += (sender, e) =&gt;</a:t>
            </a:r>
          </a:p>
          <a:p>
            <a:r>
              <a:rPr lang="en-US" sz="2000" dirty="0" smtClean="0">
                <a:solidFill>
                  <a:sysClr val="windowText" lastClr="000000"/>
                </a:solidFill>
                <a:latin typeface="Consolas" panose="020B0609020204030204" pitchFamily="49" charset="0"/>
                <a:cs typeface="Consolas" panose="020B0609020204030204" pitchFamily="49" charset="0"/>
              </a:rPr>
              <a:t>{</a:t>
            </a:r>
          </a:p>
          <a:p>
            <a:r>
              <a:rPr lang="en-US" sz="2000" dirty="0" smtClean="0">
                <a:solidFill>
                  <a:sysClr val="windowText" lastClr="000000"/>
                </a:solidFill>
                <a:latin typeface="Consolas" panose="020B0609020204030204" pitchFamily="49" charset="0"/>
                <a:cs typeface="Consolas" panose="020B0609020204030204" pitchFamily="49" charset="0"/>
              </a:rPr>
              <a:t>    // Do something with result</a:t>
            </a:r>
            <a:endParaRPr lang="en-US" sz="2000" dirty="0">
              <a:solidFill>
                <a:sysClr val="windowText" lastClr="000000"/>
              </a:solidFill>
              <a:latin typeface="Consolas" panose="020B0609020204030204" pitchFamily="49" charset="0"/>
              <a:cs typeface="Consolas" panose="020B0609020204030204" pitchFamily="49" charset="0"/>
            </a:endParaRPr>
          </a:p>
          <a:p>
            <a:r>
              <a:rPr lang="en-US" sz="2000" dirty="0" smtClean="0">
                <a:solidFill>
                  <a:sysClr val="windowText" lastClr="000000"/>
                </a:solidFill>
                <a:latin typeface="Consolas" panose="020B0609020204030204" pitchFamily="49" charset="0"/>
                <a:cs typeface="Consolas" panose="020B0609020204030204" pitchFamily="49" charset="0"/>
              </a:rPr>
              <a:t>};</a:t>
            </a:r>
          </a:p>
          <a:p>
            <a:r>
              <a:rPr lang="en-US" sz="2000" dirty="0" err="1" smtClean="0">
                <a:solidFill>
                  <a:sysClr val="windowText" lastClr="000000"/>
                </a:solidFill>
                <a:latin typeface="Consolas" panose="020B0609020204030204" pitchFamily="49" charset="0"/>
                <a:cs typeface="Consolas" panose="020B0609020204030204" pitchFamily="49" charset="0"/>
              </a:rPr>
              <a:t>SomethingAsync</a:t>
            </a:r>
            <a:r>
              <a:rPr lang="en-US" sz="2000" dirty="0" smtClean="0">
                <a:solidFill>
                  <a:sysClr val="windowText" lastClr="000000"/>
                </a:solidFill>
                <a:latin typeface="Consolas" panose="020B0609020204030204" pitchFamily="49" charset="0"/>
                <a:cs typeface="Consolas" panose="020B0609020204030204" pitchFamily="49" charset="0"/>
              </a:rPr>
              <a:t>(…);</a:t>
            </a:r>
            <a:endParaRPr lang="en-US" sz="2000" dirty="0">
              <a:solidFill>
                <a:sysClr val="windowText" lastClr="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657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async in .NET</a:t>
            </a:r>
            <a:br>
              <a:rPr lang="en-US" dirty="0" smtClean="0"/>
            </a:br>
            <a:r>
              <a:rPr lang="en-US" sz="3600" dirty="0" smtClean="0"/>
              <a:t>.NET Framework 4.0</a:t>
            </a:r>
            <a:endParaRPr lang="en-US" sz="3600" dirty="0"/>
          </a:p>
        </p:txBody>
      </p:sp>
      <p:sp>
        <p:nvSpPr>
          <p:cNvPr id="5" name="Text Placeholder 2"/>
          <p:cNvSpPr txBox="1">
            <a:spLocks/>
          </p:cNvSpPr>
          <p:nvPr/>
        </p:nvSpPr>
        <p:spPr>
          <a:xfrm>
            <a:off x="274638" y="1911142"/>
            <a:ext cx="11887200" cy="199439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Task </a:t>
            </a:r>
            <a:r>
              <a:rPr lang="en-US" sz="2800" dirty="0" err="1" smtClean="0"/>
              <a:t>Paralell</a:t>
            </a:r>
            <a:r>
              <a:rPr lang="en-US" sz="2800" dirty="0" smtClean="0"/>
              <a:t> Library (TPL)</a:t>
            </a:r>
          </a:p>
          <a:p>
            <a:r>
              <a:rPr lang="en-US" sz="2800" dirty="0" smtClean="0"/>
              <a:t>Call </a:t>
            </a:r>
            <a:r>
              <a:rPr lang="en-US" sz="2800" dirty="0" err="1" smtClean="0"/>
              <a:t>XyzAsync</a:t>
            </a:r>
            <a:r>
              <a:rPr lang="en-US" sz="2800" dirty="0" smtClean="0"/>
              <a:t> which return Task&lt;</a:t>
            </a:r>
            <a:r>
              <a:rPr lang="en-US" sz="2800" dirty="0" err="1" smtClean="0"/>
              <a:t>TResult</a:t>
            </a:r>
            <a:r>
              <a:rPr lang="en-US" sz="2800" dirty="0" smtClean="0"/>
              <a:t>&gt;</a:t>
            </a:r>
          </a:p>
          <a:p>
            <a:r>
              <a:rPr lang="en-US" sz="2800" dirty="0" smtClean="0"/>
              <a:t>Watch Task until completed</a:t>
            </a:r>
          </a:p>
          <a:p>
            <a:r>
              <a:rPr lang="en-US" sz="2800" dirty="0" smtClean="0"/>
              <a:t>Get result directly from Task</a:t>
            </a:r>
          </a:p>
        </p:txBody>
      </p:sp>
      <p:sp>
        <p:nvSpPr>
          <p:cNvPr id="7" name="Rectangle 6"/>
          <p:cNvSpPr/>
          <p:nvPr/>
        </p:nvSpPr>
        <p:spPr bwMode="auto">
          <a:xfrm>
            <a:off x="0" y="4310743"/>
            <a:ext cx="12436475" cy="268378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solidFill>
                <a:sysClr val="windowText" lastClr="000000"/>
              </a:solidFill>
              <a:ea typeface="Segoe UI" pitchFamily="34" charset="0"/>
              <a:cs typeface="Segoe UI" pitchFamily="34" charset="0"/>
            </a:endParaRPr>
          </a:p>
        </p:txBody>
      </p:sp>
      <p:sp>
        <p:nvSpPr>
          <p:cNvPr id="6" name="Text Placeholder 4"/>
          <p:cNvSpPr>
            <a:spLocks noGrp="1"/>
          </p:cNvSpPr>
          <p:nvPr>
            <p:ph type="body" sz="quarter" idx="10"/>
          </p:nvPr>
        </p:nvSpPr>
        <p:spPr>
          <a:xfrm>
            <a:off x="274320" y="4402221"/>
            <a:ext cx="8257592" cy="1138773"/>
          </a:xfrm>
          <a:solidFill>
            <a:schemeClr val="tx1"/>
          </a:solidFill>
        </p:spPr>
        <p:txBody>
          <a:bodyPr/>
          <a:lstStyle/>
          <a:p>
            <a:r>
              <a:rPr lang="en-US" sz="2000" dirty="0" smtClean="0">
                <a:solidFill>
                  <a:sysClr val="windowText" lastClr="000000"/>
                </a:solidFill>
                <a:latin typeface="Consolas" panose="020B0609020204030204" pitchFamily="49" charset="0"/>
                <a:cs typeface="Consolas" panose="020B0609020204030204" pitchFamily="49" charset="0"/>
              </a:rPr>
              <a:t>Task&lt;</a:t>
            </a:r>
            <a:r>
              <a:rPr lang="en-US" sz="2000" dirty="0" err="1" smtClean="0">
                <a:solidFill>
                  <a:sysClr val="windowText" lastClr="000000"/>
                </a:solidFill>
                <a:latin typeface="Consolas" panose="020B0609020204030204" pitchFamily="49" charset="0"/>
                <a:cs typeface="Consolas" panose="020B0609020204030204" pitchFamily="49" charset="0"/>
              </a:rPr>
              <a:t>int</a:t>
            </a:r>
            <a:r>
              <a:rPr lang="en-US" sz="2000" dirty="0" smtClean="0">
                <a:solidFill>
                  <a:sysClr val="windowText" lastClr="000000"/>
                </a:solidFill>
                <a:latin typeface="Consolas" panose="020B0609020204030204" pitchFamily="49" charset="0"/>
                <a:cs typeface="Consolas" panose="020B0609020204030204" pitchFamily="49" charset="0"/>
              </a:rPr>
              <a:t>&gt; task = </a:t>
            </a:r>
            <a:r>
              <a:rPr lang="en-US" sz="2000" dirty="0" err="1" smtClean="0">
                <a:solidFill>
                  <a:sysClr val="windowText" lastClr="000000"/>
                </a:solidFill>
                <a:latin typeface="Consolas" panose="020B0609020204030204" pitchFamily="49" charset="0"/>
                <a:cs typeface="Consolas" panose="020B0609020204030204" pitchFamily="49" charset="0"/>
              </a:rPr>
              <a:t>SomethingAsync</a:t>
            </a:r>
            <a:r>
              <a:rPr lang="en-US" sz="2000" dirty="0" smtClean="0">
                <a:solidFill>
                  <a:sysClr val="windowText" lastClr="000000"/>
                </a:solidFill>
                <a:latin typeface="Consolas" panose="020B0609020204030204" pitchFamily="49" charset="0"/>
                <a:cs typeface="Consolas" panose="020B0609020204030204" pitchFamily="49" charset="0"/>
              </a:rPr>
              <a:t>(…);</a:t>
            </a:r>
          </a:p>
          <a:p>
            <a:r>
              <a:rPr lang="en-US" sz="2000" dirty="0" smtClean="0">
                <a:solidFill>
                  <a:sysClr val="windowText" lastClr="000000"/>
                </a:solidFill>
                <a:latin typeface="Consolas" panose="020B0609020204030204" pitchFamily="49" charset="0"/>
                <a:cs typeface="Consolas" panose="020B0609020204030204" pitchFamily="49" charset="0"/>
              </a:rPr>
              <a:t>// </a:t>
            </a:r>
            <a:r>
              <a:rPr lang="en-US" sz="2000" dirty="0">
                <a:solidFill>
                  <a:sysClr val="windowText" lastClr="000000"/>
                </a:solidFill>
                <a:latin typeface="Consolas" panose="020B0609020204030204" pitchFamily="49" charset="0"/>
                <a:cs typeface="Consolas" panose="020B0609020204030204" pitchFamily="49" charset="0"/>
              </a:rPr>
              <a:t>Do other work, checking </a:t>
            </a:r>
            <a:r>
              <a:rPr lang="en-US" sz="2000" dirty="0" err="1" smtClean="0">
                <a:solidFill>
                  <a:sysClr val="windowText" lastClr="000000"/>
                </a:solidFill>
                <a:latin typeface="Consolas" panose="020B0609020204030204" pitchFamily="49" charset="0"/>
                <a:cs typeface="Consolas" panose="020B0609020204030204" pitchFamily="49" charset="0"/>
              </a:rPr>
              <a:t>task.Status</a:t>
            </a:r>
            <a:endParaRPr lang="en-US" sz="2000" dirty="0" smtClean="0">
              <a:solidFill>
                <a:sysClr val="windowText" lastClr="000000"/>
              </a:solidFill>
              <a:latin typeface="Consolas" panose="020B0609020204030204" pitchFamily="49" charset="0"/>
              <a:cs typeface="Consolas" panose="020B0609020204030204" pitchFamily="49" charset="0"/>
            </a:endParaRPr>
          </a:p>
          <a:p>
            <a:r>
              <a:rPr lang="en-US" sz="2000" dirty="0" err="1" smtClean="0">
                <a:solidFill>
                  <a:sysClr val="windowText" lastClr="000000"/>
                </a:solidFill>
                <a:latin typeface="Consolas" panose="020B0609020204030204" pitchFamily="49" charset="0"/>
                <a:cs typeface="Consolas" panose="020B0609020204030204" pitchFamily="49" charset="0"/>
              </a:rPr>
              <a:t>int</a:t>
            </a:r>
            <a:r>
              <a:rPr lang="en-US" sz="2000" dirty="0" smtClean="0">
                <a:solidFill>
                  <a:sysClr val="windowText" lastClr="000000"/>
                </a:solidFill>
                <a:latin typeface="Consolas" panose="020B0609020204030204" pitchFamily="49" charset="0"/>
                <a:cs typeface="Consolas" panose="020B0609020204030204" pitchFamily="49" charset="0"/>
              </a:rPr>
              <a:t> result = </a:t>
            </a:r>
            <a:r>
              <a:rPr lang="en-US" sz="2000" dirty="0" err="1" smtClean="0">
                <a:solidFill>
                  <a:sysClr val="windowText" lastClr="000000"/>
                </a:solidFill>
                <a:latin typeface="Consolas" panose="020B0609020204030204" pitchFamily="49" charset="0"/>
                <a:cs typeface="Consolas" panose="020B0609020204030204" pitchFamily="49" charset="0"/>
              </a:rPr>
              <a:t>task.Result</a:t>
            </a:r>
            <a:r>
              <a:rPr lang="en-US" sz="2000" dirty="0" smtClean="0">
                <a:solidFill>
                  <a:sysClr val="windowText" lastClr="000000"/>
                </a:solidFill>
                <a:latin typeface="Consolas" panose="020B0609020204030204" pitchFamily="49" charset="0"/>
                <a:cs typeface="Consolas" panose="020B0609020204030204" pitchFamily="49" charset="0"/>
              </a:rPr>
              <a:t>;</a:t>
            </a:r>
            <a:endParaRPr lang="en-US" sz="2000" dirty="0">
              <a:solidFill>
                <a:sysClr val="windowText" lastClr="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795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async in .NET</a:t>
            </a:r>
            <a:br>
              <a:rPr lang="en-US" dirty="0" smtClean="0"/>
            </a:br>
            <a:r>
              <a:rPr lang="en-US" sz="3600" dirty="0" smtClean="0"/>
              <a:t>.NET Framework 4.5</a:t>
            </a:r>
            <a:endParaRPr lang="en-US" sz="3600" dirty="0"/>
          </a:p>
        </p:txBody>
      </p:sp>
      <p:sp>
        <p:nvSpPr>
          <p:cNvPr id="5" name="Text Placeholder 2"/>
          <p:cNvSpPr txBox="1">
            <a:spLocks/>
          </p:cNvSpPr>
          <p:nvPr/>
        </p:nvSpPr>
        <p:spPr>
          <a:xfrm>
            <a:off x="274638" y="1911142"/>
            <a:ext cx="11887200" cy="15204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err="1" smtClean="0"/>
              <a:t>async</a:t>
            </a:r>
            <a:r>
              <a:rPr lang="en-US" sz="2800" dirty="0" smtClean="0"/>
              <a:t>/await keywords</a:t>
            </a:r>
          </a:p>
          <a:p>
            <a:r>
              <a:rPr lang="en-US" sz="2800" dirty="0" smtClean="0"/>
              <a:t>Your code structured the same as synchronous code</a:t>
            </a:r>
          </a:p>
          <a:p>
            <a:r>
              <a:rPr lang="en-US" sz="2800" dirty="0" smtClean="0"/>
              <a:t>Compiler creates async code using TPL</a:t>
            </a:r>
          </a:p>
        </p:txBody>
      </p:sp>
      <p:sp>
        <p:nvSpPr>
          <p:cNvPr id="7" name="Rectangle 6"/>
          <p:cNvSpPr/>
          <p:nvPr/>
        </p:nvSpPr>
        <p:spPr bwMode="auto">
          <a:xfrm>
            <a:off x="0" y="4310743"/>
            <a:ext cx="12436475" cy="268378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solidFill>
                <a:sysClr val="windowText" lastClr="000000"/>
              </a:solidFill>
              <a:ea typeface="Segoe UI" pitchFamily="34" charset="0"/>
              <a:cs typeface="Segoe UI" pitchFamily="34" charset="0"/>
            </a:endParaRPr>
          </a:p>
        </p:txBody>
      </p:sp>
      <p:sp>
        <p:nvSpPr>
          <p:cNvPr id="6" name="Text Placeholder 4"/>
          <p:cNvSpPr>
            <a:spLocks noGrp="1"/>
          </p:cNvSpPr>
          <p:nvPr>
            <p:ph type="body" sz="quarter" idx="10"/>
          </p:nvPr>
        </p:nvSpPr>
        <p:spPr>
          <a:xfrm>
            <a:off x="274320" y="4402221"/>
            <a:ext cx="8257592" cy="461665"/>
          </a:xfrm>
          <a:solidFill>
            <a:schemeClr val="tx1"/>
          </a:solidFill>
        </p:spPr>
        <p:txBody>
          <a:bodyPr/>
          <a:lstStyle/>
          <a:p>
            <a:r>
              <a:rPr lang="en-US" sz="2000" dirty="0" err="1" smtClean="0">
                <a:solidFill>
                  <a:sysClr val="windowText" lastClr="000000"/>
                </a:solidFill>
                <a:latin typeface="Consolas" panose="020B0609020204030204" pitchFamily="49" charset="0"/>
                <a:cs typeface="Consolas" panose="020B0609020204030204" pitchFamily="49" charset="0"/>
              </a:rPr>
              <a:t>int</a:t>
            </a:r>
            <a:r>
              <a:rPr lang="en-US" sz="2000" dirty="0" smtClean="0">
                <a:solidFill>
                  <a:sysClr val="windowText" lastClr="000000"/>
                </a:solidFill>
                <a:latin typeface="Consolas" panose="020B0609020204030204" pitchFamily="49" charset="0"/>
                <a:cs typeface="Consolas" panose="020B0609020204030204" pitchFamily="49" charset="0"/>
              </a:rPr>
              <a:t> result = await </a:t>
            </a:r>
            <a:r>
              <a:rPr lang="en-US" sz="2000" dirty="0" err="1">
                <a:solidFill>
                  <a:sysClr val="windowText" lastClr="000000"/>
                </a:solidFill>
                <a:latin typeface="Consolas" panose="020B0609020204030204" pitchFamily="49" charset="0"/>
                <a:cs typeface="Consolas" panose="020B0609020204030204" pitchFamily="49" charset="0"/>
              </a:rPr>
              <a:t>SomethingAsync</a:t>
            </a:r>
            <a:r>
              <a:rPr lang="en-US" sz="2000" dirty="0">
                <a:solidFill>
                  <a:sysClr val="windowText" lastClr="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9973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0" ma:contentTypeDescription="Create a new document." ma:contentTypeScope="" ma:versionID="16b75628e77f02951c453071cf8a016e">
  <xsd:schema xmlns:xsd="http://www.w3.org/2001/XMLSchema" xmlns:xs="http://www.w3.org/2001/XMLSchema" xmlns:p="http://schemas.microsoft.com/office/2006/metadata/properties" targetNamespace="http://schemas.microsoft.com/office/2006/metadata/properties" ma:root="true" ma:fieldsID="3bf1d1d65b83a35312c7df0375d09d6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A54C81-9AB5-446A-878C-797D859B3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TechEd_2013_Speaker_PPT_Template</Template>
  <TotalTime>3221</TotalTime>
  <Words>7073</Words>
  <Application>Microsoft Office PowerPoint</Application>
  <PresentationFormat>Custom</PresentationFormat>
  <Paragraphs>374</Paragraphs>
  <Slides>51</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ＭＳ Ｐゴシック</vt:lpstr>
      <vt:lpstr>Arial</vt:lpstr>
      <vt:lpstr>Calibri</vt:lpstr>
      <vt:lpstr>Consolas</vt:lpstr>
      <vt:lpstr>Segoe UI</vt:lpstr>
      <vt:lpstr>Segoe UI Light</vt:lpstr>
      <vt:lpstr>Segoe UI Semibold</vt:lpstr>
      <vt:lpstr>Times New Roman</vt:lpstr>
      <vt:lpstr>Wingdings</vt:lpstr>
      <vt:lpstr>TechEd_2013_Template_16x9</vt:lpstr>
      <vt:lpstr>PowerPoint Presentation</vt:lpstr>
      <vt:lpstr>How to Build ASP.NET Web Applications Using Async</vt:lpstr>
      <vt:lpstr>Agenda</vt:lpstr>
      <vt:lpstr>A brief history of async in .NET</vt:lpstr>
      <vt:lpstr>A brief history of async in .NET .NET Framework 1.0</vt:lpstr>
      <vt:lpstr>A brief history of async in .NET .NET Framework 1.1</vt:lpstr>
      <vt:lpstr>A brief history of async in .NET .NET Framework 2.0</vt:lpstr>
      <vt:lpstr>A brief history of async in .NET .NET Framework 4.0</vt:lpstr>
      <vt:lpstr>A brief history of async in .NET .NET Framework 4.5</vt:lpstr>
      <vt:lpstr>Async scenarios</vt:lpstr>
      <vt:lpstr>Asynchronous != parallel</vt:lpstr>
      <vt:lpstr>Async scenarios</vt:lpstr>
      <vt:lpstr>I/O operations</vt:lpstr>
      <vt:lpstr>Traditional web request handling</vt:lpstr>
      <vt:lpstr>Synchronous Code</vt:lpstr>
      <vt:lpstr>Asynchronous web request handling </vt:lpstr>
      <vt:lpstr>Synchronous Code</vt:lpstr>
      <vt:lpstr>Asynchronous code without async/await</vt:lpstr>
      <vt:lpstr>Synchronous Code</vt:lpstr>
      <vt:lpstr>Asynchronous code using async/await</vt:lpstr>
      <vt:lpstr>Demo</vt:lpstr>
      <vt:lpstr>WebForms takeaways</vt:lpstr>
      <vt:lpstr>Demo</vt:lpstr>
      <vt:lpstr>MVC/WebAPI takeaways</vt:lpstr>
      <vt:lpstr>I/O operations Error conditions</vt:lpstr>
      <vt:lpstr>Cancellation tokens</vt:lpstr>
      <vt:lpstr>Demo</vt:lpstr>
      <vt:lpstr>Cancellation tokens takeaways</vt:lpstr>
      <vt:lpstr>Parallelism</vt:lpstr>
      <vt:lpstr>PowerPoint Presentation</vt:lpstr>
      <vt:lpstr>Two types of parallelism</vt:lpstr>
      <vt:lpstr>Demo</vt:lpstr>
      <vt:lpstr>Parallelism takeaways</vt:lpstr>
      <vt:lpstr>Demo</vt:lpstr>
      <vt:lpstr>Tips, tricks &amp; no-nos</vt:lpstr>
      <vt:lpstr>Avoid work on “background threads”</vt:lpstr>
      <vt:lpstr>Using ASP.NET intrinsics on worker threads</vt:lpstr>
      <vt:lpstr>Avoid using Task.Wait</vt:lpstr>
      <vt:lpstr>Demo</vt:lpstr>
      <vt:lpstr>Avoid Task.ContinueWith</vt:lpstr>
      <vt:lpstr>Be careful with parallelism</vt:lpstr>
      <vt:lpstr>Don’t use thread local storage</vt:lpstr>
      <vt:lpstr>Don’t call fire &amp; forget methods</vt:lpstr>
      <vt:lpstr>Use HttpTaskAsyncHandler</vt:lpstr>
      <vt:lpstr>Resources</vt:lpstr>
      <vt:lpstr>Plan details and subscriber benefits</vt:lpstr>
      <vt:lpstr>MSDN Subscribers –   Accelerate Your Development &amp; Test using Cloud VMs  We’ve enhanced the Windows Azure MSDN benefit and added cloud use rights for select MSDN software. You’ve already got it, now use it! </vt:lpstr>
      <vt:lpstr>Resources</vt:lpstr>
      <vt:lpstr>Complete an evaluation on CommNet and enter to win!</vt:lpstr>
      <vt:lpstr>Evaluate this session</vt:lpstr>
      <vt:lpstr>PowerPoint Presentation</vt:lpstr>
    </vt:vector>
  </TitlesOfParts>
  <Manager>&lt;Comms manager/speech writer&gt;</Manager>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DEV-B337: How to Build ASP.NET Web Applications Using Async</dc:title>
  <dc:subject>TechEd 2013</dc:subject>
  <dc:creator>Rowan Miller</dc:creator>
  <cp:keywords>TechEd 2013</cp:keywords>
  <dc:description>Template by: Jordan Cayabyab, Artitudes Design, Inc.
Formatting by: Lynnette Spear, Silver Fox Productions
Audience Type: Internal/External</dc:description>
  <cp:lastModifiedBy>Shows</cp:lastModifiedBy>
  <cp:revision>112</cp:revision>
  <dcterms:created xsi:type="dcterms:W3CDTF">2013-05-27T17:29:26Z</dcterms:created>
  <dcterms:modified xsi:type="dcterms:W3CDTF">2013-06-03T20:55:14Z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