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56" r:id="rId2"/>
    <p:sldId id="264" r:id="rId3"/>
    <p:sldId id="266" r:id="rId4"/>
    <p:sldId id="265" r:id="rId5"/>
    <p:sldId id="259" r:id="rId6"/>
    <p:sldId id="257" r:id="rId7"/>
    <p:sldId id="268" r:id="rId8"/>
    <p:sldId id="267" r:id="rId9"/>
    <p:sldId id="277" r:id="rId10"/>
    <p:sldId id="278" r:id="rId11"/>
    <p:sldId id="290" r:id="rId12"/>
    <p:sldId id="279" r:id="rId13"/>
    <p:sldId id="286" r:id="rId14"/>
    <p:sldId id="291" r:id="rId15"/>
    <p:sldId id="287" r:id="rId16"/>
    <p:sldId id="288" r:id="rId17"/>
    <p:sldId id="292" r:id="rId18"/>
    <p:sldId id="289" r:id="rId19"/>
    <p:sldId id="293" r:id="rId20"/>
    <p:sldId id="294" r:id="rId21"/>
    <p:sldId id="297" r:id="rId22"/>
    <p:sldId id="295" r:id="rId23"/>
    <p:sldId id="296" r:id="rId24"/>
    <p:sldId id="298" r:id="rId25"/>
    <p:sldId id="263"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04" autoAdjust="0"/>
    <p:restoredTop sz="90000" autoAdjust="0"/>
  </p:normalViewPr>
  <p:slideViewPr>
    <p:cSldViewPr snapToGrid="0" snapToObjects="1">
      <p:cViewPr varScale="1">
        <p:scale>
          <a:sx n="100" d="100"/>
          <a:sy n="100" d="100"/>
        </p:scale>
        <p:origin x="-432" y="-90"/>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54" d="100"/>
          <a:sy n="54" d="100"/>
        </p:scale>
        <p:origin x="-282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CF658B-0C4F-4D21-A6FB-DA1E20CAF92E}" type="datetimeFigureOut">
              <a:rPr lang="en-US" smtClean="0"/>
              <a:pPr/>
              <a:t>11/9/2016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Xoriant Corporation 2015 ©</a:t>
            </a:r>
          </a:p>
        </p:txBody>
      </p:sp>
      <p:sp>
        <p:nvSpPr>
          <p:cNvPr id="6" name="Slide Number Placeholder 5"/>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B305ED-E279-41B4-9EB5-63ABA269D816}" type="slidenum">
              <a:rPr lang="en-US" smtClean="0"/>
              <a:pPr/>
              <a:t>‹#›</a:t>
            </a:fld>
            <a:endParaRPr lang="en-US"/>
          </a:p>
        </p:txBody>
      </p:sp>
    </p:spTree>
    <p:extLst>
      <p:ext uri="{BB962C8B-B14F-4D97-AF65-F5344CB8AC3E}">
        <p14:creationId xmlns:p14="http://schemas.microsoft.com/office/powerpoint/2010/main" val="6602464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1BF9F-53D1-428F-875E-77B6A0C49498}" type="datetimeFigureOut">
              <a:rPr lang="en-US" smtClean="0"/>
              <a:pPr/>
              <a:t>11/9/2016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Xoriant Corporation 2015 ©</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7C279B-A809-4194-BF50-26F4AF3F1CC6}" type="slidenum">
              <a:rPr lang="en-US" smtClean="0"/>
              <a:pPr/>
              <a:t>‹#›</a:t>
            </a:fld>
            <a:endParaRPr lang="en-US"/>
          </a:p>
        </p:txBody>
      </p:sp>
    </p:spTree>
    <p:extLst>
      <p:ext uri="{BB962C8B-B14F-4D97-AF65-F5344CB8AC3E}">
        <p14:creationId xmlns:p14="http://schemas.microsoft.com/office/powerpoint/2010/main" val="360337830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14812_abstract_green_green_abstract_art.jpg"/>
          <p:cNvPicPr>
            <a:picLocks noChangeAspect="1"/>
          </p:cNvPicPr>
          <p:nvPr userDrawn="1"/>
        </p:nvPicPr>
        <p:blipFill>
          <a:blip r:embed="rId2" cstate="screen">
            <a:extLst>
              <a:ext uri="{28A0092B-C50C-407E-A947-70E740481C1C}">
                <a14:useLocalDpi xmlns:a14="http://schemas.microsoft.com/office/drawing/2010/main"/>
              </a:ext>
            </a:extLst>
          </a:blip>
          <a:srcRect r="18465"/>
          <a:stretch>
            <a:fillRect/>
          </a:stretch>
        </p:blipFill>
        <p:spPr>
          <a:xfrm>
            <a:off x="0" y="0"/>
            <a:ext cx="9144000" cy="5143500"/>
          </a:xfrm>
          <a:prstGeom prst="rect">
            <a:avLst/>
          </a:prstGeom>
        </p:spPr>
      </p:pic>
      <p:sp>
        <p:nvSpPr>
          <p:cNvPr id="2" name="Title 1"/>
          <p:cNvSpPr>
            <a:spLocks noGrp="1"/>
          </p:cNvSpPr>
          <p:nvPr>
            <p:ph type="ctrTitle"/>
          </p:nvPr>
        </p:nvSpPr>
        <p:spPr>
          <a:xfrm>
            <a:off x="570297" y="1597820"/>
            <a:ext cx="7772400" cy="1102519"/>
          </a:xfrm>
          <a:prstGeom prst="rect">
            <a:avLst/>
          </a:prstGeom>
        </p:spPr>
        <p:txBody>
          <a:bodyPr>
            <a:normAutofit/>
          </a:bodyPr>
          <a:lstStyle>
            <a:lvl1pPr algn="l">
              <a:defRPr sz="4000" b="1">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2763839"/>
            <a:ext cx="6400800" cy="605003"/>
          </a:xfrm>
        </p:spPr>
        <p:txBody>
          <a:bodyPr>
            <a:normAutofit/>
          </a:bodyPr>
          <a:lstStyle>
            <a:lvl1pPr marL="0" indent="0" algn="l">
              <a:buNone/>
              <a:defRPr sz="32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2417" y="3512457"/>
            <a:ext cx="1493523" cy="74371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6" name="Picture 5" descr="14812_abstract_green_green_abstract_art.jpg"/>
          <p:cNvPicPr>
            <a:picLocks noChangeAspect="1"/>
          </p:cNvPicPr>
          <p:nvPr userDrawn="1"/>
        </p:nvPicPr>
        <p:blipFill>
          <a:blip r:embed="rId2" cstate="screen">
            <a:extLst>
              <a:ext uri="{28A0092B-C50C-407E-A947-70E740481C1C}">
                <a14:useLocalDpi xmlns:a14="http://schemas.microsoft.com/office/drawing/2010/main"/>
              </a:ext>
            </a:extLst>
          </a:blip>
          <a:srcRect r="18465"/>
          <a:stretch>
            <a:fillRect/>
          </a:stretch>
        </p:blipFill>
        <p:spPr>
          <a:xfrm>
            <a:off x="0" y="0"/>
            <a:ext cx="9144000" cy="5143500"/>
          </a:xfrm>
          <a:prstGeom prst="rect">
            <a:avLst/>
          </a:prstGeom>
        </p:spPr>
      </p:pic>
      <p:sp>
        <p:nvSpPr>
          <p:cNvPr id="2" name="Title 1"/>
          <p:cNvSpPr>
            <a:spLocks noGrp="1"/>
          </p:cNvSpPr>
          <p:nvPr>
            <p:ph type="title"/>
          </p:nvPr>
        </p:nvSpPr>
        <p:spPr>
          <a:xfrm>
            <a:off x="63500" y="1841500"/>
            <a:ext cx="6324600" cy="720947"/>
          </a:xfrm>
          <a:prstGeom prst="rect">
            <a:avLst/>
          </a:prstGeom>
        </p:spPr>
        <p:txBody>
          <a:bodyPr>
            <a:noAutofit/>
          </a:bodyPr>
          <a:lstStyle>
            <a:lvl1pPr>
              <a:defRPr sz="3600" b="1">
                <a:solidFill>
                  <a:schemeClr val="bg1"/>
                </a:solidFill>
              </a:defRPr>
            </a:lvl1p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Content Placeholder 2"/>
          <p:cNvSpPr>
            <a:spLocks noGrp="1"/>
          </p:cNvSpPr>
          <p:nvPr>
            <p:ph idx="1"/>
          </p:nvPr>
        </p:nvSpPr>
        <p:spPr>
          <a:xfrm>
            <a:off x="457199" y="934336"/>
            <a:ext cx="8038215" cy="3895435"/>
          </a:xfrm>
        </p:spPr>
        <p:txBody>
          <a:bodyPr>
            <a:normAutofit/>
          </a:bodyPr>
          <a:lstStyle>
            <a:lvl1pPr marL="287338" indent="-287338">
              <a:buFont typeface="Arial" panose="020B0604020202020204" pitchFamily="34" charset="0"/>
              <a:buChar char="•"/>
              <a:defRPr sz="2000"/>
            </a:lvl1pPr>
            <a:lvl2pPr marL="574675" indent="-287338">
              <a:buFont typeface="Arial" panose="020B0604020202020204" pitchFamily="34" charset="0"/>
              <a:buChar char="•"/>
              <a:defRPr sz="1800"/>
            </a:lvl2pPr>
            <a:lvl3pPr>
              <a:buFont typeface="Calibri" pitchFamily="34" charset="0"/>
              <a:buChar char="I"/>
              <a:defRPr/>
            </a:lvl3pPr>
            <a:lvl4pPr>
              <a:buFont typeface="Calibri" pitchFamily="34" charset="0"/>
              <a:buChar char="I"/>
              <a:defRPr/>
            </a:lvl4pPr>
            <a:lvl5pPr>
              <a:buFont typeface="Calibri" pitchFamily="34" charset="0"/>
              <a:buChar char="I"/>
              <a:defRPr/>
            </a:lvl5pPr>
          </a:lstStyle>
          <a:p>
            <a:pPr lvl="0"/>
            <a:r>
              <a:rPr lang="en-US"/>
              <a:t>Click to edit Master text styles</a:t>
            </a:r>
          </a:p>
          <a:p>
            <a:pPr lvl="1"/>
            <a:r>
              <a:rPr lang="en-US"/>
              <a:t>Second level</a:t>
            </a:r>
          </a:p>
        </p:txBody>
      </p:sp>
      <p:sp>
        <p:nvSpPr>
          <p:cNvPr id="7" name="Slide Number Placeholder 14"/>
          <p:cNvSpPr>
            <a:spLocks noGrp="1"/>
          </p:cNvSpPr>
          <p:nvPr>
            <p:ph type="sldNum" sz="quarter" idx="4"/>
          </p:nvPr>
        </p:nvSpPr>
        <p:spPr>
          <a:xfrm>
            <a:off x="8712943" y="4829772"/>
            <a:ext cx="422122" cy="301228"/>
          </a:xfrm>
          <a:prstGeom prst="rect">
            <a:avLst/>
          </a:prstGeom>
        </p:spPr>
        <p:txBody>
          <a:bodyPr/>
          <a:lstStyle>
            <a:lvl1pPr>
              <a:defRPr sz="1400"/>
            </a:lvl1pPr>
          </a:lstStyle>
          <a:p>
            <a:fld id="{95DBEDE0-0611-7441-AFFE-635EB8DAB45B}" type="slidenum">
              <a:rPr lang="en-US" smtClean="0"/>
              <a:pPr/>
              <a:t>‹#›</a:t>
            </a:fld>
            <a:endParaRPr lang="en-US"/>
          </a:p>
        </p:txBody>
      </p:sp>
      <p:sp>
        <p:nvSpPr>
          <p:cNvPr id="10" name="Title Placeholder 1"/>
          <p:cNvSpPr>
            <a:spLocks noGrp="1"/>
          </p:cNvSpPr>
          <p:nvPr>
            <p:ph type="title"/>
          </p:nvPr>
        </p:nvSpPr>
        <p:spPr>
          <a:xfrm>
            <a:off x="0" y="0"/>
            <a:ext cx="7737986" cy="763832"/>
          </a:xfrm>
          <a:prstGeom prst="rect">
            <a:avLst/>
          </a:prstGeom>
        </p:spPr>
        <p:txBody>
          <a:bodyPr vert="horz" lIns="91440" tIns="45720" rIns="91440" bIns="45720" rtlCol="0" anchor="ctr">
            <a:normAutofit/>
          </a:bodyPr>
          <a:lstStyle>
            <a:lvl1pPr>
              <a:defRPr/>
            </a:lvl1p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14"/>
          <p:cNvSpPr>
            <a:spLocks noGrp="1"/>
          </p:cNvSpPr>
          <p:nvPr>
            <p:ph type="sldNum" sz="quarter" idx="4"/>
          </p:nvPr>
        </p:nvSpPr>
        <p:spPr>
          <a:xfrm>
            <a:off x="8712943" y="4829772"/>
            <a:ext cx="422122" cy="301228"/>
          </a:xfrm>
          <a:prstGeom prst="rect">
            <a:avLst/>
          </a:prstGeom>
        </p:spPr>
        <p:txBody>
          <a:bodyPr/>
          <a:lstStyle>
            <a:lvl1pPr>
              <a:defRPr sz="1400"/>
            </a:lvl1pPr>
          </a:lstStyle>
          <a:p>
            <a:fld id="{95DBEDE0-0611-7441-AFFE-635EB8DAB45B}" type="slidenum">
              <a:rPr lang="en-US" smtClean="0"/>
              <a:pPr/>
              <a:t>‹#›</a:t>
            </a:fld>
            <a:endParaRPr lang="en-US"/>
          </a:p>
        </p:txBody>
      </p:sp>
      <p:sp>
        <p:nvSpPr>
          <p:cNvPr id="5" name="Title Placeholder 1"/>
          <p:cNvSpPr>
            <a:spLocks noGrp="1"/>
          </p:cNvSpPr>
          <p:nvPr>
            <p:ph type="title"/>
          </p:nvPr>
        </p:nvSpPr>
        <p:spPr>
          <a:xfrm>
            <a:off x="0" y="0"/>
            <a:ext cx="7737986" cy="763832"/>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14812_abstract_green_green_abstract_art.jpg"/>
          <p:cNvPicPr>
            <a:picLocks noChangeAspect="1"/>
          </p:cNvPicPr>
          <p:nvPr userDrawn="1"/>
        </p:nvPicPr>
        <p:blipFill>
          <a:blip r:embed="rId2" cstate="screen">
            <a:extLst>
              <a:ext uri="{28A0092B-C50C-407E-A947-70E740481C1C}">
                <a14:useLocalDpi xmlns:a14="http://schemas.microsoft.com/office/drawing/2010/main"/>
              </a:ext>
            </a:extLst>
          </a:blip>
          <a:srcRect r="18465"/>
          <a:stretch>
            <a:fillRect/>
          </a:stretch>
        </p:blipFill>
        <p:spPr>
          <a:xfrm>
            <a:off x="0" y="0"/>
            <a:ext cx="9144000" cy="5143500"/>
          </a:xfrm>
          <a:prstGeom prst="rect">
            <a:avLst/>
          </a:prstGeom>
        </p:spPr>
      </p:pic>
      <p:sp>
        <p:nvSpPr>
          <p:cNvPr id="2" name="Title 1"/>
          <p:cNvSpPr>
            <a:spLocks noGrp="1"/>
          </p:cNvSpPr>
          <p:nvPr>
            <p:ph type="title"/>
          </p:nvPr>
        </p:nvSpPr>
        <p:spPr>
          <a:xfrm>
            <a:off x="722313" y="2180035"/>
            <a:ext cx="7772400" cy="1021556"/>
          </a:xfrm>
          <a:prstGeom prst="rect">
            <a:avLst/>
          </a:prstGeom>
        </p:spPr>
        <p:txBody>
          <a:bodyPr anchor="ctr">
            <a:normAutofit/>
          </a:bodyPr>
          <a:lstStyle>
            <a:lvl1pPr algn="l">
              <a:defRPr sz="3600" b="1" cap="all">
                <a:solidFill>
                  <a:schemeClr val="bg1"/>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722313" y="3201591"/>
            <a:ext cx="7772400" cy="1125140"/>
          </a:xfrm>
        </p:spPr>
        <p:txBody>
          <a:bodyPr anchor="t"/>
          <a:lstStyle>
            <a:lvl1pPr marL="0" indent="0">
              <a:buNone/>
              <a:defRPr sz="2000">
                <a:solidFill>
                  <a:schemeClr val="bg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14"/>
          <p:cNvSpPr>
            <a:spLocks noGrp="1"/>
          </p:cNvSpPr>
          <p:nvPr>
            <p:ph type="sldNum" sz="quarter" idx="4"/>
          </p:nvPr>
        </p:nvSpPr>
        <p:spPr>
          <a:xfrm>
            <a:off x="8712943" y="4829772"/>
            <a:ext cx="422122" cy="301228"/>
          </a:xfrm>
          <a:prstGeom prst="rect">
            <a:avLst/>
          </a:prstGeom>
        </p:spPr>
        <p:txBody>
          <a:bodyPr/>
          <a:lstStyle>
            <a:lvl1pPr>
              <a:defRPr sz="1400"/>
            </a:lvl1pPr>
          </a:lstStyle>
          <a:p>
            <a:fld id="{95DBEDE0-0611-7441-AFFE-635EB8DAB45B}" type="slidenum">
              <a:rPr lang="en-US" smtClean="0"/>
              <a:pPr/>
              <a:t>‹#›</a:t>
            </a:fld>
            <a:endParaRPr lang="en-US"/>
          </a:p>
        </p:txBody>
      </p:sp>
      <p:sp>
        <p:nvSpPr>
          <p:cNvPr id="6" name="Title Placeholder 1"/>
          <p:cNvSpPr>
            <a:spLocks noGrp="1"/>
          </p:cNvSpPr>
          <p:nvPr>
            <p:ph type="title"/>
          </p:nvPr>
        </p:nvSpPr>
        <p:spPr>
          <a:xfrm>
            <a:off x="0" y="0"/>
            <a:ext cx="7737986" cy="763832"/>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4"/>
          <p:cNvSpPr>
            <a:spLocks noGrp="1"/>
          </p:cNvSpPr>
          <p:nvPr>
            <p:ph type="sldNum" sz="quarter" idx="10"/>
          </p:nvPr>
        </p:nvSpPr>
        <p:spPr>
          <a:xfrm>
            <a:off x="8712943" y="4829772"/>
            <a:ext cx="422122" cy="301228"/>
          </a:xfrm>
          <a:prstGeom prst="rect">
            <a:avLst/>
          </a:prstGeom>
        </p:spPr>
        <p:txBody>
          <a:bodyPr/>
          <a:lstStyle>
            <a:lvl1pPr>
              <a:defRPr sz="1400"/>
            </a:lvl1pPr>
          </a:lstStyle>
          <a:p>
            <a:fld id="{95DBEDE0-0611-7441-AFFE-635EB8DAB45B}" type="slidenum">
              <a:rPr lang="en-US" smtClean="0"/>
              <a:pPr/>
              <a:t>‹#›</a:t>
            </a:fld>
            <a:endParaRPr lang="en-US"/>
          </a:p>
        </p:txBody>
      </p:sp>
      <p:sp>
        <p:nvSpPr>
          <p:cNvPr id="8" name="Title Placeholder 1"/>
          <p:cNvSpPr>
            <a:spLocks noGrp="1"/>
          </p:cNvSpPr>
          <p:nvPr>
            <p:ph type="title"/>
          </p:nvPr>
        </p:nvSpPr>
        <p:spPr>
          <a:xfrm>
            <a:off x="0" y="0"/>
            <a:ext cx="7737986" cy="763832"/>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Slide Number Placeholder 14"/>
          <p:cNvSpPr>
            <a:spLocks noGrp="1"/>
          </p:cNvSpPr>
          <p:nvPr>
            <p:ph type="sldNum" sz="quarter" idx="4"/>
          </p:nvPr>
        </p:nvSpPr>
        <p:spPr>
          <a:xfrm>
            <a:off x="8712943" y="4829772"/>
            <a:ext cx="422122" cy="301228"/>
          </a:xfrm>
          <a:prstGeom prst="rect">
            <a:avLst/>
          </a:prstGeom>
        </p:spPr>
        <p:txBody>
          <a:bodyPr/>
          <a:lstStyle>
            <a:lvl1pPr>
              <a:defRPr sz="1400"/>
            </a:lvl1pPr>
          </a:lstStyle>
          <a:p>
            <a:fld id="{95DBEDE0-0611-7441-AFFE-635EB8DAB45B}" type="slidenum">
              <a:rPr lang="en-US" smtClean="0"/>
              <a:pPr/>
              <a:t>‹#›</a:t>
            </a:fld>
            <a:endParaRPr lang="en-US"/>
          </a:p>
        </p:txBody>
      </p:sp>
      <p:sp>
        <p:nvSpPr>
          <p:cNvPr id="4" name="Title Placeholder 1"/>
          <p:cNvSpPr>
            <a:spLocks noGrp="1"/>
          </p:cNvSpPr>
          <p:nvPr>
            <p:ph type="title"/>
          </p:nvPr>
        </p:nvSpPr>
        <p:spPr>
          <a:xfrm>
            <a:off x="0" y="0"/>
            <a:ext cx="7737986" cy="763832"/>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5742"/>
            <a:ext cx="3008313" cy="624758"/>
          </a:xfrm>
          <a:prstGeom prst="rect">
            <a:avLst/>
          </a:prstGeo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835742"/>
            <a:ext cx="5111750" cy="375888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460500"/>
            <a:ext cx="3008313" cy="31341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Slide Number Placeholder 14"/>
          <p:cNvSpPr>
            <a:spLocks noGrp="1"/>
          </p:cNvSpPr>
          <p:nvPr>
            <p:ph type="sldNum" sz="quarter" idx="4"/>
          </p:nvPr>
        </p:nvSpPr>
        <p:spPr>
          <a:xfrm>
            <a:off x="8712943" y="4829772"/>
            <a:ext cx="422122" cy="301228"/>
          </a:xfrm>
          <a:prstGeom prst="rect">
            <a:avLst/>
          </a:prstGeom>
        </p:spPr>
        <p:txBody>
          <a:bodyPr/>
          <a:lstStyle>
            <a:lvl1pPr>
              <a:defRPr sz="1400"/>
            </a:lvl1pPr>
          </a:lstStyle>
          <a:p>
            <a:fld id="{95DBEDE0-0611-7441-AFFE-635EB8DAB45B}" type="slidenum">
              <a:rPr lang="en-US" smtClean="0"/>
              <a:pPr/>
              <a:t>‹#›</a:t>
            </a:fld>
            <a:endParaRPr lang="en-US"/>
          </a:p>
        </p:txBody>
      </p:sp>
      <p:sp>
        <p:nvSpPr>
          <p:cNvPr id="7" name="Title Placeholder 1"/>
          <p:cNvSpPr txBox="1">
            <a:spLocks/>
          </p:cNvSpPr>
          <p:nvPr userDrawn="1"/>
        </p:nvSpPr>
        <p:spPr>
          <a:xfrm>
            <a:off x="0" y="0"/>
            <a:ext cx="7737986" cy="76383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kern="1200">
                <a:solidFill>
                  <a:schemeClr val="bg1"/>
                </a:solidFill>
                <a:latin typeface="+mj-lt"/>
                <a:ea typeface="+mj-ea"/>
                <a:cs typeface="+mj-cs"/>
              </a:defRPr>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902274"/>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65238"/>
            <a:ext cx="5486400" cy="299209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4327327"/>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Slide Number Placeholder 14"/>
          <p:cNvSpPr>
            <a:spLocks noGrp="1"/>
          </p:cNvSpPr>
          <p:nvPr>
            <p:ph type="sldNum" sz="quarter" idx="4"/>
          </p:nvPr>
        </p:nvSpPr>
        <p:spPr>
          <a:xfrm>
            <a:off x="8712943" y="4829772"/>
            <a:ext cx="422122" cy="301228"/>
          </a:xfrm>
          <a:prstGeom prst="rect">
            <a:avLst/>
          </a:prstGeom>
        </p:spPr>
        <p:txBody>
          <a:bodyPr/>
          <a:lstStyle>
            <a:lvl1pPr>
              <a:defRPr sz="1400"/>
            </a:lvl1pPr>
          </a:lstStyle>
          <a:p>
            <a:fld id="{95DBEDE0-0611-7441-AFFE-635EB8DAB45B}" type="slidenum">
              <a:rPr lang="en-US" smtClean="0"/>
              <a:pPr/>
              <a:t>‹#›</a:t>
            </a:fld>
            <a:endParaRPr lang="en-US"/>
          </a:p>
        </p:txBody>
      </p:sp>
      <p:sp>
        <p:nvSpPr>
          <p:cNvPr id="6" name="Title Placeholder 1"/>
          <p:cNvSpPr txBox="1">
            <a:spLocks/>
          </p:cNvSpPr>
          <p:nvPr userDrawn="1"/>
        </p:nvSpPr>
        <p:spPr>
          <a:xfrm>
            <a:off x="0" y="0"/>
            <a:ext cx="7737986" cy="76383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kern="1200">
                <a:solidFill>
                  <a:schemeClr val="bg1"/>
                </a:solidFill>
                <a:latin typeface="+mj-lt"/>
                <a:ea typeface="+mj-ea"/>
                <a:cs typeface="+mj-cs"/>
              </a:defRPr>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14"/>
          <p:cNvSpPr>
            <a:spLocks noGrp="1"/>
          </p:cNvSpPr>
          <p:nvPr>
            <p:ph type="sldNum" sz="quarter" idx="4"/>
          </p:nvPr>
        </p:nvSpPr>
        <p:spPr>
          <a:xfrm>
            <a:off x="8712943" y="4829772"/>
            <a:ext cx="422122" cy="301228"/>
          </a:xfrm>
          <a:prstGeom prst="rect">
            <a:avLst/>
          </a:prstGeom>
        </p:spPr>
        <p:txBody>
          <a:bodyPr/>
          <a:lstStyle>
            <a:lvl1pPr>
              <a:defRPr sz="1400"/>
            </a:lvl1pPr>
          </a:lstStyle>
          <a:p>
            <a:fld id="{95DBEDE0-0611-7441-AFFE-635EB8DAB45B}" type="slidenum">
              <a:rPr lang="en-US" smtClean="0"/>
              <a:pPr/>
              <a:t>‹#›</a:t>
            </a:fld>
            <a:endParaRPr lang="en-US"/>
          </a:p>
        </p:txBody>
      </p:sp>
      <p:pic>
        <p:nvPicPr>
          <p:cNvPr id="6" name="Picture 5" descr="14812_abstract_green_green_abstract_art.jpg"/>
          <p:cNvPicPr>
            <a:picLocks noChangeAspect="1"/>
          </p:cNvPicPr>
          <p:nvPr userDrawn="1"/>
        </p:nvPicPr>
        <p:blipFill>
          <a:blip r:embed="rId12" cstate="screen">
            <a:extLst>
              <a:ext uri="{28A0092B-C50C-407E-A947-70E740481C1C}">
                <a14:useLocalDpi xmlns:a14="http://schemas.microsoft.com/office/drawing/2010/main"/>
              </a:ext>
            </a:extLst>
          </a:blip>
          <a:srcRect t="24615" r="18465" b="60855"/>
          <a:stretch>
            <a:fillRect/>
          </a:stretch>
        </p:blipFill>
        <p:spPr>
          <a:xfrm rot="10800000">
            <a:off x="-1" y="0"/>
            <a:ext cx="9144001" cy="763831"/>
          </a:xfrm>
          <a:prstGeom prst="rect">
            <a:avLst/>
          </a:prstGeom>
        </p:spPr>
      </p:pic>
      <p:sp>
        <p:nvSpPr>
          <p:cNvPr id="9" name="Title Placeholder 1"/>
          <p:cNvSpPr>
            <a:spLocks noGrp="1"/>
          </p:cNvSpPr>
          <p:nvPr>
            <p:ph type="title"/>
          </p:nvPr>
        </p:nvSpPr>
        <p:spPr>
          <a:xfrm>
            <a:off x="0" y="0"/>
            <a:ext cx="7737986" cy="763832"/>
          </a:xfrm>
          <a:prstGeom prst="rect">
            <a:avLst/>
          </a:prstGeom>
        </p:spPr>
        <p:txBody>
          <a:bodyPr vert="horz" lIns="91440" tIns="45720" rIns="91440" bIns="45720" rtlCol="0" anchor="ctr">
            <a:normAutofit/>
          </a:bodyPr>
          <a:lstStyle/>
          <a:p>
            <a:r>
              <a:rPr lang="en-US"/>
              <a:t>Click to edit Master title style</a:t>
            </a:r>
            <a:endParaRPr lang="en-US" dirty="0"/>
          </a:p>
        </p:txBody>
      </p:sp>
      <p:pic>
        <p:nvPicPr>
          <p:cNvPr id="4" name="Picture 3"/>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7844590" y="58186"/>
            <a:ext cx="1217640" cy="60633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5" r:id="rId7"/>
    <p:sldLayoutId id="2147483656" r:id="rId8"/>
    <p:sldLayoutId id="2147483657" r:id="rId9"/>
    <p:sldLayoutId id="2147483660" r:id="rId10"/>
  </p:sldLayoutIdLst>
  <p:hf hdr="0" ftr="0" dt="0"/>
  <p:txStyles>
    <p:titleStyle>
      <a:lvl1pPr algn="l" defTabSz="457200" rtl="0" eaLnBrk="1" latinLnBrk="0" hangingPunct="1">
        <a:spcBef>
          <a:spcPct val="0"/>
        </a:spcBef>
        <a:buNone/>
        <a:defRPr sz="2800"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xoriant.com/" TargetMode="Externa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6864" y="1702392"/>
            <a:ext cx="7772400" cy="1102519"/>
          </a:xfrm>
        </p:spPr>
        <p:txBody>
          <a:bodyPr/>
          <a:lstStyle/>
          <a:p>
            <a:r>
              <a:rPr lang="en-US" dirty="0"/>
              <a:t>SQL Server Projects &amp; SSDT</a:t>
            </a:r>
            <a:endParaRPr lang="en-US" b="1" dirty="0"/>
          </a:p>
        </p:txBody>
      </p:sp>
      <p:sp>
        <p:nvSpPr>
          <p:cNvPr id="3" name="Subtitle 2"/>
          <p:cNvSpPr>
            <a:spLocks noGrp="1"/>
          </p:cNvSpPr>
          <p:nvPr>
            <p:ph type="subTitle" idx="1"/>
          </p:nvPr>
        </p:nvSpPr>
        <p:spPr>
          <a:xfrm>
            <a:off x="766864" y="2728711"/>
            <a:ext cx="6400800" cy="637059"/>
          </a:xfrm>
        </p:spPr>
        <p:txBody>
          <a:bodyPr>
            <a:normAutofit fontScale="85000" lnSpcReduction="10000"/>
          </a:bodyPr>
          <a:lstStyle/>
          <a:p>
            <a:r>
              <a:rPr lang="en-IN" sz="1800" dirty="0"/>
              <a:t>SQL Server Data Tools (SSDT) SQL Projects offer excellent functionality to relieve developers of the mundane, manual tasks involved with maintaining databases.</a:t>
            </a:r>
            <a:endParaRPr lang="en-US" sz="2800" dirty="0"/>
          </a:p>
        </p:txBody>
      </p:sp>
      <p:sp>
        <p:nvSpPr>
          <p:cNvPr id="5" name="Text Placeholder 7"/>
          <p:cNvSpPr txBox="1">
            <a:spLocks/>
          </p:cNvSpPr>
          <p:nvPr/>
        </p:nvSpPr>
        <p:spPr>
          <a:xfrm>
            <a:off x="893323" y="4513605"/>
            <a:ext cx="1965325" cy="258762"/>
          </a:xfrm>
          <a:prstGeom prst="rect">
            <a:avLst/>
          </a:prstGeom>
        </p:spPr>
        <p:txBody>
          <a:bodyPr/>
          <a:lstStyle>
            <a:lvl1pPr marL="0" indent="0" algn="l" defTabSz="457200" rtl="0" eaLnBrk="1" latinLnBrk="0" hangingPunct="1">
              <a:spcBef>
                <a:spcPct val="20000"/>
              </a:spcBef>
              <a:buFont typeface="Arial"/>
              <a:buNone/>
              <a:defRPr sz="180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t>October 4, 2016</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IN" dirty="0"/>
              <a:t>What this means is that there is always an in-memory representation of what a database looks like—an SSDT database model— and all the SSDT tools (designers, validations, IntelliSense, schema compare, and so on) operate on that model. </a:t>
            </a:r>
            <a:endParaRPr lang="en-IN" dirty="0" smtClean="0"/>
          </a:p>
          <a:p>
            <a:r>
              <a:rPr lang="en-IN" dirty="0" smtClean="0"/>
              <a:t>This </a:t>
            </a:r>
            <a:r>
              <a:rPr lang="en-IN" dirty="0"/>
              <a:t>model can be populated by a live connected database (</a:t>
            </a:r>
            <a:r>
              <a:rPr lang="en-IN" dirty="0" err="1"/>
              <a:t>on-premise</a:t>
            </a:r>
            <a:r>
              <a:rPr lang="en-IN" dirty="0"/>
              <a:t> or SQL Azure), an offline database project under source control, or a point-in-time snapshot taken of an offline database project (you will work with snapshots in the upcoming exercises). But to reiterate, the tools are agnostic to the model’s backing; they work exclusively against the model itself. Thus, you enjoy a rich, consistent experience in any scenario—regardless of whether you’re working with </a:t>
            </a:r>
            <a:r>
              <a:rPr lang="en-IN" dirty="0" err="1"/>
              <a:t>on-premise</a:t>
            </a:r>
            <a:r>
              <a:rPr lang="en-IN" dirty="0"/>
              <a:t> or cloud databases, offline projects, or versioned snapshots.</a:t>
            </a:r>
            <a:endParaRPr lang="en-IN" b="1" dirty="0"/>
          </a:p>
          <a:p>
            <a:endParaRPr lang="en-IN" b="1" dirty="0"/>
          </a:p>
          <a:p>
            <a:endParaRPr lang="en-IN" b="1" dirty="0"/>
          </a:p>
          <a:p>
            <a:endParaRPr lang="en-IN" dirty="0"/>
          </a:p>
        </p:txBody>
      </p:sp>
      <p:sp>
        <p:nvSpPr>
          <p:cNvPr id="3" name="Slide Number Placeholder 2"/>
          <p:cNvSpPr>
            <a:spLocks noGrp="1"/>
          </p:cNvSpPr>
          <p:nvPr>
            <p:ph type="sldNum" sz="quarter" idx="4"/>
          </p:nvPr>
        </p:nvSpPr>
        <p:spPr/>
        <p:txBody>
          <a:bodyPr/>
          <a:lstStyle/>
          <a:p>
            <a:fld id="{95DBEDE0-0611-7441-AFFE-635EB8DAB45B}" type="slidenum">
              <a:rPr lang="en-US" smtClean="0"/>
              <a:pPr/>
              <a:t>10</a:t>
            </a:fld>
            <a:endParaRPr lang="en-US"/>
          </a:p>
        </p:txBody>
      </p:sp>
      <p:sp>
        <p:nvSpPr>
          <p:cNvPr id="4" name="Title 3"/>
          <p:cNvSpPr>
            <a:spLocks noGrp="1"/>
          </p:cNvSpPr>
          <p:nvPr>
            <p:ph type="title"/>
          </p:nvPr>
        </p:nvSpPr>
        <p:spPr/>
        <p:txBody>
          <a:bodyPr/>
          <a:lstStyle/>
          <a:p>
            <a:r>
              <a:rPr lang="en-IN" dirty="0"/>
              <a:t>‘Declarative – Model Based Development’</a:t>
            </a:r>
            <a:endParaRPr lang="en-IN" dirty="0"/>
          </a:p>
        </p:txBody>
      </p:sp>
    </p:spTree>
    <p:extLst>
      <p:ext uri="{BB962C8B-B14F-4D97-AF65-F5344CB8AC3E}">
        <p14:creationId xmlns:p14="http://schemas.microsoft.com/office/powerpoint/2010/main" val="2040304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a:spLocks noGrp="1"/>
          </p:cNvSpPr>
          <p:nvPr>
            <p:ph type="body" idx="1"/>
          </p:nvPr>
        </p:nvSpPr>
        <p:spPr>
          <a:xfrm>
            <a:off x="677188" y="2266951"/>
            <a:ext cx="7772400" cy="723899"/>
          </a:xfrm>
        </p:spPr>
        <p:txBody>
          <a:bodyPr>
            <a:normAutofit/>
          </a:bodyPr>
          <a:lstStyle/>
          <a:p>
            <a:r>
              <a:rPr lang="en-IN" sz="3200" dirty="0"/>
              <a:t> </a:t>
            </a:r>
            <a:r>
              <a:rPr lang="en-IN" sz="3200" dirty="0"/>
              <a:t> </a:t>
            </a:r>
            <a:r>
              <a:rPr lang="en-IN" sz="3200" dirty="0" smtClean="0"/>
              <a:t>Connected </a:t>
            </a:r>
            <a:r>
              <a:rPr lang="en-IN" sz="3200" dirty="0"/>
              <a:t>Development</a:t>
            </a:r>
          </a:p>
          <a:p>
            <a:endParaRPr lang="en-IN" sz="3200" dirty="0"/>
          </a:p>
        </p:txBody>
      </p:sp>
    </p:spTree>
    <p:extLst>
      <p:ext uri="{BB962C8B-B14F-4D97-AF65-F5344CB8AC3E}">
        <p14:creationId xmlns:p14="http://schemas.microsoft.com/office/powerpoint/2010/main" val="1033699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You </a:t>
            </a:r>
            <a:r>
              <a:rPr lang="en-IN" dirty="0"/>
              <a:t>can open query windows to compose and execute T-SQL statements directly against a connected database, with the assistance of a debugger if desired, just as you can in SSMS</a:t>
            </a:r>
            <a:endParaRPr lang="en-IN" dirty="0"/>
          </a:p>
        </p:txBody>
      </p:sp>
      <p:sp>
        <p:nvSpPr>
          <p:cNvPr id="3" name="Slide Number Placeholder 2"/>
          <p:cNvSpPr>
            <a:spLocks noGrp="1"/>
          </p:cNvSpPr>
          <p:nvPr>
            <p:ph type="sldNum" sz="quarter" idx="4"/>
          </p:nvPr>
        </p:nvSpPr>
        <p:spPr/>
        <p:txBody>
          <a:bodyPr/>
          <a:lstStyle/>
          <a:p>
            <a:fld id="{95DBEDE0-0611-7441-AFFE-635EB8DAB45B}" type="slidenum">
              <a:rPr lang="en-US" smtClean="0"/>
              <a:pPr/>
              <a:t>12</a:t>
            </a:fld>
            <a:endParaRPr lang="en-US"/>
          </a:p>
        </p:txBody>
      </p:sp>
      <p:sp>
        <p:nvSpPr>
          <p:cNvPr id="4" name="Title 3"/>
          <p:cNvSpPr>
            <a:spLocks noGrp="1"/>
          </p:cNvSpPr>
          <p:nvPr>
            <p:ph type="title"/>
          </p:nvPr>
        </p:nvSpPr>
        <p:spPr/>
        <p:txBody>
          <a:bodyPr/>
          <a:lstStyle/>
          <a:p>
            <a:r>
              <a:rPr lang="en-IN" dirty="0"/>
              <a:t>Connected Development</a:t>
            </a:r>
            <a:endParaRPr lang="en-IN" dirty="0"/>
          </a:p>
        </p:txBody>
      </p:sp>
    </p:spTree>
    <p:extLst>
      <p:ext uri="{BB962C8B-B14F-4D97-AF65-F5344CB8AC3E}">
        <p14:creationId xmlns:p14="http://schemas.microsoft.com/office/powerpoint/2010/main" val="712688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95DBEDE0-0611-7441-AFFE-635EB8DAB45B}" type="slidenum">
              <a:rPr lang="en-US" smtClean="0"/>
              <a:pPr/>
              <a:t>13</a:t>
            </a:fld>
            <a:endParaRPr lang="en-US"/>
          </a:p>
        </p:txBody>
      </p:sp>
      <p:sp>
        <p:nvSpPr>
          <p:cNvPr id="4" name="Title 3"/>
          <p:cNvSpPr>
            <a:spLocks noGrp="1"/>
          </p:cNvSpPr>
          <p:nvPr>
            <p:ph type="title"/>
          </p:nvPr>
        </p:nvSpPr>
        <p:spPr/>
        <p:txBody>
          <a:bodyPr/>
          <a:lstStyle/>
          <a:p>
            <a:r>
              <a:rPr lang="en-IN" dirty="0"/>
              <a:t>Connected Development</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6840" y="1200150"/>
            <a:ext cx="3210319" cy="3394075"/>
          </a:xfrm>
        </p:spPr>
      </p:pic>
    </p:spTree>
    <p:extLst>
      <p:ext uri="{BB962C8B-B14F-4D97-AF65-F5344CB8AC3E}">
        <p14:creationId xmlns:p14="http://schemas.microsoft.com/office/powerpoint/2010/main" val="3101933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a:spLocks noGrp="1"/>
          </p:cNvSpPr>
          <p:nvPr>
            <p:ph type="body" idx="1"/>
          </p:nvPr>
        </p:nvSpPr>
        <p:spPr>
          <a:xfrm>
            <a:off x="677188" y="2266951"/>
            <a:ext cx="7772400" cy="723899"/>
          </a:xfrm>
        </p:spPr>
        <p:txBody>
          <a:bodyPr>
            <a:normAutofit/>
          </a:bodyPr>
          <a:lstStyle/>
          <a:p>
            <a:r>
              <a:rPr lang="en-IN" sz="3200" dirty="0"/>
              <a:t> </a:t>
            </a:r>
            <a:r>
              <a:rPr lang="en-IN" sz="3200" dirty="0"/>
              <a:t> Disconnected Development</a:t>
            </a:r>
            <a:endParaRPr lang="en-IN" sz="3200" dirty="0"/>
          </a:p>
        </p:txBody>
      </p:sp>
    </p:spTree>
    <p:extLst>
      <p:ext uri="{BB962C8B-B14F-4D97-AF65-F5344CB8AC3E}">
        <p14:creationId xmlns:p14="http://schemas.microsoft.com/office/powerpoint/2010/main" val="3901062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95DBEDE0-0611-7441-AFFE-635EB8DAB45B}" type="slidenum">
              <a:rPr lang="en-US" smtClean="0"/>
              <a:pPr/>
              <a:t>15</a:t>
            </a:fld>
            <a:endParaRPr lang="en-US"/>
          </a:p>
        </p:txBody>
      </p:sp>
      <p:sp>
        <p:nvSpPr>
          <p:cNvPr id="4" name="Title 3"/>
          <p:cNvSpPr>
            <a:spLocks noGrp="1"/>
          </p:cNvSpPr>
          <p:nvPr>
            <p:ph type="title"/>
          </p:nvPr>
        </p:nvSpPr>
        <p:spPr/>
        <p:txBody>
          <a:bodyPr/>
          <a:lstStyle/>
          <a:p>
            <a:r>
              <a:rPr lang="en-IN" dirty="0"/>
              <a:t>Disconnected Development</a:t>
            </a:r>
            <a:endParaRPr lang="en-IN" dirty="0"/>
          </a:p>
        </p:txBody>
      </p:sp>
      <p:sp>
        <p:nvSpPr>
          <p:cNvPr id="5" name="Content Placeholder 4"/>
          <p:cNvSpPr>
            <a:spLocks noGrp="1"/>
          </p:cNvSpPr>
          <p:nvPr>
            <p:ph idx="1"/>
          </p:nvPr>
        </p:nvSpPr>
        <p:spPr/>
        <p:txBody>
          <a:bodyPr>
            <a:normAutofit fontScale="70000" lnSpcReduction="20000"/>
          </a:bodyPr>
          <a:lstStyle/>
          <a:p>
            <a:r>
              <a:rPr lang="en-IN" dirty="0"/>
              <a:t>The new SQL Server Object Explorer lets you connect to and interact with any database right from inside Visual Studio. But SSDT offers a great deal more than a mere replacement for the connected SSMS experience. It also delivers a rich offline experience with the new SQL Server Database Project type and local database runtime (</a:t>
            </a:r>
            <a:r>
              <a:rPr lang="en-IN" dirty="0" err="1"/>
              <a:t>LocalDB</a:t>
            </a:r>
            <a:r>
              <a:rPr lang="en-IN" dirty="0"/>
              <a:t>).</a:t>
            </a:r>
          </a:p>
          <a:p>
            <a:r>
              <a:rPr lang="en-IN" dirty="0"/>
              <a:t>Actually this is one great feature it has. Because due to many reasons, most of the time we are requested to work offline, or to do our development locally and later on merged. So this feature allows us to maintain a local database and do all the development using that. And later on merged/published to other database. And by doing a schema comparison, it’s possible to find out the changes we have done.</a:t>
            </a:r>
          </a:p>
          <a:p>
            <a:endParaRPr lang="en-IN" dirty="0"/>
          </a:p>
        </p:txBody>
      </p:sp>
    </p:spTree>
    <p:extLst>
      <p:ext uri="{BB962C8B-B14F-4D97-AF65-F5344CB8AC3E}">
        <p14:creationId xmlns:p14="http://schemas.microsoft.com/office/powerpoint/2010/main" val="3993497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95DBEDE0-0611-7441-AFFE-635EB8DAB45B}" type="slidenum">
              <a:rPr lang="en-US" smtClean="0"/>
              <a:pPr/>
              <a:t>16</a:t>
            </a:fld>
            <a:endParaRPr lang="en-US"/>
          </a:p>
        </p:txBody>
      </p:sp>
      <p:sp>
        <p:nvSpPr>
          <p:cNvPr id="4" name="Title 3"/>
          <p:cNvSpPr>
            <a:spLocks noGrp="1"/>
          </p:cNvSpPr>
          <p:nvPr>
            <p:ph type="title"/>
          </p:nvPr>
        </p:nvSpPr>
        <p:spPr/>
        <p:txBody>
          <a:bodyPr/>
          <a:lstStyle/>
          <a:p>
            <a:r>
              <a:rPr lang="en-IN" dirty="0"/>
              <a:t>Disconnected Development</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0207" y="1200150"/>
            <a:ext cx="2403586" cy="3394075"/>
          </a:xfrm>
        </p:spPr>
      </p:pic>
    </p:spTree>
    <p:extLst>
      <p:ext uri="{BB962C8B-B14F-4D97-AF65-F5344CB8AC3E}">
        <p14:creationId xmlns:p14="http://schemas.microsoft.com/office/powerpoint/2010/main" val="2347517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a:spLocks noGrp="1"/>
          </p:cNvSpPr>
          <p:nvPr>
            <p:ph type="body" idx="1"/>
          </p:nvPr>
        </p:nvSpPr>
        <p:spPr>
          <a:xfrm>
            <a:off x="677188" y="2266951"/>
            <a:ext cx="7772400" cy="723899"/>
          </a:xfrm>
        </p:spPr>
        <p:txBody>
          <a:bodyPr>
            <a:normAutofit/>
          </a:bodyPr>
          <a:lstStyle/>
          <a:p>
            <a:r>
              <a:rPr lang="en-IN" sz="3200" dirty="0"/>
              <a:t> </a:t>
            </a:r>
            <a:r>
              <a:rPr lang="en-IN" sz="3200" dirty="0"/>
              <a:t> Schema Comparison</a:t>
            </a:r>
          </a:p>
          <a:p>
            <a:endParaRPr lang="en-IN" sz="3200" dirty="0"/>
          </a:p>
        </p:txBody>
      </p:sp>
    </p:spTree>
    <p:extLst>
      <p:ext uri="{BB962C8B-B14F-4D97-AF65-F5344CB8AC3E}">
        <p14:creationId xmlns:p14="http://schemas.microsoft.com/office/powerpoint/2010/main" val="1938403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95DBEDE0-0611-7441-AFFE-635EB8DAB45B}" type="slidenum">
              <a:rPr lang="en-US" smtClean="0"/>
              <a:pPr/>
              <a:t>18</a:t>
            </a:fld>
            <a:endParaRPr lang="en-US"/>
          </a:p>
        </p:txBody>
      </p:sp>
      <p:sp>
        <p:nvSpPr>
          <p:cNvPr id="4" name="Title 3"/>
          <p:cNvSpPr>
            <a:spLocks noGrp="1"/>
          </p:cNvSpPr>
          <p:nvPr>
            <p:ph type="title"/>
          </p:nvPr>
        </p:nvSpPr>
        <p:spPr/>
        <p:txBody>
          <a:bodyPr/>
          <a:lstStyle/>
          <a:p>
            <a:r>
              <a:rPr lang="en-IN" dirty="0"/>
              <a:t>Schema Comparison</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7775" y="776240"/>
            <a:ext cx="6490211" cy="4157710"/>
          </a:xfrm>
        </p:spPr>
      </p:pic>
    </p:spTree>
    <p:extLst>
      <p:ext uri="{BB962C8B-B14F-4D97-AF65-F5344CB8AC3E}">
        <p14:creationId xmlns:p14="http://schemas.microsoft.com/office/powerpoint/2010/main" val="1737990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a:spLocks noGrp="1"/>
          </p:cNvSpPr>
          <p:nvPr>
            <p:ph type="body" idx="1"/>
          </p:nvPr>
        </p:nvSpPr>
        <p:spPr>
          <a:xfrm>
            <a:off x="677188" y="2266951"/>
            <a:ext cx="7772400" cy="723899"/>
          </a:xfrm>
        </p:spPr>
        <p:txBody>
          <a:bodyPr>
            <a:normAutofit/>
          </a:bodyPr>
          <a:lstStyle/>
          <a:p>
            <a:r>
              <a:rPr lang="en-IN" sz="3200" dirty="0"/>
              <a:t> </a:t>
            </a:r>
            <a:r>
              <a:rPr lang="en-IN" sz="3200" dirty="0"/>
              <a:t> Saving snapshots of the Database</a:t>
            </a:r>
          </a:p>
          <a:p>
            <a:endParaRPr lang="en-IN" sz="3200" dirty="0"/>
          </a:p>
        </p:txBody>
      </p:sp>
    </p:spTree>
    <p:extLst>
      <p:ext uri="{BB962C8B-B14F-4D97-AF65-F5344CB8AC3E}">
        <p14:creationId xmlns:p14="http://schemas.microsoft.com/office/powerpoint/2010/main" val="1749727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737986" cy="763833"/>
          </a:xfrm>
        </p:spPr>
        <p:txBody>
          <a:bodyPr/>
          <a:lstStyle/>
          <a:p>
            <a:r>
              <a:rPr lang="en-US" dirty="0"/>
              <a:t>Agenda	</a:t>
            </a:r>
          </a:p>
        </p:txBody>
      </p:sp>
      <p:sp>
        <p:nvSpPr>
          <p:cNvPr id="3" name="Content Placeholder 2"/>
          <p:cNvSpPr>
            <a:spLocks noGrp="1"/>
          </p:cNvSpPr>
          <p:nvPr>
            <p:ph idx="1"/>
          </p:nvPr>
        </p:nvSpPr>
        <p:spPr>
          <a:xfrm>
            <a:off x="457199" y="1147865"/>
            <a:ext cx="8038215" cy="3608962"/>
          </a:xfrm>
        </p:spPr>
        <p:txBody>
          <a:bodyPr>
            <a:normAutofit fontScale="92500" lnSpcReduction="10000"/>
          </a:bodyPr>
          <a:lstStyle/>
          <a:p>
            <a:r>
              <a:rPr lang="en-IN" sz="2100" dirty="0"/>
              <a:t>What is SSDT ?</a:t>
            </a:r>
          </a:p>
          <a:p>
            <a:r>
              <a:rPr lang="en-IN" sz="2100" dirty="0"/>
              <a:t>Design &amp; Code view in a single screen</a:t>
            </a:r>
          </a:p>
          <a:p>
            <a:r>
              <a:rPr lang="en-IN" sz="2100" dirty="0"/>
              <a:t>Ability to add Constraints, Indexes, Foreign Keys and Triggers without changing the screen</a:t>
            </a:r>
          </a:p>
          <a:p>
            <a:r>
              <a:rPr lang="en-IN" sz="2100" dirty="0"/>
              <a:t>‘Declarative – Model Based Development’</a:t>
            </a:r>
          </a:p>
          <a:p>
            <a:r>
              <a:rPr lang="en-IN" sz="2100" dirty="0"/>
              <a:t>Connected Development</a:t>
            </a:r>
          </a:p>
          <a:p>
            <a:r>
              <a:rPr lang="en-IN" sz="2100" dirty="0"/>
              <a:t>Disconnected Development</a:t>
            </a:r>
          </a:p>
          <a:p>
            <a:r>
              <a:rPr lang="en-IN" sz="2100" dirty="0"/>
              <a:t>Schema Comparison</a:t>
            </a:r>
          </a:p>
          <a:p>
            <a:r>
              <a:rPr lang="en-IN" sz="2100" dirty="0"/>
              <a:t>Saving snapshots of the Database</a:t>
            </a:r>
          </a:p>
          <a:p>
            <a:r>
              <a:rPr lang="en-IN" sz="2100" dirty="0"/>
              <a:t>Ability to find any errors or reference issues in design time</a:t>
            </a:r>
          </a:p>
          <a:p>
            <a:r>
              <a:rPr lang="en-IN" sz="2100" dirty="0"/>
              <a:t>Exercise</a:t>
            </a:r>
            <a:endParaRPr lang="en-IN" sz="2100" dirty="0"/>
          </a:p>
          <a:p>
            <a:endParaRPr lang="en-US" dirty="0"/>
          </a:p>
          <a:p>
            <a:pPr marL="287337" lvl="1" indent="0">
              <a:buNone/>
            </a:pPr>
            <a:endParaRPr lang="en-US" dirty="0"/>
          </a:p>
          <a:p>
            <a:endParaRPr lang="en-US" dirty="0"/>
          </a:p>
        </p:txBody>
      </p:sp>
    </p:spTree>
    <p:extLst>
      <p:ext uri="{BB962C8B-B14F-4D97-AF65-F5344CB8AC3E}">
        <p14:creationId xmlns:p14="http://schemas.microsoft.com/office/powerpoint/2010/main" val="2471751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95DBEDE0-0611-7441-AFFE-635EB8DAB45B}" type="slidenum">
              <a:rPr lang="en-US" smtClean="0"/>
              <a:pPr/>
              <a:t>20</a:t>
            </a:fld>
            <a:endParaRPr lang="en-US"/>
          </a:p>
        </p:txBody>
      </p:sp>
      <p:sp>
        <p:nvSpPr>
          <p:cNvPr id="4" name="Title 3"/>
          <p:cNvSpPr>
            <a:spLocks noGrp="1"/>
          </p:cNvSpPr>
          <p:nvPr>
            <p:ph type="title"/>
          </p:nvPr>
        </p:nvSpPr>
        <p:spPr/>
        <p:txBody>
          <a:bodyPr/>
          <a:lstStyle/>
          <a:p>
            <a:r>
              <a:rPr lang="en-IN" dirty="0"/>
              <a:t>Saving snapshots of the Database</a:t>
            </a:r>
            <a:endParaRPr lang="en-IN" dirty="0"/>
          </a:p>
        </p:txBody>
      </p:sp>
      <p:sp>
        <p:nvSpPr>
          <p:cNvPr id="2" name="Content Placeholder 1"/>
          <p:cNvSpPr>
            <a:spLocks noGrp="1"/>
          </p:cNvSpPr>
          <p:nvPr>
            <p:ph idx="1"/>
          </p:nvPr>
        </p:nvSpPr>
        <p:spPr/>
        <p:txBody>
          <a:bodyPr/>
          <a:lstStyle/>
          <a:p>
            <a:r>
              <a:rPr lang="en-IN" dirty="0"/>
              <a:t>Sometimes it’s required to keep snapshots of your database at different stages of the development. And the best thing is, it even allows you to compare between two database snapshots. So it’s easy to see the changes you have done compared to the previous stages.</a:t>
            </a:r>
          </a:p>
          <a:p>
            <a:endParaRPr lang="en-IN" dirty="0"/>
          </a:p>
        </p:txBody>
      </p:sp>
    </p:spTree>
    <p:extLst>
      <p:ext uri="{BB962C8B-B14F-4D97-AF65-F5344CB8AC3E}">
        <p14:creationId xmlns:p14="http://schemas.microsoft.com/office/powerpoint/2010/main" val="2873292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95DBEDE0-0611-7441-AFFE-635EB8DAB45B}" type="slidenum">
              <a:rPr lang="en-US" smtClean="0"/>
              <a:pPr/>
              <a:t>21</a:t>
            </a:fld>
            <a:endParaRPr lang="en-US"/>
          </a:p>
        </p:txBody>
      </p:sp>
      <p:sp>
        <p:nvSpPr>
          <p:cNvPr id="4" name="Title 3"/>
          <p:cNvSpPr>
            <a:spLocks noGrp="1"/>
          </p:cNvSpPr>
          <p:nvPr>
            <p:ph type="title"/>
          </p:nvPr>
        </p:nvSpPr>
        <p:spPr/>
        <p:txBody>
          <a:bodyPr/>
          <a:lstStyle/>
          <a:p>
            <a:r>
              <a:rPr lang="en-IN" dirty="0"/>
              <a:t>Saving snapshots of the Database</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8512" y="1200150"/>
            <a:ext cx="2686976" cy="3394075"/>
          </a:xfrm>
        </p:spPr>
      </p:pic>
    </p:spTree>
    <p:extLst>
      <p:ext uri="{BB962C8B-B14F-4D97-AF65-F5344CB8AC3E}">
        <p14:creationId xmlns:p14="http://schemas.microsoft.com/office/powerpoint/2010/main" val="1906617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a:spLocks noGrp="1"/>
          </p:cNvSpPr>
          <p:nvPr>
            <p:ph type="body" idx="1"/>
          </p:nvPr>
        </p:nvSpPr>
        <p:spPr>
          <a:xfrm>
            <a:off x="677188" y="2266951"/>
            <a:ext cx="7772400" cy="723899"/>
          </a:xfrm>
        </p:spPr>
        <p:txBody>
          <a:bodyPr>
            <a:normAutofit fontScale="70000" lnSpcReduction="20000"/>
          </a:bodyPr>
          <a:lstStyle/>
          <a:p>
            <a:r>
              <a:rPr lang="en-IN" sz="3200" dirty="0" smtClean="0"/>
              <a:t>Ability </a:t>
            </a:r>
            <a:r>
              <a:rPr lang="en-IN" sz="3200" dirty="0"/>
              <a:t>to find any errors or reference </a:t>
            </a:r>
            <a:endParaRPr lang="en-IN" sz="3200" dirty="0" smtClean="0"/>
          </a:p>
          <a:p>
            <a:r>
              <a:rPr lang="en-IN" sz="3200" dirty="0" smtClean="0"/>
              <a:t>issues </a:t>
            </a:r>
            <a:r>
              <a:rPr lang="en-IN" sz="3200" dirty="0"/>
              <a:t>in design time</a:t>
            </a:r>
          </a:p>
          <a:p>
            <a:endParaRPr lang="en-IN" sz="3200" dirty="0"/>
          </a:p>
        </p:txBody>
      </p:sp>
    </p:spTree>
    <p:extLst>
      <p:ext uri="{BB962C8B-B14F-4D97-AF65-F5344CB8AC3E}">
        <p14:creationId xmlns:p14="http://schemas.microsoft.com/office/powerpoint/2010/main" val="1749727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95DBEDE0-0611-7441-AFFE-635EB8DAB45B}" type="slidenum">
              <a:rPr lang="en-US" smtClean="0"/>
              <a:pPr/>
              <a:t>23</a:t>
            </a:fld>
            <a:endParaRPr lang="en-US"/>
          </a:p>
        </p:txBody>
      </p:sp>
      <p:sp>
        <p:nvSpPr>
          <p:cNvPr id="4" name="Title 3"/>
          <p:cNvSpPr>
            <a:spLocks noGrp="1"/>
          </p:cNvSpPr>
          <p:nvPr>
            <p:ph type="title"/>
          </p:nvPr>
        </p:nvSpPr>
        <p:spPr/>
        <p:txBody>
          <a:bodyPr>
            <a:normAutofit fontScale="90000"/>
          </a:bodyPr>
          <a:lstStyle/>
          <a:p>
            <a:r>
              <a:rPr lang="en-IN" dirty="0"/>
              <a:t>Ability to find any errors or </a:t>
            </a:r>
            <a:r>
              <a:rPr lang="en-IN" dirty="0" smtClean="0"/>
              <a:t/>
            </a:r>
            <a:br>
              <a:rPr lang="en-IN" dirty="0" smtClean="0"/>
            </a:br>
            <a:r>
              <a:rPr lang="en-IN" dirty="0" smtClean="0"/>
              <a:t>reference </a:t>
            </a:r>
            <a:r>
              <a:rPr lang="en-IN" dirty="0"/>
              <a:t>issues in design time</a:t>
            </a:r>
            <a:endParaRPr lang="en-IN" dirty="0"/>
          </a:p>
        </p:txBody>
      </p:sp>
      <p:sp>
        <p:nvSpPr>
          <p:cNvPr id="2" name="Content Placeholder 1"/>
          <p:cNvSpPr>
            <a:spLocks noGrp="1"/>
          </p:cNvSpPr>
          <p:nvPr>
            <p:ph idx="1"/>
          </p:nvPr>
        </p:nvSpPr>
        <p:spPr/>
        <p:txBody>
          <a:bodyPr>
            <a:normAutofit fontScale="92500" lnSpcReduction="20000"/>
          </a:bodyPr>
          <a:lstStyle/>
          <a:p>
            <a:r>
              <a:rPr lang="en-IN" dirty="0"/>
              <a:t>When SSDT is used it’s easy to identify any syntax issue or any reference issue before deploying it to the database. E.g. assume we have one view which is referring to few columns of a table. Usually if someone change or remove any columns from the table which this view is referring, there is no way of identify that, till the view is used in our application. But when SSDT is used, it will show you these issues, when building the project. So these can be eliminated before we apply these to the deployment server.</a:t>
            </a:r>
            <a:endParaRPr lang="en-IN" dirty="0"/>
          </a:p>
        </p:txBody>
      </p:sp>
    </p:spTree>
    <p:extLst>
      <p:ext uri="{BB962C8B-B14F-4D97-AF65-F5344CB8AC3E}">
        <p14:creationId xmlns:p14="http://schemas.microsoft.com/office/powerpoint/2010/main" val="2873292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95DBEDE0-0611-7441-AFFE-635EB8DAB45B}" type="slidenum">
              <a:rPr lang="en-US" smtClean="0"/>
              <a:pPr/>
              <a:t>24</a:t>
            </a:fld>
            <a:endParaRPr lang="en-US"/>
          </a:p>
        </p:txBody>
      </p:sp>
      <p:sp>
        <p:nvSpPr>
          <p:cNvPr id="4" name="Title 3"/>
          <p:cNvSpPr>
            <a:spLocks noGrp="1"/>
          </p:cNvSpPr>
          <p:nvPr>
            <p:ph type="title"/>
          </p:nvPr>
        </p:nvSpPr>
        <p:spPr/>
        <p:txBody>
          <a:bodyPr>
            <a:normAutofit fontScale="90000"/>
          </a:bodyPr>
          <a:lstStyle/>
          <a:p>
            <a:r>
              <a:rPr lang="en-IN" dirty="0"/>
              <a:t>Ability to find any errors or </a:t>
            </a:r>
            <a:r>
              <a:rPr lang="en-IN" dirty="0" smtClean="0"/>
              <a:t/>
            </a:r>
            <a:br>
              <a:rPr lang="en-IN" dirty="0" smtClean="0"/>
            </a:br>
            <a:r>
              <a:rPr lang="en-IN" dirty="0" smtClean="0"/>
              <a:t>reference </a:t>
            </a:r>
            <a:r>
              <a:rPr lang="en-IN" dirty="0"/>
              <a:t>issues in design time</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9799" y="1200150"/>
            <a:ext cx="4204402" cy="3394075"/>
          </a:xfrm>
        </p:spPr>
      </p:pic>
    </p:spTree>
    <p:extLst>
      <p:ext uri="{BB962C8B-B14F-4D97-AF65-F5344CB8AC3E}">
        <p14:creationId xmlns:p14="http://schemas.microsoft.com/office/powerpoint/2010/main" val="2543095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3"/>
          <p:cNvSpPr>
            <a:spLocks noGrp="1"/>
          </p:cNvSpPr>
          <p:nvPr>
            <p:ph type="title"/>
          </p:nvPr>
        </p:nvSpPr>
        <p:spPr>
          <a:xfrm>
            <a:off x="68136" y="1071922"/>
            <a:ext cx="3937000" cy="863600"/>
          </a:xfrm>
        </p:spPr>
        <p:txBody>
          <a:bodyPr/>
          <a:lstStyle/>
          <a:p>
            <a:r>
              <a:rPr lang="en-US" altLang="en-US" dirty="0"/>
              <a:t>Thank You!</a:t>
            </a:r>
          </a:p>
        </p:txBody>
      </p:sp>
      <p:grpSp>
        <p:nvGrpSpPr>
          <p:cNvPr id="26627" name="Group 2"/>
          <p:cNvGrpSpPr>
            <a:grpSpLocks/>
          </p:cNvGrpSpPr>
          <p:nvPr/>
        </p:nvGrpSpPr>
        <p:grpSpPr bwMode="auto">
          <a:xfrm>
            <a:off x="68136" y="2664991"/>
            <a:ext cx="8343067" cy="2482732"/>
            <a:chOff x="72990" y="3654268"/>
            <a:chExt cx="8487656" cy="3433069"/>
          </a:xfrm>
        </p:grpSpPr>
        <p:sp>
          <p:nvSpPr>
            <p:cNvPr id="5" name="TextBox 6"/>
            <p:cNvSpPr txBox="1">
              <a:spLocks noChangeArrowheads="1"/>
            </p:cNvSpPr>
            <p:nvPr/>
          </p:nvSpPr>
          <p:spPr bwMode="auto">
            <a:xfrm>
              <a:off x="72990" y="3908065"/>
              <a:ext cx="1926709" cy="2383287"/>
            </a:xfrm>
            <a:prstGeom prst="rect">
              <a:avLst/>
            </a:prstGeom>
            <a:no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r>
                <a:rPr lang="en-US" sz="900" b="1" dirty="0">
                  <a:solidFill>
                    <a:prstClr val="white"/>
                  </a:solidFill>
                  <a:latin typeface="+mj-lt"/>
                  <a:cs typeface="Arial" pitchFamily="34" charset="0"/>
                </a:rPr>
                <a:t>US – Corporate Headquarters</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1248 Reamwood Avenue, </a:t>
              </a:r>
            </a:p>
            <a:p>
              <a:pPr eaLnBrk="1" hangingPunct="1">
                <a:lnSpc>
                  <a:spcPts val="1440"/>
                </a:lnSpc>
                <a:defRPr/>
              </a:pPr>
              <a:r>
                <a:rPr lang="en-US" sz="900" b="1" dirty="0">
                  <a:solidFill>
                    <a:prstClr val="white"/>
                  </a:solidFill>
                  <a:latin typeface="+mj-lt"/>
                  <a:cs typeface="Arial" pitchFamily="34" charset="0"/>
                </a:rPr>
                <a:t>Sunnyvale, CA 94089</a:t>
              </a:r>
            </a:p>
            <a:p>
              <a:pPr eaLnBrk="1" hangingPunct="1">
                <a:defRPr/>
              </a:pPr>
              <a:r>
                <a:rPr lang="en-US" sz="900" b="1" dirty="0">
                  <a:solidFill>
                    <a:prstClr val="white"/>
                  </a:solidFill>
                  <a:latin typeface="+mj-lt"/>
                  <a:cs typeface="Arial" pitchFamily="34" charset="0"/>
                </a:rPr>
                <a:t>Phone: (408) 743 4400</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343 Thornall St 720</a:t>
              </a:r>
            </a:p>
            <a:p>
              <a:pPr eaLnBrk="1" hangingPunct="1">
                <a:defRPr/>
              </a:pPr>
              <a:r>
                <a:rPr lang="en-US" sz="900" b="1" dirty="0">
                  <a:solidFill>
                    <a:prstClr val="white"/>
                  </a:solidFill>
                  <a:latin typeface="+mj-lt"/>
                  <a:cs typeface="Arial" pitchFamily="34" charset="0"/>
                </a:rPr>
                <a:t>Edison, NJ 08837</a:t>
              </a:r>
            </a:p>
            <a:p>
              <a:pPr eaLnBrk="1" hangingPunct="1">
                <a:defRPr/>
              </a:pPr>
              <a:r>
                <a:rPr lang="en-US" sz="900" b="1" dirty="0">
                  <a:solidFill>
                    <a:prstClr val="white"/>
                  </a:solidFill>
                  <a:latin typeface="+mj-lt"/>
                  <a:cs typeface="Arial" pitchFamily="34" charset="0"/>
                </a:rPr>
                <a:t>Phone: (732) 395 6900</a:t>
              </a:r>
            </a:p>
            <a:p>
              <a:pPr eaLnBrk="1" hangingPunct="1">
                <a:defRPr/>
              </a:pPr>
              <a:endParaRPr lang="en-US" sz="900" b="1" dirty="0">
                <a:solidFill>
                  <a:prstClr val="white"/>
                </a:solidFill>
                <a:latin typeface="+mj-lt"/>
                <a:cs typeface="Arial" pitchFamily="34" charset="0"/>
              </a:endParaRPr>
            </a:p>
          </p:txBody>
        </p:sp>
        <p:sp>
          <p:nvSpPr>
            <p:cNvPr id="6" name="TextBox 6"/>
            <p:cNvSpPr txBox="1">
              <a:spLocks noChangeArrowheads="1"/>
            </p:cNvSpPr>
            <p:nvPr/>
          </p:nvSpPr>
          <p:spPr bwMode="auto">
            <a:xfrm>
              <a:off x="1799861" y="3920438"/>
              <a:ext cx="1429873" cy="2213052"/>
            </a:xfrm>
            <a:prstGeom prst="rect">
              <a:avLst/>
            </a:prstGeom>
            <a:no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r>
                <a:rPr lang="en-US" sz="900" b="1" dirty="0">
                  <a:solidFill>
                    <a:prstClr val="white"/>
                  </a:solidFill>
                  <a:latin typeface="+mj-lt"/>
                  <a:cs typeface="Arial" pitchFamily="34" charset="0"/>
                </a:rPr>
                <a:t>UK</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20 Broadwick Street</a:t>
              </a:r>
            </a:p>
            <a:p>
              <a:pPr eaLnBrk="1" hangingPunct="1">
                <a:defRPr/>
              </a:pPr>
              <a:r>
                <a:rPr lang="en-US" sz="900" b="1" dirty="0">
                  <a:solidFill>
                    <a:prstClr val="white"/>
                  </a:solidFill>
                  <a:latin typeface="+mj-lt"/>
                  <a:cs typeface="Arial" pitchFamily="34" charset="0"/>
                </a:rPr>
                <a:t>Soho, London</a:t>
              </a:r>
            </a:p>
            <a:p>
              <a:pPr eaLnBrk="1" hangingPunct="1">
                <a:defRPr/>
              </a:pPr>
              <a:r>
                <a:rPr lang="en-US" sz="900" b="1" dirty="0">
                  <a:solidFill>
                    <a:prstClr val="white"/>
                  </a:solidFill>
                  <a:latin typeface="+mj-lt"/>
                  <a:cs typeface="Arial" pitchFamily="34" charset="0"/>
                </a:rPr>
                <a:t>W1F 8HT, UK</a:t>
              </a:r>
            </a:p>
            <a:p>
              <a:pPr eaLnBrk="1" hangingPunct="1">
                <a:defRPr/>
              </a:pPr>
              <a:endParaRPr lang="en-US" sz="900" b="1" dirty="0">
                <a:solidFill>
                  <a:prstClr val="white"/>
                </a:solidFill>
                <a:latin typeface="+mj-lt"/>
                <a:cs typeface="Arial" pitchFamily="34" charset="0"/>
              </a:endParaRPr>
            </a:p>
            <a:p>
              <a:pPr eaLnBrk="1" hangingPunct="1">
                <a:defRPr/>
              </a:pPr>
              <a:r>
                <a:rPr lang="en-US" sz="900" b="1" dirty="0">
                  <a:solidFill>
                    <a:prstClr val="white"/>
                  </a:solidFill>
                  <a:latin typeface="+mj-lt"/>
                  <a:cs typeface="Arial" pitchFamily="34" charset="0"/>
                </a:rPr>
                <a:t>89 Worship Street</a:t>
              </a:r>
            </a:p>
            <a:p>
              <a:pPr eaLnBrk="1" hangingPunct="1">
                <a:defRPr/>
              </a:pPr>
              <a:r>
                <a:rPr lang="en-US" sz="900" b="1" dirty="0" err="1">
                  <a:solidFill>
                    <a:prstClr val="white"/>
                  </a:solidFill>
                  <a:latin typeface="+mj-lt"/>
                  <a:cs typeface="Arial" pitchFamily="34" charset="0"/>
                </a:rPr>
                <a:t>Shoreditch</a:t>
              </a:r>
              <a:r>
                <a:rPr lang="en-US" sz="900" b="1" dirty="0">
                  <a:solidFill>
                    <a:prstClr val="white"/>
                  </a:solidFill>
                  <a:latin typeface="+mj-lt"/>
                  <a:cs typeface="Arial" pitchFamily="34" charset="0"/>
                </a:rPr>
                <a:t>,</a:t>
              </a:r>
            </a:p>
            <a:p>
              <a:pPr eaLnBrk="1" hangingPunct="1">
                <a:defRPr/>
              </a:pPr>
              <a:r>
                <a:rPr lang="en-US" sz="900" b="1" dirty="0">
                  <a:solidFill>
                    <a:prstClr val="white"/>
                  </a:solidFill>
                  <a:latin typeface="+mj-lt"/>
                  <a:cs typeface="Arial" pitchFamily="34" charset="0"/>
                </a:rPr>
                <a:t>London EC2A 2BF, UK</a:t>
              </a:r>
            </a:p>
            <a:p>
              <a:pPr eaLnBrk="1" hangingPunct="1">
                <a:defRPr/>
              </a:pPr>
              <a:r>
                <a:rPr lang="de-DE" sz="900" b="1" dirty="0">
                  <a:solidFill>
                    <a:prstClr val="white"/>
                  </a:solidFill>
                  <a:latin typeface="+mj-lt"/>
                  <a:cs typeface="Arial" pitchFamily="34" charset="0"/>
                </a:rPr>
                <a:t>Phone: (44) 2079 938 955</a:t>
              </a:r>
              <a:endParaRPr lang="en-US" sz="900" b="1" dirty="0">
                <a:solidFill>
                  <a:prstClr val="white"/>
                </a:solidFill>
                <a:latin typeface="+mj-lt"/>
                <a:cs typeface="Arial" pitchFamily="34" charset="0"/>
              </a:endParaRPr>
            </a:p>
          </p:txBody>
        </p:sp>
        <p:sp>
          <p:nvSpPr>
            <p:cNvPr id="7" name="TextBox 6"/>
            <p:cNvSpPr txBox="1">
              <a:spLocks noChangeArrowheads="1"/>
            </p:cNvSpPr>
            <p:nvPr/>
          </p:nvSpPr>
          <p:spPr bwMode="auto">
            <a:xfrm>
              <a:off x="4647474" y="5921030"/>
              <a:ext cx="1908944" cy="375935"/>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endParaRPr lang="en-US" sz="900" b="1" dirty="0">
                <a:solidFill>
                  <a:prstClr val="white"/>
                </a:solidFill>
                <a:latin typeface="+mj-lt"/>
                <a:cs typeface="Arial" pitchFamily="34" charset="0"/>
              </a:endParaRPr>
            </a:p>
          </p:txBody>
        </p:sp>
        <p:sp>
          <p:nvSpPr>
            <p:cNvPr id="8" name="TextBox 6"/>
            <p:cNvSpPr txBox="1">
              <a:spLocks noChangeArrowheads="1"/>
            </p:cNvSpPr>
            <p:nvPr/>
          </p:nvSpPr>
          <p:spPr bwMode="auto">
            <a:xfrm>
              <a:off x="3414234" y="3654268"/>
              <a:ext cx="1633291" cy="3433069"/>
            </a:xfrm>
            <a:prstGeom prst="rect">
              <a:avLst/>
            </a:prstGeom>
            <a:no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India</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Mumbai</a:t>
              </a:r>
            </a:p>
            <a:p>
              <a:pPr eaLnBrk="1" hangingPunct="1">
                <a:lnSpc>
                  <a:spcPts val="1440"/>
                </a:lnSpc>
                <a:defRPr/>
              </a:pPr>
              <a:r>
                <a:rPr lang="en-US" sz="900" b="1" dirty="0">
                  <a:solidFill>
                    <a:prstClr val="white"/>
                  </a:solidFill>
                  <a:latin typeface="+mj-lt"/>
                  <a:cs typeface="Arial" pitchFamily="34" charset="0"/>
                </a:rPr>
                <a:t>4</a:t>
              </a:r>
              <a:r>
                <a:rPr lang="en-US" sz="900" b="1" baseline="30000" dirty="0">
                  <a:solidFill>
                    <a:prstClr val="white"/>
                  </a:solidFill>
                  <a:latin typeface="+mj-lt"/>
                  <a:cs typeface="Arial" pitchFamily="34" charset="0"/>
                </a:rPr>
                <a:t>th</a:t>
              </a:r>
              <a:r>
                <a:rPr lang="en-US" sz="900" b="1" dirty="0">
                  <a:solidFill>
                    <a:prstClr val="white"/>
                  </a:solidFill>
                  <a:latin typeface="+mj-lt"/>
                  <a:cs typeface="Arial" pitchFamily="34" charset="0"/>
                </a:rPr>
                <a:t> Floor, Nomura</a:t>
              </a:r>
            </a:p>
            <a:p>
              <a:pPr eaLnBrk="1" hangingPunct="1">
                <a:defRPr/>
              </a:pPr>
              <a:r>
                <a:rPr lang="en-US" sz="900" b="1" dirty="0">
                  <a:solidFill>
                    <a:prstClr val="white"/>
                  </a:solidFill>
                  <a:latin typeface="+mj-lt"/>
                  <a:cs typeface="Arial" pitchFamily="34" charset="0"/>
                </a:rPr>
                <a:t>Powai , Mumbai 400 076</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Pune</a:t>
              </a:r>
            </a:p>
            <a:p>
              <a:pPr eaLnBrk="1" hangingPunct="1">
                <a:lnSpc>
                  <a:spcPts val="1440"/>
                </a:lnSpc>
                <a:defRPr/>
              </a:pPr>
              <a:r>
                <a:rPr lang="en-US" sz="900" b="1" dirty="0">
                  <a:solidFill>
                    <a:prstClr val="white"/>
                  </a:solidFill>
                  <a:latin typeface="+mj-lt"/>
                  <a:cs typeface="Arial" pitchFamily="34" charset="0"/>
                </a:rPr>
                <a:t>5</a:t>
              </a:r>
              <a:r>
                <a:rPr lang="en-US" sz="900" b="1" baseline="30000" dirty="0">
                  <a:solidFill>
                    <a:prstClr val="white"/>
                  </a:solidFill>
                  <a:latin typeface="+mj-lt"/>
                  <a:cs typeface="Arial" pitchFamily="34" charset="0"/>
                </a:rPr>
                <a:t>th</a:t>
              </a:r>
              <a:r>
                <a:rPr lang="en-US" sz="900" b="1" dirty="0">
                  <a:solidFill>
                    <a:prstClr val="white"/>
                  </a:solidFill>
                  <a:latin typeface="+mj-lt"/>
                  <a:cs typeface="Arial" pitchFamily="34" charset="0"/>
                </a:rPr>
                <a:t> Floor, Amar Paradigm</a:t>
              </a:r>
            </a:p>
            <a:p>
              <a:pPr eaLnBrk="1" hangingPunct="1">
                <a:defRPr/>
              </a:pPr>
              <a:r>
                <a:rPr lang="en-US" sz="900" b="1" dirty="0">
                  <a:solidFill>
                    <a:prstClr val="white"/>
                  </a:solidFill>
                  <a:latin typeface="+mj-lt"/>
                  <a:cs typeface="Arial" pitchFamily="34" charset="0"/>
                </a:rPr>
                <a:t>Baner, Pune 411 045</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Kolkata</a:t>
              </a:r>
            </a:p>
            <a:p>
              <a:pPr eaLnBrk="1" hangingPunct="1">
                <a:lnSpc>
                  <a:spcPts val="1440"/>
                </a:lnSpc>
                <a:defRPr/>
              </a:pPr>
              <a:r>
                <a:rPr lang="en-US" sz="900" b="1" dirty="0">
                  <a:solidFill>
                    <a:prstClr val="white"/>
                  </a:solidFill>
                  <a:latin typeface="+mj-lt"/>
                  <a:cs typeface="Arial" pitchFamily="34" charset="0"/>
                </a:rPr>
                <a:t>2B, 12</a:t>
              </a:r>
              <a:r>
                <a:rPr lang="en-US" sz="900" b="1" baseline="30000" dirty="0">
                  <a:solidFill>
                    <a:prstClr val="white"/>
                  </a:solidFill>
                  <a:latin typeface="+mj-lt"/>
                  <a:cs typeface="Arial" pitchFamily="34" charset="0"/>
                </a:rPr>
                <a:t>th</a:t>
              </a:r>
              <a:r>
                <a:rPr lang="en-US" sz="900" b="1" dirty="0">
                  <a:solidFill>
                    <a:prstClr val="white"/>
                  </a:solidFill>
                  <a:latin typeface="+mj-lt"/>
                  <a:cs typeface="Arial" pitchFamily="34" charset="0"/>
                </a:rPr>
                <a:t> Floor, Tower ‘C’</a:t>
              </a:r>
            </a:p>
            <a:p>
              <a:pPr eaLnBrk="1" hangingPunct="1">
                <a:defRPr/>
              </a:pPr>
              <a:r>
                <a:rPr lang="en-US" sz="900" b="1" dirty="0">
                  <a:solidFill>
                    <a:prstClr val="white"/>
                  </a:solidFill>
                  <a:latin typeface="+mj-lt"/>
                  <a:cs typeface="Arial" pitchFamily="34" charset="0"/>
                </a:rPr>
                <a:t>Rajarhat, Kolkata 700 156</a:t>
              </a:r>
            </a:p>
          </p:txBody>
        </p:sp>
        <p:sp>
          <p:nvSpPr>
            <p:cNvPr id="9" name="TextBox 6"/>
            <p:cNvSpPr txBox="1">
              <a:spLocks noChangeArrowheads="1"/>
            </p:cNvSpPr>
            <p:nvPr/>
          </p:nvSpPr>
          <p:spPr bwMode="auto">
            <a:xfrm>
              <a:off x="4957945" y="4401114"/>
              <a:ext cx="1782973" cy="2305264"/>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r>
                <a:rPr lang="en-US" sz="900" b="1" dirty="0">
                  <a:solidFill>
                    <a:prstClr val="white"/>
                  </a:solidFill>
                  <a:latin typeface="+mj-lt"/>
                  <a:cs typeface="Arial" pitchFamily="34" charset="0"/>
                </a:rPr>
                <a:t>Bangalore</a:t>
              </a:r>
            </a:p>
            <a:p>
              <a:pPr eaLnBrk="1" hangingPunct="1">
                <a:lnSpc>
                  <a:spcPts val="1440"/>
                </a:lnSpc>
                <a:defRPr/>
              </a:pPr>
              <a:r>
                <a:rPr lang="en-US" sz="900" b="1" dirty="0">
                  <a:solidFill>
                    <a:prstClr val="white"/>
                  </a:solidFill>
                  <a:latin typeface="+mj-lt"/>
                  <a:cs typeface="Arial" pitchFamily="34" charset="0"/>
                </a:rPr>
                <a:t>4th Floor, Kabra Excelsior, </a:t>
              </a:r>
            </a:p>
            <a:p>
              <a:pPr eaLnBrk="1" hangingPunct="1">
                <a:lnSpc>
                  <a:spcPts val="1440"/>
                </a:lnSpc>
                <a:defRPr/>
              </a:pPr>
              <a:r>
                <a:rPr lang="en-US" sz="900" b="1" dirty="0">
                  <a:solidFill>
                    <a:prstClr val="white"/>
                  </a:solidFill>
                  <a:latin typeface="+mj-lt"/>
                  <a:cs typeface="Arial" pitchFamily="34" charset="0"/>
                </a:rPr>
                <a:t>80 Feet Main Road, Koramangala 1st Block,</a:t>
              </a:r>
            </a:p>
            <a:p>
              <a:pPr eaLnBrk="1" hangingPunct="1">
                <a:lnSpc>
                  <a:spcPts val="1440"/>
                </a:lnSpc>
                <a:defRPr/>
              </a:pPr>
              <a:r>
                <a:rPr lang="en-US" sz="900" b="1" dirty="0">
                  <a:solidFill>
                    <a:prstClr val="white"/>
                  </a:solidFill>
                  <a:latin typeface="+mj-lt"/>
                  <a:cs typeface="Arial" pitchFamily="34" charset="0"/>
                </a:rPr>
                <a:t>Bengaluru (Bangalore) 560034</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Gurgaon</a:t>
              </a:r>
            </a:p>
            <a:p>
              <a:pPr eaLnBrk="1" hangingPunct="1">
                <a:lnSpc>
                  <a:spcPts val="1440"/>
                </a:lnSpc>
                <a:defRPr/>
              </a:pPr>
              <a:r>
                <a:rPr lang="en-US" sz="900" b="1" dirty="0">
                  <a:solidFill>
                    <a:prstClr val="white"/>
                  </a:solidFill>
                  <a:latin typeface="+mj-lt"/>
                  <a:cs typeface="Arial" pitchFamily="34" charset="0"/>
                </a:rPr>
                <a:t>A/373</a:t>
              </a:r>
              <a:r>
                <a:rPr lang="en-US" sz="900" b="1" baseline="30000" dirty="0">
                  <a:solidFill>
                    <a:prstClr val="white"/>
                  </a:solidFill>
                  <a:latin typeface="+mj-lt"/>
                  <a:cs typeface="Arial" pitchFamily="34" charset="0"/>
                </a:rPr>
                <a:t>rd</a:t>
              </a:r>
              <a:r>
                <a:rPr lang="en-US" sz="900" b="1" dirty="0">
                  <a:solidFill>
                    <a:prstClr val="white"/>
                  </a:solidFill>
                  <a:latin typeface="+mj-lt"/>
                  <a:cs typeface="Arial" pitchFamily="34" charset="0"/>
                </a:rPr>
                <a:t> Floor, Sigma Center</a:t>
              </a:r>
            </a:p>
            <a:p>
              <a:pPr eaLnBrk="1" hangingPunct="1">
                <a:defRPr/>
              </a:pPr>
              <a:r>
                <a:rPr lang="en-US" sz="900" b="1" dirty="0">
                  <a:solidFill>
                    <a:prstClr val="white"/>
                  </a:solidFill>
                  <a:latin typeface="+mj-lt"/>
                  <a:cs typeface="Arial" pitchFamily="34" charset="0"/>
                </a:rPr>
                <a:t>Gurgaon, Haryana 122 011s</a:t>
              </a:r>
            </a:p>
          </p:txBody>
        </p:sp>
        <p:sp>
          <p:nvSpPr>
            <p:cNvPr id="10" name="TextBox 6"/>
            <p:cNvSpPr txBox="1">
              <a:spLocks noChangeArrowheads="1"/>
            </p:cNvSpPr>
            <p:nvPr/>
          </p:nvSpPr>
          <p:spPr bwMode="auto">
            <a:xfrm>
              <a:off x="6651702" y="6046153"/>
              <a:ext cx="1908944" cy="375935"/>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endParaRPr lang="en-US" sz="900" b="1" dirty="0">
                <a:solidFill>
                  <a:prstClr val="white"/>
                </a:solidFill>
                <a:latin typeface="+mj-lt"/>
                <a:cs typeface="Arial" pitchFamily="34" charset="0"/>
              </a:endParaRPr>
            </a:p>
          </p:txBody>
        </p:sp>
      </p:grpSp>
      <p:grpSp>
        <p:nvGrpSpPr>
          <p:cNvPr id="2" name="Group 1"/>
          <p:cNvGrpSpPr/>
          <p:nvPr/>
        </p:nvGrpSpPr>
        <p:grpSpPr>
          <a:xfrm rot="556970">
            <a:off x="4680873" y="1326895"/>
            <a:ext cx="3303211" cy="1747706"/>
            <a:chOff x="8026516" y="4231470"/>
            <a:chExt cx="3836645" cy="2253858"/>
          </a:xfrm>
        </p:grpSpPr>
        <p:sp>
          <p:nvSpPr>
            <p:cNvPr id="11" name="Rectangle 10"/>
            <p:cNvSpPr/>
            <p:nvPr/>
          </p:nvSpPr>
          <p:spPr>
            <a:xfrm rot="21064453">
              <a:off x="8026516" y="4325935"/>
              <a:ext cx="3836645" cy="2056839"/>
            </a:xfrm>
            <a:prstGeom prst="rect">
              <a:avLst/>
            </a:prstGeom>
            <a:solidFill>
              <a:schemeClr val="bg1"/>
            </a:solidFill>
            <a:ln>
              <a:solidFill>
                <a:schemeClr val="accent3"/>
              </a:solidFill>
            </a:ln>
            <a:effectLst>
              <a:glow rad="101600">
                <a:schemeClr val="bg1">
                  <a:alpha val="60000"/>
                </a:schemeClr>
              </a:glow>
              <a:outerShdw blurRad="7112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4" name="Subtitle 4"/>
            <p:cNvSpPr txBox="1">
              <a:spLocks/>
            </p:cNvSpPr>
            <p:nvPr/>
          </p:nvSpPr>
          <p:spPr bwMode="auto">
            <a:xfrm rot="21027718">
              <a:off x="8030558" y="4453720"/>
              <a:ext cx="2205868" cy="20316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defTabSz="457200" rtl="0" eaLnBrk="1" fontAlgn="base" hangingPunct="1">
                <a:spcBef>
                  <a:spcPct val="20000"/>
                </a:spcBef>
                <a:spcAft>
                  <a:spcPct val="0"/>
                </a:spcAft>
                <a:buClr>
                  <a:srgbClr val="006899"/>
                </a:buClr>
                <a:buFont typeface="Arial" charset="0"/>
                <a:buNone/>
                <a:defRPr sz="1200" b="0" kern="1200">
                  <a:solidFill>
                    <a:srgbClr val="404040"/>
                  </a:solidFill>
                  <a:latin typeface="+mn-lt"/>
                  <a:ea typeface="ＭＳ Ｐゴシック" pitchFamily="-112" charset="-128"/>
                  <a:cs typeface="Arial"/>
                </a:defRPr>
              </a:lvl1pPr>
              <a:lvl2pPr marL="457200" indent="0" algn="ctr" defTabSz="457200" rtl="0" eaLnBrk="1" fontAlgn="base" hangingPunct="1">
                <a:spcBef>
                  <a:spcPct val="20000"/>
                </a:spcBef>
                <a:spcAft>
                  <a:spcPct val="0"/>
                </a:spcAft>
                <a:buClr>
                  <a:srgbClr val="FF6600"/>
                </a:buClr>
                <a:buFont typeface="Arial" charset="0"/>
                <a:buNone/>
                <a:defRPr sz="1800" kern="1200">
                  <a:solidFill>
                    <a:schemeClr val="tx1">
                      <a:tint val="75000"/>
                    </a:schemeClr>
                  </a:solidFill>
                  <a:latin typeface="+mn-lt"/>
                  <a:ea typeface="ＭＳ Ｐゴシック" pitchFamily="-112" charset="-128"/>
                  <a:cs typeface="ＭＳ Ｐゴシック" pitchFamily="-112" charset="-128"/>
                </a:defRPr>
              </a:lvl2pPr>
              <a:lvl3pPr marL="914400" indent="0" algn="ctr" defTabSz="457200" rtl="0" eaLnBrk="1" fontAlgn="base" hangingPunct="1">
                <a:spcBef>
                  <a:spcPct val="20000"/>
                </a:spcBef>
                <a:spcAft>
                  <a:spcPct val="0"/>
                </a:spcAft>
                <a:buClr>
                  <a:srgbClr val="B1D13B"/>
                </a:buClr>
                <a:buFont typeface="Arial" charset="0"/>
                <a:buNone/>
                <a:defRPr sz="1600" kern="1200">
                  <a:solidFill>
                    <a:schemeClr val="tx1">
                      <a:tint val="75000"/>
                    </a:schemeClr>
                  </a:solidFill>
                  <a:latin typeface="+mn-lt"/>
                  <a:ea typeface="ＭＳ Ｐゴシック" pitchFamily="-112" charset="-128"/>
                  <a:cs typeface="ＭＳ Ｐゴシック" pitchFamily="-112" charset="-128"/>
                </a:defRPr>
              </a:lvl3pPr>
              <a:lvl4pPr marL="1371600" indent="0" algn="ctr" defTabSz="457200" rtl="0" eaLnBrk="1" fontAlgn="base" hangingPunct="1">
                <a:spcBef>
                  <a:spcPct val="20000"/>
                </a:spcBef>
                <a:spcAft>
                  <a:spcPct val="0"/>
                </a:spcAft>
                <a:buClr>
                  <a:srgbClr val="56595D"/>
                </a:buClr>
                <a:buFont typeface="Arial" charset="0"/>
                <a:buNone/>
                <a:defRPr sz="1400" kern="1200">
                  <a:solidFill>
                    <a:schemeClr val="tx1">
                      <a:tint val="75000"/>
                    </a:schemeClr>
                  </a:solidFill>
                  <a:latin typeface="+mn-lt"/>
                  <a:ea typeface="ＭＳ Ｐゴシック" pitchFamily="-112" charset="-128"/>
                  <a:cs typeface="ＭＳ Ｐゴシック" pitchFamily="-112" charset="-128"/>
                </a:defRPr>
              </a:lvl4pPr>
              <a:lvl5pPr marL="1828800" indent="0" algn="ctr" defTabSz="457200" rtl="0" eaLnBrk="1" fontAlgn="base" hangingPunct="1">
                <a:spcBef>
                  <a:spcPct val="20000"/>
                </a:spcBef>
                <a:spcAft>
                  <a:spcPct val="0"/>
                </a:spcAft>
                <a:buFont typeface="Arial" charset="0"/>
                <a:buNone/>
                <a:defRPr sz="1000" kern="1200">
                  <a:solidFill>
                    <a:schemeClr val="tx1">
                      <a:tint val="75000"/>
                    </a:schemeClr>
                  </a:solidFill>
                  <a:latin typeface="+mn-lt"/>
                  <a:ea typeface="ＭＳ Ｐゴシック" pitchFamily="-112" charset="-128"/>
                  <a:cs typeface="ＭＳ Ｐゴシック" pitchFamily="-112" charset="-128"/>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900" b="1" dirty="0" smtClean="0">
                  <a:latin typeface="Calibri" pitchFamily="34" charset="0"/>
                  <a:cs typeface="Arial" charset="0"/>
                </a:rPr>
                <a:t>Salil Belapurkar</a:t>
              </a:r>
              <a:endParaRPr lang="en-US" sz="900" b="1" dirty="0">
                <a:latin typeface="Calibri" pitchFamily="34" charset="0"/>
                <a:cs typeface="Arial" charset="0"/>
              </a:endParaRPr>
            </a:p>
            <a:p>
              <a:r>
                <a:rPr lang="en-US" sz="900" dirty="0" smtClean="0">
                  <a:latin typeface="Calibri" pitchFamily="34" charset="0"/>
                  <a:cs typeface="Arial" charset="0"/>
                </a:rPr>
                <a:t>Technical Lead</a:t>
              </a:r>
              <a:endParaRPr lang="en-US" sz="900" dirty="0">
                <a:latin typeface="Calibri" pitchFamily="34" charset="0"/>
                <a:cs typeface="Arial" charset="0"/>
              </a:endParaRPr>
            </a:p>
            <a:p>
              <a:endParaRPr lang="en-US" sz="900" dirty="0">
                <a:latin typeface="Calibri" pitchFamily="34" charset="0"/>
                <a:cs typeface="Arial" charset="0"/>
              </a:endParaRPr>
            </a:p>
            <a:p>
              <a:endParaRPr lang="en-US" sz="900" dirty="0">
                <a:latin typeface="Calibri" pitchFamily="34" charset="0"/>
                <a:cs typeface="Arial" charset="0"/>
              </a:endParaRPr>
            </a:p>
            <a:p>
              <a:endParaRPr lang="en-US" sz="900" dirty="0">
                <a:latin typeface="Calibri" pitchFamily="34" charset="0"/>
                <a:cs typeface="Arial" charset="0"/>
              </a:endParaRPr>
            </a:p>
            <a:p>
              <a:r>
                <a:rPr lang="en-US" sz="900" dirty="0">
                  <a:latin typeface="Calibri" pitchFamily="34" charset="0"/>
                  <a:cs typeface="Arial" charset="0"/>
                </a:rPr>
                <a:t>Mobile: </a:t>
              </a:r>
              <a:r>
                <a:rPr lang="en-US" sz="900" dirty="0" smtClean="0">
                  <a:latin typeface="Calibri" pitchFamily="34" charset="0"/>
                  <a:cs typeface="Arial" charset="0"/>
                </a:rPr>
                <a:t>+919850042013</a:t>
              </a:r>
              <a:endParaRPr lang="en-US" sz="900" dirty="0">
                <a:latin typeface="Calibri" pitchFamily="34" charset="0"/>
                <a:cs typeface="Arial" charset="0"/>
              </a:endParaRPr>
            </a:p>
            <a:p>
              <a:r>
                <a:rPr lang="en-US" sz="900" dirty="0">
                  <a:latin typeface="Calibri" pitchFamily="34" charset="0"/>
                  <a:cs typeface="Arial" charset="0"/>
                </a:rPr>
                <a:t>Desk: </a:t>
              </a:r>
              <a:r>
                <a:rPr lang="en-US" sz="900" dirty="0" smtClean="0">
                  <a:latin typeface="Calibri" pitchFamily="34" charset="0"/>
                  <a:cs typeface="Arial" charset="0"/>
                </a:rPr>
                <a:t>6398</a:t>
              </a:r>
              <a:endParaRPr lang="en-US" sz="900" dirty="0">
                <a:latin typeface="Calibri" pitchFamily="34" charset="0"/>
                <a:cs typeface="Arial" charset="0"/>
              </a:endParaRPr>
            </a:p>
            <a:p>
              <a:r>
                <a:rPr lang="en-US" sz="900" dirty="0" smtClean="0">
                  <a:latin typeface="Calibri" pitchFamily="34" charset="0"/>
                  <a:cs typeface="Arial" charset="0"/>
                </a:rPr>
                <a:t>Salil.belapurkar@xoriant.com</a:t>
              </a:r>
              <a:endParaRPr lang="en-US" sz="900" dirty="0">
                <a:latin typeface="Calibri" pitchFamily="34" charset="0"/>
                <a:cs typeface="Arial" charset="0"/>
              </a:endParaRPr>
            </a:p>
            <a:p>
              <a:r>
                <a:rPr lang="en-US" sz="900" dirty="0">
                  <a:latin typeface="Calibri" pitchFamily="34" charset="0"/>
                  <a:cs typeface="Arial" charset="0"/>
                  <a:hlinkClick r:id="rId2"/>
                </a:rPr>
                <a:t>www.xoriant.com</a:t>
              </a:r>
              <a:r>
                <a:rPr lang="en-US" sz="900" dirty="0">
                  <a:latin typeface="Calibri" pitchFamily="34" charset="0"/>
                  <a:cs typeface="Arial" charset="0"/>
                </a:rPr>
                <a:t> </a:t>
              </a:r>
            </a:p>
          </p:txBody>
        </p:sp>
        <p:pic>
          <p:nvPicPr>
            <p:cNvPr id="16" name="Picture 4" descr="http://www.youth4work.com/Images/CompColleges/26258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rot="21015468">
              <a:off x="10512371" y="4231470"/>
              <a:ext cx="1111661" cy="552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826670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77188" y="2266951"/>
            <a:ext cx="7772400" cy="1125140"/>
          </a:xfrm>
        </p:spPr>
        <p:txBody>
          <a:bodyPr>
            <a:normAutofit/>
          </a:bodyPr>
          <a:lstStyle/>
          <a:p>
            <a:r>
              <a:rPr lang="en-IN" sz="3200" dirty="0" smtClean="0"/>
              <a:t>What </a:t>
            </a:r>
            <a:r>
              <a:rPr lang="en-IN" sz="3200" dirty="0"/>
              <a:t>is SSDT?</a:t>
            </a:r>
            <a:endParaRPr lang="en-US" sz="3200" dirty="0"/>
          </a:p>
        </p:txBody>
      </p:sp>
      <p:sp>
        <p:nvSpPr>
          <p:cNvPr id="6" name="Title 1"/>
          <p:cNvSpPr txBox="1">
            <a:spLocks/>
          </p:cNvSpPr>
          <p:nvPr/>
        </p:nvSpPr>
        <p:spPr>
          <a:xfrm>
            <a:off x="552855" y="2101226"/>
            <a:ext cx="7772400" cy="110251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b="1" kern="1200" cap="all">
                <a:solidFill>
                  <a:schemeClr val="bg1"/>
                </a:solidFill>
                <a:latin typeface="+mj-lt"/>
                <a:ea typeface="+mj-ea"/>
                <a:cs typeface="+mj-cs"/>
              </a:defRPr>
            </a:lvl1pPr>
          </a:lstStyle>
          <a:p>
            <a:endParaRPr lang="en-US" dirty="0"/>
          </a:p>
        </p:txBody>
      </p:sp>
      <p:sp>
        <p:nvSpPr>
          <p:cNvPr id="8" name="Text Placeholder 4"/>
          <p:cNvSpPr txBox="1">
            <a:spLocks/>
          </p:cNvSpPr>
          <p:nvPr/>
        </p:nvSpPr>
        <p:spPr>
          <a:xfrm>
            <a:off x="677188" y="2995246"/>
            <a:ext cx="7772400" cy="112514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buFont typeface="Arial"/>
              <a:buNone/>
              <a:defRPr sz="2000" kern="1200">
                <a:solidFill>
                  <a:schemeClr val="bg1"/>
                </a:solidFill>
                <a:latin typeface="+mj-l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2400" dirty="0"/>
              <a:t> </a:t>
            </a:r>
          </a:p>
        </p:txBody>
      </p:sp>
    </p:spTree>
    <p:extLst>
      <p:ext uri="{BB962C8B-B14F-4D97-AF65-F5344CB8AC3E}">
        <p14:creationId xmlns:p14="http://schemas.microsoft.com/office/powerpoint/2010/main" val="2439240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737986" cy="763833"/>
          </a:xfrm>
        </p:spPr>
        <p:txBody>
          <a:bodyPr/>
          <a:lstStyle/>
          <a:p>
            <a:r>
              <a:rPr lang="en-IN" dirty="0"/>
              <a:t>What is </a:t>
            </a:r>
            <a:r>
              <a:rPr lang="en-IN" dirty="0" smtClean="0"/>
              <a:t>SSDT?</a:t>
            </a:r>
            <a:endParaRPr lang="en-IN" dirty="0"/>
          </a:p>
        </p:txBody>
      </p:sp>
      <p:sp>
        <p:nvSpPr>
          <p:cNvPr id="3" name="Content Placeholder 2"/>
          <p:cNvSpPr>
            <a:spLocks noGrp="1"/>
          </p:cNvSpPr>
          <p:nvPr>
            <p:ph idx="1"/>
          </p:nvPr>
        </p:nvSpPr>
        <p:spPr/>
        <p:txBody>
          <a:bodyPr>
            <a:normAutofit/>
          </a:bodyPr>
          <a:lstStyle/>
          <a:p>
            <a:r>
              <a:rPr lang="en-IN" dirty="0"/>
              <a:t>SQL Server Data Tools (SSDT) is a toolset which provides an integrated environment for database developers to carry out all their database design work for any SQL Server platform (both on and off premise) within Visual Studio. </a:t>
            </a:r>
            <a:endParaRPr lang="en-IN" dirty="0" smtClean="0"/>
          </a:p>
          <a:p>
            <a:r>
              <a:rPr lang="en-IN" dirty="0" smtClean="0"/>
              <a:t>Database </a:t>
            </a:r>
            <a:r>
              <a:rPr lang="en-IN" dirty="0"/>
              <a:t>developers can use the SQL Server Object Explorer in VS to easily create or edit database objects and data, or execute queries.</a:t>
            </a:r>
            <a:endParaRPr lang="en-US" dirty="0"/>
          </a:p>
        </p:txBody>
      </p:sp>
      <p:sp>
        <p:nvSpPr>
          <p:cNvPr id="4" name="Slide Number Placeholder 3"/>
          <p:cNvSpPr>
            <a:spLocks noGrp="1"/>
          </p:cNvSpPr>
          <p:nvPr>
            <p:ph type="sldNum" sz="quarter" idx="4"/>
          </p:nvPr>
        </p:nvSpPr>
        <p:spPr/>
        <p:txBody>
          <a:bodyPr/>
          <a:lstStyle/>
          <a:p>
            <a:fld id="{95DBEDE0-0611-7441-AFFE-635EB8DAB45B}" type="slidenum">
              <a:rPr lang="en-US" smtClean="0"/>
              <a:pPr/>
              <a:t>4</a:t>
            </a:fld>
            <a:endParaRPr lang="en-US" dirty="0"/>
          </a:p>
        </p:txBody>
      </p:sp>
    </p:spTree>
    <p:extLst>
      <p:ext uri="{BB962C8B-B14F-4D97-AF65-F5344CB8AC3E}">
        <p14:creationId xmlns:p14="http://schemas.microsoft.com/office/powerpoint/2010/main" val="420712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77188" y="2266951"/>
            <a:ext cx="7772400" cy="1125140"/>
          </a:xfrm>
        </p:spPr>
        <p:txBody>
          <a:bodyPr>
            <a:normAutofit/>
          </a:bodyPr>
          <a:lstStyle/>
          <a:p>
            <a:r>
              <a:rPr lang="en-IN" sz="3200" dirty="0"/>
              <a:t>Design &amp; Code view in a single </a:t>
            </a:r>
            <a:r>
              <a:rPr lang="en-IN" sz="3200" dirty="0" smtClean="0"/>
              <a:t>screen</a:t>
            </a:r>
            <a:endParaRPr lang="en-IN" sz="3200" dirty="0"/>
          </a:p>
        </p:txBody>
      </p:sp>
      <p:sp>
        <p:nvSpPr>
          <p:cNvPr id="6" name="Title 1"/>
          <p:cNvSpPr txBox="1">
            <a:spLocks/>
          </p:cNvSpPr>
          <p:nvPr/>
        </p:nvSpPr>
        <p:spPr>
          <a:xfrm>
            <a:off x="552855" y="2101226"/>
            <a:ext cx="7772400" cy="110251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b="1" kern="1200" cap="all">
                <a:solidFill>
                  <a:schemeClr val="bg1"/>
                </a:solidFill>
                <a:latin typeface="+mj-lt"/>
                <a:ea typeface="+mj-ea"/>
                <a:cs typeface="+mj-cs"/>
              </a:defRPr>
            </a:lvl1pPr>
          </a:lstStyle>
          <a:p>
            <a:endParaRPr lang="en-US" dirty="0"/>
          </a:p>
        </p:txBody>
      </p:sp>
      <p:sp>
        <p:nvSpPr>
          <p:cNvPr id="8" name="Text Placeholder 4"/>
          <p:cNvSpPr txBox="1">
            <a:spLocks/>
          </p:cNvSpPr>
          <p:nvPr/>
        </p:nvSpPr>
        <p:spPr>
          <a:xfrm>
            <a:off x="677188" y="2995246"/>
            <a:ext cx="7772400" cy="112514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buFont typeface="Arial"/>
              <a:buNone/>
              <a:defRPr sz="2000" kern="1200">
                <a:solidFill>
                  <a:schemeClr val="bg1"/>
                </a:solidFill>
                <a:latin typeface="+mj-l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2400"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1"/>
            <a:ext cx="7728155" cy="763833"/>
          </a:xfrm>
        </p:spPr>
        <p:txBody>
          <a:bodyPr/>
          <a:lstStyle/>
          <a:p>
            <a:r>
              <a:rPr lang="en-IN" dirty="0"/>
              <a:t>Design &amp; Code view in a single screen</a:t>
            </a:r>
            <a:endParaRPr lang="en-IN" dirty="0"/>
          </a:p>
        </p:txBody>
      </p:sp>
      <p:sp>
        <p:nvSpPr>
          <p:cNvPr id="2" name="Slide Number Placeholder 1"/>
          <p:cNvSpPr>
            <a:spLocks noGrp="1"/>
          </p:cNvSpPr>
          <p:nvPr>
            <p:ph type="sldNum" sz="quarter" idx="4"/>
          </p:nvPr>
        </p:nvSpPr>
        <p:spPr>
          <a:xfrm>
            <a:off x="8712943" y="4829772"/>
            <a:ext cx="422122" cy="301228"/>
          </a:xfrm>
        </p:spPr>
        <p:txBody>
          <a:bodyPr/>
          <a:lstStyle/>
          <a:p>
            <a:fld id="{95DBEDE0-0611-7441-AFFE-635EB8DAB45B}" type="slidenum">
              <a:rPr lang="en-US" smtClean="0"/>
              <a:pPr/>
              <a:t>6</a:t>
            </a:fld>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3173" y="762000"/>
            <a:ext cx="5897654" cy="3465810"/>
          </a:xfrm>
        </p:spPr>
      </p:pic>
      <p:sp>
        <p:nvSpPr>
          <p:cNvPr id="5" name="Rectangle 4"/>
          <p:cNvSpPr/>
          <p:nvPr/>
        </p:nvSpPr>
        <p:spPr>
          <a:xfrm>
            <a:off x="161925" y="4227810"/>
            <a:ext cx="8973140" cy="830997"/>
          </a:xfrm>
          <a:prstGeom prst="rect">
            <a:avLst/>
          </a:prstGeom>
        </p:spPr>
        <p:txBody>
          <a:bodyPr wrap="square">
            <a:spAutoFit/>
          </a:bodyPr>
          <a:lstStyle/>
          <a:p>
            <a:r>
              <a:rPr lang="en-IN" sz="1600" dirty="0"/>
              <a:t>Ability to see the design view and the code view in a single screen is a wonderful thing. You do not have to move across screens. And the changes you do to the design view will be affected to the code immediately and vice versa.</a:t>
            </a:r>
            <a:endParaRPr lang="en-IN"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77188" y="2266951"/>
            <a:ext cx="7772400" cy="1125140"/>
          </a:xfrm>
        </p:spPr>
        <p:txBody>
          <a:bodyPr>
            <a:normAutofit fontScale="92500"/>
          </a:bodyPr>
          <a:lstStyle/>
          <a:p>
            <a:r>
              <a:rPr lang="en-IN" sz="3200" dirty="0"/>
              <a:t>Ability to add Constraints, Indexes, Foreign Keys and Triggers without changing the screen</a:t>
            </a:r>
            <a:endParaRPr lang="en-IN" sz="3200" dirty="0"/>
          </a:p>
        </p:txBody>
      </p:sp>
    </p:spTree>
    <p:extLst>
      <p:ext uri="{BB962C8B-B14F-4D97-AF65-F5344CB8AC3E}">
        <p14:creationId xmlns:p14="http://schemas.microsoft.com/office/powerpoint/2010/main" val="1697064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95DBEDE0-0611-7441-AFFE-635EB8DAB45B}" type="slidenum">
              <a:rPr lang="en-US" smtClean="0"/>
              <a:pPr/>
              <a:t>8</a:t>
            </a:fld>
            <a:endParaRPr lang="en-US"/>
          </a:p>
        </p:txBody>
      </p:sp>
      <p:sp>
        <p:nvSpPr>
          <p:cNvPr id="4" name="Title 3"/>
          <p:cNvSpPr>
            <a:spLocks noGrp="1"/>
          </p:cNvSpPr>
          <p:nvPr>
            <p:ph type="title"/>
          </p:nvPr>
        </p:nvSpPr>
        <p:spPr/>
        <p:txBody>
          <a:bodyPr>
            <a:normAutofit fontScale="90000"/>
          </a:bodyPr>
          <a:lstStyle/>
          <a:p>
            <a:r>
              <a:rPr lang="en-IN" dirty="0"/>
              <a:t>Ability to add Constraints, Indexes, Foreign Keys and Triggers without changing the screen</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025" y="1216025"/>
            <a:ext cx="6457950" cy="3362325"/>
          </a:xfrm>
        </p:spPr>
      </p:pic>
    </p:spTree>
    <p:extLst>
      <p:ext uri="{BB962C8B-B14F-4D97-AF65-F5344CB8AC3E}">
        <p14:creationId xmlns:p14="http://schemas.microsoft.com/office/powerpoint/2010/main" val="1484306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a:spLocks noGrp="1"/>
          </p:cNvSpPr>
          <p:nvPr>
            <p:ph type="body" idx="1"/>
          </p:nvPr>
        </p:nvSpPr>
        <p:spPr>
          <a:xfrm>
            <a:off x="677188" y="2266951"/>
            <a:ext cx="7772400" cy="723899"/>
          </a:xfrm>
        </p:spPr>
        <p:txBody>
          <a:bodyPr>
            <a:normAutofit/>
          </a:bodyPr>
          <a:lstStyle/>
          <a:p>
            <a:r>
              <a:rPr lang="en-IN" sz="3200" dirty="0"/>
              <a:t> </a:t>
            </a:r>
            <a:r>
              <a:rPr lang="en-IN" sz="3200" dirty="0"/>
              <a:t> ‘Declarative – Model Based Development’</a:t>
            </a:r>
            <a:endParaRPr lang="en-IN" sz="3200" dirty="0"/>
          </a:p>
        </p:txBody>
      </p:sp>
    </p:spTree>
    <p:extLst>
      <p:ext uri="{BB962C8B-B14F-4D97-AF65-F5344CB8AC3E}">
        <p14:creationId xmlns:p14="http://schemas.microsoft.com/office/powerpoint/2010/main" val="1211854451"/>
      </p:ext>
    </p:extLst>
  </p:cSld>
  <p:clrMapOvr>
    <a:masterClrMapping/>
  </p:clrMapOvr>
</p:sld>
</file>

<file path=ppt/theme/theme1.xml><?xml version="1.0" encoding="utf-8"?>
<a:theme xmlns:a="http://schemas.openxmlformats.org/drawingml/2006/main" name="Xoriant Presentation template Light_Headings_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Xoriant PPT Template v1" id="{3C23C2DA-CCF2-42ED-8459-502AE558C3F8}" vid="{B8F457F2-2432-485C-9DA8-EF518AB329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Xoriant PPT Template v1</Template>
  <TotalTime>4096</TotalTime>
  <Words>942</Words>
  <Application>Microsoft Office PowerPoint</Application>
  <PresentationFormat>On-screen Show (16:9)</PresentationFormat>
  <Paragraphs>115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Xoriant Presentation template Light_Headings_v1</vt:lpstr>
      <vt:lpstr>SQL Server Projects &amp; SSDT</vt:lpstr>
      <vt:lpstr>Agenda </vt:lpstr>
      <vt:lpstr>PowerPoint Presentation</vt:lpstr>
      <vt:lpstr>What is SSDT?</vt:lpstr>
      <vt:lpstr>PowerPoint Presentation</vt:lpstr>
      <vt:lpstr>Design &amp; Code view in a single screen</vt:lpstr>
      <vt:lpstr>PowerPoint Presentation</vt:lpstr>
      <vt:lpstr>Ability to add Constraints, Indexes, Foreign Keys and Triggers without changing the screen</vt:lpstr>
      <vt:lpstr>PowerPoint Presentation</vt:lpstr>
      <vt:lpstr>‘Declarative – Model Based Development’</vt:lpstr>
      <vt:lpstr>PowerPoint Presentation</vt:lpstr>
      <vt:lpstr>Connected Development</vt:lpstr>
      <vt:lpstr>Connected Development</vt:lpstr>
      <vt:lpstr>PowerPoint Presentation</vt:lpstr>
      <vt:lpstr>Disconnected Development</vt:lpstr>
      <vt:lpstr>Disconnected Development</vt:lpstr>
      <vt:lpstr>PowerPoint Presentation</vt:lpstr>
      <vt:lpstr>Schema Comparison</vt:lpstr>
      <vt:lpstr>PowerPoint Presentation</vt:lpstr>
      <vt:lpstr>Saving snapshots of the Database</vt:lpstr>
      <vt:lpstr>Saving snapshots of the Database</vt:lpstr>
      <vt:lpstr>PowerPoint Presentation</vt:lpstr>
      <vt:lpstr>Ability to find any errors or  reference issues in design time</vt:lpstr>
      <vt:lpstr>Ability to find any errors or  reference issues in design time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Slide</dc:title>
  <dc:creator>Ritu Rungta</dc:creator>
  <cp:lastModifiedBy>Salil Belapurkar</cp:lastModifiedBy>
  <cp:revision>109</cp:revision>
  <dcterms:created xsi:type="dcterms:W3CDTF">2015-12-01T06:56:46Z</dcterms:created>
  <dcterms:modified xsi:type="dcterms:W3CDTF">2016-11-09T07:10:16Z</dcterms:modified>
</cp:coreProperties>
</file>