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30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3DE260-02D8-4597-999A-EB2D554079A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406549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DE260-02D8-4597-999A-EB2D554079A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218593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DE260-02D8-4597-999A-EB2D554079A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78624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DE260-02D8-4597-999A-EB2D554079A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278207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3DE260-02D8-4597-999A-EB2D554079A5}"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100174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DE260-02D8-4597-999A-EB2D554079A5}"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18326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DE260-02D8-4597-999A-EB2D554079A5}"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281263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3DE260-02D8-4597-999A-EB2D554079A5}"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12248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DE260-02D8-4597-999A-EB2D554079A5}"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247922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C3DE260-02D8-4597-999A-EB2D554079A5}"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4118562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C3DE260-02D8-4597-999A-EB2D554079A5}"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3D4A3-138D-44ED-B4D3-31EAA1D7A63D}" type="slidenum">
              <a:rPr lang="en-US" smtClean="0"/>
              <a:t>‹#›</a:t>
            </a:fld>
            <a:endParaRPr lang="en-US"/>
          </a:p>
        </p:txBody>
      </p:sp>
    </p:spTree>
    <p:extLst>
      <p:ext uri="{BB962C8B-B14F-4D97-AF65-F5344CB8AC3E}">
        <p14:creationId xmlns:p14="http://schemas.microsoft.com/office/powerpoint/2010/main" val="34421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C3DE260-02D8-4597-999A-EB2D554079A5}" type="datetimeFigureOut">
              <a:rPr lang="en-US" smtClean="0"/>
              <a:t>12/30/2021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063D4A3-138D-44ED-B4D3-31EAA1D7A63D}" type="slidenum">
              <a:rPr lang="en-US" smtClean="0"/>
              <a:t>‹#›</a:t>
            </a:fld>
            <a:endParaRPr lang="en-US"/>
          </a:p>
        </p:txBody>
      </p:sp>
    </p:spTree>
    <p:extLst>
      <p:ext uri="{BB962C8B-B14F-4D97-AF65-F5344CB8AC3E}">
        <p14:creationId xmlns:p14="http://schemas.microsoft.com/office/powerpoint/2010/main" val="3516238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8B3DD4-D4F5-41DF-A2FE-4438E9DF4C47}"/>
              </a:ext>
            </a:extLst>
          </p:cNvPr>
          <p:cNvSpPr txBox="1"/>
          <p:nvPr/>
        </p:nvSpPr>
        <p:spPr>
          <a:xfrm>
            <a:off x="1988883" y="232012"/>
            <a:ext cx="3794629" cy="584775"/>
          </a:xfrm>
          <a:prstGeom prst="rect">
            <a:avLst/>
          </a:prstGeom>
          <a:noFill/>
        </p:spPr>
        <p:txBody>
          <a:bodyPr wrap="none" rtlCol="0">
            <a:spAutoFit/>
          </a:bodyPr>
          <a:lstStyle/>
          <a:p>
            <a:pPr algn="ctr"/>
            <a:r>
              <a:rPr lang="en-US" sz="3200" b="1" dirty="0">
                <a:latin typeface="Montserrat" panose="00000500000000000000" pitchFamily="2" charset="0"/>
              </a:rPr>
              <a:t>Door Status Sign</a:t>
            </a:r>
          </a:p>
        </p:txBody>
      </p:sp>
      <p:sp>
        <p:nvSpPr>
          <p:cNvPr id="5" name="TextBox 4">
            <a:extLst>
              <a:ext uri="{FF2B5EF4-FFF2-40B4-BE49-F238E27FC236}">
                <a16:creationId xmlns:a16="http://schemas.microsoft.com/office/drawing/2014/main" id="{BB0FCB1B-7B1A-4225-9EDF-6B6D7CA546B8}"/>
              </a:ext>
            </a:extLst>
          </p:cNvPr>
          <p:cNvSpPr txBox="1"/>
          <p:nvPr/>
        </p:nvSpPr>
        <p:spPr>
          <a:xfrm>
            <a:off x="2172430" y="776883"/>
            <a:ext cx="3427541" cy="369332"/>
          </a:xfrm>
          <a:prstGeom prst="rect">
            <a:avLst/>
          </a:prstGeom>
          <a:noFill/>
        </p:spPr>
        <p:txBody>
          <a:bodyPr wrap="none" rtlCol="0">
            <a:spAutoFit/>
          </a:bodyPr>
          <a:lstStyle/>
          <a:p>
            <a:r>
              <a:rPr lang="en-US" b="1" dirty="0">
                <a:solidFill>
                  <a:schemeClr val="tx1">
                    <a:lumMod val="50000"/>
                    <a:lumOff val="50000"/>
                  </a:schemeClr>
                </a:solidFill>
                <a:latin typeface="Montserrat" panose="00000500000000000000" pitchFamily="2" charset="0"/>
              </a:rPr>
              <a:t>Power, Initialization, Notes</a:t>
            </a:r>
          </a:p>
        </p:txBody>
      </p:sp>
      <p:sp>
        <p:nvSpPr>
          <p:cNvPr id="6" name="Rectangle: Rounded Corners 5">
            <a:extLst>
              <a:ext uri="{FF2B5EF4-FFF2-40B4-BE49-F238E27FC236}">
                <a16:creationId xmlns:a16="http://schemas.microsoft.com/office/drawing/2014/main" id="{00FDFF68-56FB-4F39-9752-F5E6DA2A34E5}"/>
              </a:ext>
            </a:extLst>
          </p:cNvPr>
          <p:cNvSpPr/>
          <p:nvPr/>
        </p:nvSpPr>
        <p:spPr>
          <a:xfrm>
            <a:off x="522027" y="1206887"/>
            <a:ext cx="6728346" cy="7857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CF5FBA4-4B86-410D-86B8-B018C89A4223}"/>
              </a:ext>
            </a:extLst>
          </p:cNvPr>
          <p:cNvSpPr txBox="1"/>
          <p:nvPr/>
        </p:nvSpPr>
        <p:spPr>
          <a:xfrm>
            <a:off x="190088" y="1536315"/>
            <a:ext cx="3696111" cy="8494633"/>
          </a:xfrm>
          <a:prstGeom prst="rect">
            <a:avLst/>
          </a:prstGeom>
          <a:noFill/>
        </p:spPr>
        <p:txBody>
          <a:bodyPr wrap="square" rtlCol="0">
            <a:spAutoFit/>
          </a:bodyPr>
          <a:lstStyle/>
          <a:p>
            <a:pPr algn="ctr"/>
            <a:r>
              <a:rPr lang="en-US" b="1" dirty="0">
                <a:latin typeface="Montserrat" panose="00000500000000000000" pitchFamily="2" charset="0"/>
              </a:rPr>
              <a:t>Power</a:t>
            </a:r>
            <a:endParaRPr lang="en-US" sz="1200" b="1" dirty="0">
              <a:latin typeface="Montserrat" panose="00000500000000000000" pitchFamily="2" charset="0"/>
            </a:endParaRPr>
          </a:p>
          <a:p>
            <a:pPr algn="ctr"/>
            <a:endParaRPr lang="en-US" sz="1200" b="1" dirty="0">
              <a:latin typeface="Montserrat" panose="00000500000000000000" pitchFamily="2" charset="0"/>
            </a:endParaRPr>
          </a:p>
          <a:p>
            <a:r>
              <a:rPr lang="en-US" sz="1200" b="1" dirty="0">
                <a:latin typeface="Montserrat" panose="00000500000000000000" pitchFamily="2" charset="0"/>
              </a:rPr>
              <a:t>Turning It On</a:t>
            </a:r>
          </a:p>
          <a:p>
            <a:r>
              <a:rPr lang="en-US" sz="1200" dirty="0">
                <a:latin typeface="Montserrat" panose="00000500000000000000" pitchFamily="2" charset="0"/>
              </a:rPr>
              <a:t>To turn the sign off or on, flip the switch located at the bottom-right corner on the back of the sign.</a:t>
            </a:r>
          </a:p>
          <a:p>
            <a:endParaRPr lang="en-US" sz="1200" dirty="0">
              <a:latin typeface="Montserrat" panose="00000500000000000000" pitchFamily="2" charset="0"/>
            </a:endParaRPr>
          </a:p>
          <a:p>
            <a:r>
              <a:rPr lang="en-US" sz="1200" dirty="0">
                <a:latin typeface="Montserrat" panose="00000500000000000000" pitchFamily="2" charset="0"/>
              </a:rPr>
              <a:t>To turn the remote off or on, open the remote enclosure with the two clips on the sides. Slowly pull up the lid of the remote enclosure – </a:t>
            </a:r>
            <a:r>
              <a:rPr lang="en-US" sz="1200" u="sng" dirty="0">
                <a:latin typeface="Montserrat" panose="00000500000000000000" pitchFamily="2" charset="0"/>
              </a:rPr>
              <a:t>do not lift by holding onto the electronic components within</a:t>
            </a:r>
            <a:r>
              <a:rPr lang="en-US" sz="1200" dirty="0">
                <a:latin typeface="Montserrat" panose="00000500000000000000" pitchFamily="2" charset="0"/>
              </a:rPr>
              <a:t>. There is a cable connecting the batteries to the Arduino MEGA microcontroller (the black circuit board). There is a switch connected to this cable. Flip the switch to control power.</a:t>
            </a:r>
          </a:p>
          <a:p>
            <a:endParaRPr lang="en-US" sz="1200" dirty="0">
              <a:latin typeface="Montserrat" panose="00000500000000000000" pitchFamily="2" charset="0"/>
            </a:endParaRPr>
          </a:p>
          <a:p>
            <a:r>
              <a:rPr lang="en-US" sz="1200" b="1" dirty="0">
                <a:latin typeface="Montserrat" panose="00000500000000000000" pitchFamily="2" charset="0"/>
              </a:rPr>
              <a:t>Battery Power</a:t>
            </a:r>
          </a:p>
          <a:p>
            <a:r>
              <a:rPr lang="en-US" sz="1200" dirty="0">
                <a:latin typeface="Montserrat" panose="00000500000000000000" pitchFamily="2" charset="0"/>
              </a:rPr>
              <a:t>The DSS remote and sign operate on two 9-volt batteries wired in parallel (the batteries supply 9 volts and double the amp-hours). If you notice that the text displayed on the LCD screen is starting to appear faded, or if the wireless range of the remote is reduced, it may be time to change the batteries.</a:t>
            </a:r>
          </a:p>
          <a:p>
            <a:endParaRPr lang="en-US" sz="1200" dirty="0">
              <a:latin typeface="Montserrat" panose="00000500000000000000" pitchFamily="2" charset="0"/>
            </a:endParaRPr>
          </a:p>
          <a:p>
            <a:r>
              <a:rPr lang="en-US" sz="1200" dirty="0">
                <a:latin typeface="Montserrat" panose="00000500000000000000" pitchFamily="2" charset="0"/>
              </a:rPr>
              <a:t>To change the batteries of the sign, ensure that the power is first switched off with the switch in the bottom right corner of the back of the frame. Gently remove the battery clips from the heads of the 9-volt batteries present on the front of the sign. Gently press the battery clips onto new batteries and ensure they are secured with the Velcro straps.</a:t>
            </a:r>
          </a:p>
          <a:p>
            <a:endParaRPr lang="en-US" sz="1200" dirty="0">
              <a:latin typeface="Montserrat" panose="00000500000000000000" pitchFamily="2" charset="0"/>
            </a:endParaRPr>
          </a:p>
          <a:p>
            <a:r>
              <a:rPr lang="en-US" sz="1200" dirty="0">
                <a:latin typeface="Montserrat" panose="00000500000000000000" pitchFamily="2" charset="0"/>
              </a:rPr>
              <a:t>To change the batteries of the remote, open the remote enclosure with the two clips on the sides. Slowly pull up the lid of the remote enclosure – </a:t>
            </a:r>
            <a:r>
              <a:rPr lang="en-US" sz="1200" u="sng" dirty="0">
                <a:latin typeface="Montserrat" panose="00000500000000000000" pitchFamily="2" charset="0"/>
              </a:rPr>
              <a:t>do not lift by holding onto the electronic components within</a:t>
            </a:r>
            <a:r>
              <a:rPr lang="en-US" sz="1200" dirty="0">
                <a:latin typeface="Montserrat" panose="00000500000000000000" pitchFamily="2" charset="0"/>
              </a:rPr>
              <a:t>. There is a cable connecting the batteries to the </a:t>
            </a:r>
            <a:r>
              <a:rPr lang="en-US" sz="1200" dirty="0" err="1">
                <a:latin typeface="Montserrat" panose="00000500000000000000" pitchFamily="2" charset="0"/>
              </a:rPr>
              <a:t>Elegoo</a:t>
            </a:r>
            <a:r>
              <a:rPr lang="en-US" sz="1200" dirty="0">
                <a:latin typeface="Montserrat" panose="00000500000000000000" pitchFamily="2" charset="0"/>
              </a:rPr>
              <a:t> Mega microcontroller (the black circuit board). Unplug this cable. Gently remove the battery clips from the heads of the 9-volt batteries in the enclosure.</a:t>
            </a:r>
          </a:p>
        </p:txBody>
      </p:sp>
      <p:sp>
        <p:nvSpPr>
          <p:cNvPr id="9" name="TextBox 8">
            <a:extLst>
              <a:ext uri="{FF2B5EF4-FFF2-40B4-BE49-F238E27FC236}">
                <a16:creationId xmlns:a16="http://schemas.microsoft.com/office/drawing/2014/main" id="{DB56AC66-C917-4F87-8746-075037249D2D}"/>
              </a:ext>
            </a:extLst>
          </p:cNvPr>
          <p:cNvSpPr txBox="1"/>
          <p:nvPr/>
        </p:nvSpPr>
        <p:spPr>
          <a:xfrm>
            <a:off x="3886197" y="1536315"/>
            <a:ext cx="3696111" cy="6463308"/>
          </a:xfrm>
          <a:prstGeom prst="rect">
            <a:avLst/>
          </a:prstGeom>
          <a:noFill/>
        </p:spPr>
        <p:txBody>
          <a:bodyPr wrap="square">
            <a:spAutoFit/>
          </a:bodyPr>
          <a:lstStyle/>
          <a:p>
            <a:r>
              <a:rPr lang="en-US" sz="1200" dirty="0">
                <a:latin typeface="Montserrat" panose="00000500000000000000" pitchFamily="2" charset="0"/>
              </a:rPr>
              <a:t>Gently press the battery clips onto new batteries and ensure they are secured with the Velcro straps.</a:t>
            </a:r>
          </a:p>
          <a:p>
            <a:endParaRPr lang="en-US" sz="1200" dirty="0">
              <a:latin typeface="Montserrat" panose="00000500000000000000" pitchFamily="2" charset="0"/>
            </a:endParaRPr>
          </a:p>
          <a:p>
            <a:r>
              <a:rPr lang="en-US" sz="1200" dirty="0">
                <a:latin typeface="Montserrat" panose="00000500000000000000" pitchFamily="2" charset="0"/>
              </a:rPr>
              <a:t>The sign can be powered with an AC-DC power adapter that supplies 9-12VDC and 0.8-1.0 amps.</a:t>
            </a:r>
          </a:p>
          <a:p>
            <a:endParaRPr lang="en-US" sz="1200" dirty="0">
              <a:latin typeface="Montserrat" panose="00000500000000000000" pitchFamily="2" charset="0"/>
            </a:endParaRPr>
          </a:p>
          <a:p>
            <a:pPr algn="ctr"/>
            <a:r>
              <a:rPr lang="en-US" b="1" dirty="0">
                <a:latin typeface="Montserrat" panose="00000500000000000000" pitchFamily="2" charset="0"/>
              </a:rPr>
              <a:t>Initialization</a:t>
            </a:r>
            <a:endParaRPr lang="en-US" sz="1200" dirty="0">
              <a:latin typeface="Montserrat" panose="00000500000000000000" pitchFamily="2" charset="0"/>
            </a:endParaRPr>
          </a:p>
          <a:p>
            <a:pPr algn="ctr"/>
            <a:endParaRPr lang="en-US" sz="1200" b="1" dirty="0">
              <a:latin typeface="Montserrat" panose="00000500000000000000" pitchFamily="2" charset="0"/>
            </a:endParaRPr>
          </a:p>
          <a:p>
            <a:r>
              <a:rPr lang="en-US" sz="1200" dirty="0">
                <a:latin typeface="Montserrat" panose="00000500000000000000" pitchFamily="2" charset="0"/>
              </a:rPr>
              <a:t>To begin using the DSS, first switch on the remote. Then switch on the sign. Wait until the row of white squares has disappeared from the LCD display of both the remote and the sign. The remote and sign automatically connect to each other. The DSS is then ready for use.</a:t>
            </a:r>
          </a:p>
          <a:p>
            <a:endParaRPr lang="en-US" sz="1200" dirty="0">
              <a:latin typeface="Montserrat" panose="00000500000000000000" pitchFamily="2" charset="0"/>
            </a:endParaRPr>
          </a:p>
          <a:p>
            <a:pPr algn="ctr"/>
            <a:r>
              <a:rPr lang="en-US" b="1" dirty="0">
                <a:latin typeface="Montserrat" panose="00000500000000000000" pitchFamily="2" charset="0"/>
              </a:rPr>
              <a:t>Range</a:t>
            </a:r>
          </a:p>
          <a:p>
            <a:endParaRPr lang="en-US" sz="1200" dirty="0">
              <a:latin typeface="Montserrat" panose="00000500000000000000" pitchFamily="2" charset="0"/>
            </a:endParaRPr>
          </a:p>
          <a:p>
            <a:r>
              <a:rPr lang="en-US" sz="1200" dirty="0">
                <a:latin typeface="Montserrat" panose="00000500000000000000" pitchFamily="2" charset="0"/>
              </a:rPr>
              <a:t>The range of the DSS remote is approximately 40 ft. This range is reduced if obstacles such as walls appear between the remote and the sign.</a:t>
            </a:r>
          </a:p>
          <a:p>
            <a:endParaRPr lang="en-US" sz="1200" dirty="0">
              <a:latin typeface="Montserrat" panose="00000500000000000000" pitchFamily="2" charset="0"/>
            </a:endParaRPr>
          </a:p>
          <a:p>
            <a:pPr algn="ctr"/>
            <a:r>
              <a:rPr lang="en-US" b="1" dirty="0">
                <a:latin typeface="Montserrat" panose="00000500000000000000" pitchFamily="2" charset="0"/>
              </a:rPr>
              <a:t>Components</a:t>
            </a:r>
          </a:p>
          <a:p>
            <a:endParaRPr lang="en-US" sz="1200" dirty="0">
              <a:latin typeface="Montserrat" panose="00000500000000000000" pitchFamily="2" charset="0"/>
            </a:endParaRPr>
          </a:p>
          <a:p>
            <a:r>
              <a:rPr lang="en-US" sz="1200" dirty="0" err="1">
                <a:latin typeface="Montserrat" panose="00000500000000000000" pitchFamily="2" charset="0"/>
              </a:rPr>
              <a:t>Elegoo</a:t>
            </a:r>
            <a:r>
              <a:rPr lang="en-US" sz="1200" dirty="0">
                <a:latin typeface="Montserrat" panose="00000500000000000000" pitchFamily="2" charset="0"/>
              </a:rPr>
              <a:t>-brand copies of the Arduino-brand Mega 2560 Rev3 microcontroller serve as the primary “brains” of the DSS remote and sign.</a:t>
            </a:r>
          </a:p>
          <a:p>
            <a:endParaRPr lang="en-US" sz="1200" dirty="0">
              <a:latin typeface="Montserrat" panose="00000500000000000000" pitchFamily="2" charset="0"/>
            </a:endParaRPr>
          </a:p>
          <a:p>
            <a:r>
              <a:rPr lang="en-US" sz="1200" dirty="0">
                <a:latin typeface="Montserrat" panose="00000500000000000000" pitchFamily="2" charset="0"/>
              </a:rPr>
              <a:t>The communication devices used are NRF24L01L transceivers.</a:t>
            </a:r>
          </a:p>
        </p:txBody>
      </p:sp>
    </p:spTree>
    <p:extLst>
      <p:ext uri="{BB962C8B-B14F-4D97-AF65-F5344CB8AC3E}">
        <p14:creationId xmlns:p14="http://schemas.microsoft.com/office/powerpoint/2010/main" val="416087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200A4-A28B-4CDD-889C-F2D8E1EF4EDA}"/>
              </a:ext>
            </a:extLst>
          </p:cNvPr>
          <p:cNvSpPr txBox="1"/>
          <p:nvPr/>
        </p:nvSpPr>
        <p:spPr>
          <a:xfrm>
            <a:off x="1988883" y="232012"/>
            <a:ext cx="3794629" cy="584775"/>
          </a:xfrm>
          <a:prstGeom prst="rect">
            <a:avLst/>
          </a:prstGeom>
          <a:noFill/>
        </p:spPr>
        <p:txBody>
          <a:bodyPr wrap="none" rtlCol="0">
            <a:spAutoFit/>
          </a:bodyPr>
          <a:lstStyle/>
          <a:p>
            <a:pPr algn="ctr"/>
            <a:r>
              <a:rPr lang="en-US" sz="3200" b="1" dirty="0">
                <a:latin typeface="Montserrat" panose="00000500000000000000" pitchFamily="2" charset="0"/>
              </a:rPr>
              <a:t>Door Status Sign</a:t>
            </a:r>
          </a:p>
        </p:txBody>
      </p:sp>
      <p:sp>
        <p:nvSpPr>
          <p:cNvPr id="3" name="TextBox 2">
            <a:extLst>
              <a:ext uri="{FF2B5EF4-FFF2-40B4-BE49-F238E27FC236}">
                <a16:creationId xmlns:a16="http://schemas.microsoft.com/office/drawing/2014/main" id="{D7401DBA-B956-4AC1-9460-FEBF7D6DBBFB}"/>
              </a:ext>
            </a:extLst>
          </p:cNvPr>
          <p:cNvSpPr txBox="1"/>
          <p:nvPr/>
        </p:nvSpPr>
        <p:spPr>
          <a:xfrm>
            <a:off x="2324715" y="776883"/>
            <a:ext cx="3122971" cy="369332"/>
          </a:xfrm>
          <a:prstGeom prst="rect">
            <a:avLst/>
          </a:prstGeom>
          <a:noFill/>
        </p:spPr>
        <p:txBody>
          <a:bodyPr wrap="none" rtlCol="0">
            <a:spAutoFit/>
          </a:bodyPr>
          <a:lstStyle/>
          <a:p>
            <a:r>
              <a:rPr lang="en-US" b="1" dirty="0">
                <a:solidFill>
                  <a:schemeClr val="accent6"/>
                </a:solidFill>
                <a:latin typeface="Montserrat" panose="00000500000000000000" pitchFamily="2" charset="0"/>
              </a:rPr>
              <a:t>Remote Circuit Diagram</a:t>
            </a:r>
          </a:p>
        </p:txBody>
      </p:sp>
      <p:sp>
        <p:nvSpPr>
          <p:cNvPr id="4" name="Rectangle: Rounded Corners 3">
            <a:extLst>
              <a:ext uri="{FF2B5EF4-FFF2-40B4-BE49-F238E27FC236}">
                <a16:creationId xmlns:a16="http://schemas.microsoft.com/office/drawing/2014/main" id="{A526C337-AFF2-49AE-B8E2-C5B9C1E6249B}"/>
              </a:ext>
            </a:extLst>
          </p:cNvPr>
          <p:cNvSpPr/>
          <p:nvPr/>
        </p:nvSpPr>
        <p:spPr>
          <a:xfrm>
            <a:off x="522027" y="1206887"/>
            <a:ext cx="6728346" cy="7857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Diagram&#10;&#10;Description automatically generated">
            <a:extLst>
              <a:ext uri="{FF2B5EF4-FFF2-40B4-BE49-F238E27FC236}">
                <a16:creationId xmlns:a16="http://schemas.microsoft.com/office/drawing/2014/main" id="{6134B6A9-8998-4B27-A206-F9830950D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45" y="1675559"/>
            <a:ext cx="6259103" cy="7000847"/>
          </a:xfrm>
          <a:prstGeom prst="rect">
            <a:avLst/>
          </a:prstGeom>
        </p:spPr>
      </p:pic>
    </p:spTree>
    <p:extLst>
      <p:ext uri="{BB962C8B-B14F-4D97-AF65-F5344CB8AC3E}">
        <p14:creationId xmlns:p14="http://schemas.microsoft.com/office/powerpoint/2010/main" val="38345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200A4-A28B-4CDD-889C-F2D8E1EF4EDA}"/>
              </a:ext>
            </a:extLst>
          </p:cNvPr>
          <p:cNvSpPr txBox="1"/>
          <p:nvPr/>
        </p:nvSpPr>
        <p:spPr>
          <a:xfrm>
            <a:off x="1988883" y="232012"/>
            <a:ext cx="3794629" cy="584775"/>
          </a:xfrm>
          <a:prstGeom prst="rect">
            <a:avLst/>
          </a:prstGeom>
          <a:noFill/>
        </p:spPr>
        <p:txBody>
          <a:bodyPr wrap="none" rtlCol="0">
            <a:spAutoFit/>
          </a:bodyPr>
          <a:lstStyle/>
          <a:p>
            <a:pPr algn="ctr"/>
            <a:r>
              <a:rPr lang="en-US" sz="3200" b="1" dirty="0">
                <a:latin typeface="Montserrat" panose="00000500000000000000" pitchFamily="2" charset="0"/>
              </a:rPr>
              <a:t>Door Status Sign</a:t>
            </a:r>
          </a:p>
        </p:txBody>
      </p:sp>
      <p:sp>
        <p:nvSpPr>
          <p:cNvPr id="3" name="TextBox 2">
            <a:extLst>
              <a:ext uri="{FF2B5EF4-FFF2-40B4-BE49-F238E27FC236}">
                <a16:creationId xmlns:a16="http://schemas.microsoft.com/office/drawing/2014/main" id="{D7401DBA-B956-4AC1-9460-FEBF7D6DBBFB}"/>
              </a:ext>
            </a:extLst>
          </p:cNvPr>
          <p:cNvSpPr txBox="1"/>
          <p:nvPr/>
        </p:nvSpPr>
        <p:spPr>
          <a:xfrm>
            <a:off x="2533105" y="776883"/>
            <a:ext cx="2706190" cy="369332"/>
          </a:xfrm>
          <a:prstGeom prst="rect">
            <a:avLst/>
          </a:prstGeom>
          <a:noFill/>
        </p:spPr>
        <p:txBody>
          <a:bodyPr wrap="none" rtlCol="0">
            <a:spAutoFit/>
          </a:bodyPr>
          <a:lstStyle/>
          <a:p>
            <a:r>
              <a:rPr lang="en-US" b="1" dirty="0">
                <a:solidFill>
                  <a:schemeClr val="accent5"/>
                </a:solidFill>
                <a:latin typeface="Montserrat" panose="00000500000000000000" pitchFamily="2" charset="0"/>
              </a:rPr>
              <a:t>Sign Circuit Diagram</a:t>
            </a:r>
          </a:p>
        </p:txBody>
      </p:sp>
      <p:sp>
        <p:nvSpPr>
          <p:cNvPr id="4" name="Rectangle: Rounded Corners 3">
            <a:extLst>
              <a:ext uri="{FF2B5EF4-FFF2-40B4-BE49-F238E27FC236}">
                <a16:creationId xmlns:a16="http://schemas.microsoft.com/office/drawing/2014/main" id="{A526C337-AFF2-49AE-B8E2-C5B9C1E6249B}"/>
              </a:ext>
            </a:extLst>
          </p:cNvPr>
          <p:cNvSpPr/>
          <p:nvPr/>
        </p:nvSpPr>
        <p:spPr>
          <a:xfrm>
            <a:off x="522027" y="1206887"/>
            <a:ext cx="6728346" cy="78572"/>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9CAF086-5A4D-4C4F-8CE7-A86D766EB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530" y="1691086"/>
            <a:ext cx="6147333" cy="6716342"/>
          </a:xfrm>
          <a:prstGeom prst="rect">
            <a:avLst/>
          </a:prstGeom>
        </p:spPr>
      </p:pic>
    </p:spTree>
    <p:extLst>
      <p:ext uri="{BB962C8B-B14F-4D97-AF65-F5344CB8AC3E}">
        <p14:creationId xmlns:p14="http://schemas.microsoft.com/office/powerpoint/2010/main" val="35129886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487</Words>
  <Application>Microsoft Office PowerPoint</Application>
  <PresentationFormat>Custom</PresentationFormat>
  <Paragraphs>36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Montserrat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MacGregor</dc:creator>
  <cp:lastModifiedBy>Russell MacGregor</cp:lastModifiedBy>
  <cp:revision>1</cp:revision>
  <dcterms:created xsi:type="dcterms:W3CDTF">2021-12-30T19:29:23Z</dcterms:created>
  <dcterms:modified xsi:type="dcterms:W3CDTF">2021-12-30T20:02:38Z</dcterms:modified>
</cp:coreProperties>
</file>