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86" r:id="rId2"/>
    <p:sldId id="292" r:id="rId3"/>
    <p:sldId id="266" r:id="rId4"/>
    <p:sldId id="287" r:id="rId5"/>
    <p:sldId id="265" r:id="rId6"/>
    <p:sldId id="289" r:id="rId7"/>
    <p:sldId id="271" r:id="rId8"/>
    <p:sldId id="272" r:id="rId9"/>
    <p:sldId id="256" r:id="rId10"/>
    <p:sldId id="273" r:id="rId11"/>
    <p:sldId id="267" r:id="rId12"/>
    <p:sldId id="288" r:id="rId13"/>
    <p:sldId id="274" r:id="rId14"/>
    <p:sldId id="276" r:id="rId15"/>
    <p:sldId id="279" r:id="rId16"/>
    <p:sldId id="281" r:id="rId17"/>
    <p:sldId id="269" r:id="rId18"/>
    <p:sldId id="29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A8B3"/>
    <a:srgbClr val="86A6AD"/>
    <a:srgbClr val="49939E"/>
    <a:srgbClr val="0A3B42"/>
    <a:srgbClr val="959ECF"/>
    <a:srgbClr val="9191CC"/>
    <a:srgbClr val="7676DB"/>
    <a:srgbClr val="BEC6ED"/>
    <a:srgbClr val="5353C9"/>
    <a:srgbClr val="0808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ags" Target="tags/tag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panose="020B0503020204020204" pitchFamily="34" charset="-122"/>
                <a:ea typeface="Microsoft YaHe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panose="020B0503020204020204" pitchFamily="34" charset="-122"/>
                <a:ea typeface="Microsoft YaHei" panose="020B0503020204020204" pitchFamily="34" charset="-122"/>
              </a:defRPr>
            </a:lvl1pPr>
          </a:lstStyle>
          <a:p>
            <a:fld id="{3CC73A6B-BB26-4B12-BFB8-2B873AE12267}" type="datetimeFigureOut">
              <a:rPr lang="zh-CN" altLang="en-US" smtClean="0"/>
              <a:t>2022/7/5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panose="020B0503020204020204" pitchFamily="34" charset="-122"/>
                <a:ea typeface="Microsoft YaHei"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panose="020B0503020204020204" pitchFamily="34" charset="-122"/>
                <a:ea typeface="Microsoft YaHei" panose="020B0503020204020204" pitchFamily="34" charset="-122"/>
              </a:defRPr>
            </a:lvl1pPr>
          </a:lstStyle>
          <a:p>
            <a:fld id="{2E5701FA-A99B-4EA7-BD9A-49A04217B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200" kern="1200">
        <a:solidFill>
          <a:schemeClr val="tx1"/>
        </a:solidFill>
        <a:latin typeface="Microsoft YaHei" panose="020B0503020204020204" pitchFamily="34" charset="-122"/>
        <a:ea typeface="Microsoft YaHei" panose="020B0503020204020204" pitchFamily="34" charset="-122"/>
        <a:cs typeface="+mn-cs"/>
      </a:defRPr>
    </a:lvl2pPr>
    <a:lvl3pPr marL="914400" algn="l" defTabSz="914400" rtl="0" eaLnBrk="1" latinLnBrk="0" hangingPunct="1">
      <a:defRPr sz="1200" kern="1200">
        <a:solidFill>
          <a:schemeClr val="tx1"/>
        </a:solidFill>
        <a:latin typeface="Microsoft YaHei" panose="020B0503020204020204" pitchFamily="34" charset="-122"/>
        <a:ea typeface="Microsoft YaHei" panose="020B0503020204020204" pitchFamily="34" charset="-122"/>
        <a:cs typeface="+mn-cs"/>
      </a:defRPr>
    </a:lvl3pPr>
    <a:lvl4pPr marL="1371600" algn="l" defTabSz="914400" rtl="0" eaLnBrk="1" latinLnBrk="0" hangingPunct="1">
      <a:defRPr sz="1200" kern="1200">
        <a:solidFill>
          <a:schemeClr val="tx1"/>
        </a:solidFill>
        <a:latin typeface="Microsoft YaHei" panose="020B0503020204020204" pitchFamily="34" charset="-122"/>
        <a:ea typeface="Microsoft YaHei" panose="020B0503020204020204" pitchFamily="34" charset="-122"/>
        <a:cs typeface="+mn-cs"/>
      </a:defRPr>
    </a:lvl4pPr>
    <a:lvl5pPr marL="1828800" algn="l" defTabSz="914400" rtl="0" eaLnBrk="1" latinLnBrk="0" hangingPunct="1">
      <a:defRPr sz="1200" kern="1200">
        <a:solidFill>
          <a:schemeClr val="tx1"/>
        </a:solidFill>
        <a:latin typeface="Microsoft YaHei" panose="020B0503020204020204" pitchFamily="34" charset="-122"/>
        <a:ea typeface="Microsoft YaHe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tr-TR" altLang="zh-CN"/>
              <a:t>Freepptbackgrounds.net</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a:t>www.freepptbackgrounds.net</a:t>
            </a:r>
            <a:endParaRPr lang="zh-CN" altLang="en-US"/>
          </a:p>
        </p:txBody>
      </p:sp>
      <p:sp>
        <p:nvSpPr>
          <p:cNvPr id="4" name="日期占位符 3"/>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a:t>Freepptbackgrounds.net</a:t>
            </a:r>
            <a:endParaRPr lang="zh-CN" altLang="en-US"/>
          </a:p>
        </p:txBody>
      </p:sp>
      <p:sp>
        <p:nvSpPr>
          <p:cNvPr id="3" name="竖排文字占位符 2"/>
          <p:cNvSpPr>
            <a:spLocks noGrp="1"/>
          </p:cNvSpPr>
          <p:nvPr>
            <p:ph type="body" orient="vert" idx="1" hasCustomPrompt="1"/>
          </p:nvPr>
        </p:nvSpPr>
        <p:spPr/>
        <p:txBody>
          <a:bodyPr vert="eaVert"/>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4" name="日期占位符 3"/>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eaVert"/>
          <a:lstStyle/>
          <a:p>
            <a:r>
              <a:rPr lang="tr-TR" altLang="zh-CN"/>
              <a:t>Freepptbackgrounds.net</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4" name="日期占位符 3"/>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a:t>Freepptbackgrounds.net</a:t>
            </a:r>
            <a:endParaRPr lang="zh-CN" altLang="en-US"/>
          </a:p>
        </p:txBody>
      </p:sp>
      <p:sp>
        <p:nvSpPr>
          <p:cNvPr id="3" name="内容占位符 2"/>
          <p:cNvSpPr>
            <a:spLocks noGrp="1"/>
          </p:cNvSpPr>
          <p:nvPr>
            <p:ph idx="1" hasCustomPrompt="1"/>
          </p:nvPr>
        </p:nvSpPr>
        <p:spPr/>
        <p:txBody>
          <a:bodyPr/>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4" name="日期占位符 3"/>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tr-TR" altLang="zh-CN"/>
              <a:t>Freepptbackgrounds.net</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a:t>www.freepptbackgrounds.net</a:t>
            </a:r>
            <a:endParaRPr lang="zh-CN" altLang="en-US"/>
          </a:p>
        </p:txBody>
      </p:sp>
      <p:sp>
        <p:nvSpPr>
          <p:cNvPr id="4" name="日期占位符 3"/>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a:t>Freepptbackgrounds.net</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5" name="日期占位符 4"/>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365125"/>
            <a:ext cx="10515600" cy="1325563"/>
          </a:xfrm>
        </p:spPr>
        <p:txBody>
          <a:bodyPr/>
          <a:lstStyle/>
          <a:p>
            <a:r>
              <a:rPr lang="tr-TR" altLang="zh-CN"/>
              <a:t>Freepptbackgrounds.net</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a:t>www.freepptbackgrounds.net</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a:t>www.freepptbackgrounds.net</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7" name="日期占位符 6"/>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
        <p:nvSpPr>
          <p:cNvPr id="11" name="矩形 10"/>
          <p:cNvSpPr/>
          <p:nvPr userDrawn="1"/>
        </p:nvSpPr>
        <p:spPr>
          <a:xfrm>
            <a:off x="9100364" y="6422314"/>
            <a:ext cx="775136" cy="246221"/>
          </a:xfrm>
          <a:prstGeom prst="rect">
            <a:avLst/>
          </a:prstGeom>
        </p:spPr>
        <p:txBody>
          <a:bodyPr wrap="square">
            <a:spAutoFit/>
          </a:bodyPr>
          <a:lstStyle/>
          <a:p>
            <a:r>
              <a:rPr lang="en-US" altLang="zh-CN" sz="100">
                <a:solidFill>
                  <a:prstClr val="white"/>
                </a:solidFill>
                <a:latin typeface="Calibri" panose="020F0502020204030204"/>
                <a:ea typeface="SimSun" panose="02010600030101010101" pitchFamily="2" charset="-122"/>
              </a:rPr>
              <a:t>PPT</a:t>
            </a:r>
            <a:r>
              <a:rPr lang="zh-CN" altLang="en-US" sz="100">
                <a:solidFill>
                  <a:prstClr val="white"/>
                </a:solidFill>
                <a:latin typeface="Calibri" panose="020F0502020204030204"/>
                <a:ea typeface="SimSun" panose="02010600030101010101" pitchFamily="2" charset="-122"/>
              </a:rPr>
              <a:t>模板下载：</a:t>
            </a:r>
            <a:r>
              <a:rPr lang="en-US" altLang="zh-CN" sz="100">
                <a:solidFill>
                  <a:prstClr val="white"/>
                </a:solidFill>
                <a:latin typeface="Calibri" panose="020F0502020204030204"/>
                <a:ea typeface="SimSun" panose="02010600030101010101" pitchFamily="2" charset="-122"/>
              </a:rPr>
              <a:t>www.1ppt.com/moban/     </a:t>
            </a:r>
            <a:r>
              <a:rPr lang="zh-CN" altLang="en-US" sz="100">
                <a:solidFill>
                  <a:prstClr val="white"/>
                </a:solidFill>
                <a:latin typeface="Calibri" panose="020F0502020204030204"/>
                <a:ea typeface="SimSun" panose="02010600030101010101" pitchFamily="2" charset="-122"/>
              </a:rPr>
              <a:t>行业</a:t>
            </a:r>
            <a:r>
              <a:rPr lang="en-US" altLang="zh-CN" sz="100">
                <a:solidFill>
                  <a:prstClr val="white"/>
                </a:solidFill>
                <a:latin typeface="Calibri" panose="020F0502020204030204"/>
                <a:ea typeface="SimSun" panose="02010600030101010101" pitchFamily="2" charset="-122"/>
              </a:rPr>
              <a:t>PPT</a:t>
            </a:r>
            <a:r>
              <a:rPr lang="zh-CN" altLang="en-US" sz="100">
                <a:solidFill>
                  <a:prstClr val="white"/>
                </a:solidFill>
                <a:latin typeface="Calibri" panose="020F0502020204030204"/>
                <a:ea typeface="SimSun" panose="02010600030101010101" pitchFamily="2" charset="-122"/>
              </a:rPr>
              <a:t>模板：</a:t>
            </a:r>
            <a:r>
              <a:rPr lang="en-US" altLang="zh-CN" sz="100">
                <a:solidFill>
                  <a:prstClr val="white"/>
                </a:solidFill>
                <a:latin typeface="Calibri" panose="020F0502020204030204"/>
                <a:ea typeface="SimSun" panose="02010600030101010101" pitchFamily="2" charset="-122"/>
              </a:rPr>
              <a:t>www.1ppt.com/hangye/ </a:t>
            </a:r>
          </a:p>
          <a:p>
            <a:r>
              <a:rPr lang="zh-CN" altLang="en-US" sz="100">
                <a:solidFill>
                  <a:prstClr val="white"/>
                </a:solidFill>
                <a:latin typeface="Calibri" panose="020F0502020204030204"/>
                <a:ea typeface="SimSun" panose="02010600030101010101" pitchFamily="2" charset="-122"/>
              </a:rPr>
              <a:t>节日</a:t>
            </a:r>
            <a:r>
              <a:rPr lang="en-US" altLang="zh-CN" sz="100">
                <a:solidFill>
                  <a:prstClr val="white"/>
                </a:solidFill>
                <a:latin typeface="Calibri" panose="020F0502020204030204"/>
                <a:ea typeface="SimSun" panose="02010600030101010101" pitchFamily="2" charset="-122"/>
              </a:rPr>
              <a:t>PPT</a:t>
            </a:r>
            <a:r>
              <a:rPr lang="zh-CN" altLang="en-US" sz="100">
                <a:solidFill>
                  <a:prstClr val="white"/>
                </a:solidFill>
                <a:latin typeface="Calibri" panose="020F0502020204030204"/>
                <a:ea typeface="SimSun" panose="02010600030101010101" pitchFamily="2" charset="-122"/>
              </a:rPr>
              <a:t>模板：</a:t>
            </a:r>
            <a:r>
              <a:rPr lang="en-US" altLang="zh-CN" sz="100">
                <a:solidFill>
                  <a:prstClr val="white"/>
                </a:solidFill>
                <a:latin typeface="Calibri" panose="020F0502020204030204"/>
                <a:ea typeface="SimSun" panose="02010600030101010101" pitchFamily="2" charset="-122"/>
              </a:rPr>
              <a:t>www.1ppt.com/jieri/           PPT</a:t>
            </a:r>
            <a:r>
              <a:rPr lang="zh-CN" altLang="en-US" sz="100">
                <a:solidFill>
                  <a:prstClr val="white"/>
                </a:solidFill>
                <a:latin typeface="Calibri" panose="020F0502020204030204"/>
                <a:ea typeface="SimSun" panose="02010600030101010101" pitchFamily="2" charset="-122"/>
              </a:rPr>
              <a:t>素材下载：</a:t>
            </a:r>
            <a:r>
              <a:rPr lang="en-US" altLang="zh-CN" sz="100">
                <a:solidFill>
                  <a:prstClr val="white"/>
                </a:solidFill>
                <a:latin typeface="Calibri" panose="020F0502020204030204"/>
                <a:ea typeface="SimSun" panose="02010600030101010101" pitchFamily="2" charset="-122"/>
              </a:rPr>
              <a:t>www.1ppt.com/sucai/</a:t>
            </a:r>
          </a:p>
          <a:p>
            <a:r>
              <a:rPr lang="en-US" altLang="zh-CN" sz="100">
                <a:solidFill>
                  <a:prstClr val="white"/>
                </a:solidFill>
                <a:latin typeface="Calibri" panose="020F0502020204030204"/>
                <a:ea typeface="SimSun" panose="02010600030101010101" pitchFamily="2" charset="-122"/>
              </a:rPr>
              <a:t>PPT</a:t>
            </a:r>
            <a:r>
              <a:rPr lang="zh-CN" altLang="en-US" sz="100">
                <a:solidFill>
                  <a:prstClr val="white"/>
                </a:solidFill>
                <a:latin typeface="Calibri" panose="020F0502020204030204"/>
                <a:ea typeface="SimSun" panose="02010600030101010101" pitchFamily="2" charset="-122"/>
              </a:rPr>
              <a:t>背景图片：</a:t>
            </a:r>
            <a:r>
              <a:rPr lang="en-US" altLang="zh-CN" sz="100">
                <a:solidFill>
                  <a:prstClr val="white"/>
                </a:solidFill>
                <a:latin typeface="Calibri" panose="020F0502020204030204"/>
                <a:ea typeface="SimSun" panose="02010600030101010101" pitchFamily="2" charset="-122"/>
              </a:rPr>
              <a:t>www.1ppt.com/beijing/      PPT</a:t>
            </a:r>
            <a:r>
              <a:rPr lang="zh-CN" altLang="en-US" sz="100">
                <a:solidFill>
                  <a:prstClr val="white"/>
                </a:solidFill>
                <a:latin typeface="Calibri" panose="020F0502020204030204"/>
                <a:ea typeface="SimSun" panose="02010600030101010101" pitchFamily="2" charset="-122"/>
              </a:rPr>
              <a:t>图表下载：</a:t>
            </a:r>
            <a:r>
              <a:rPr lang="en-US" altLang="zh-CN" sz="100">
                <a:solidFill>
                  <a:prstClr val="white"/>
                </a:solidFill>
                <a:latin typeface="Calibri" panose="020F0502020204030204"/>
                <a:ea typeface="SimSun" panose="02010600030101010101" pitchFamily="2" charset="-122"/>
              </a:rPr>
              <a:t>www.1ppt.com/tubiao/      </a:t>
            </a:r>
          </a:p>
          <a:p>
            <a:r>
              <a:rPr lang="zh-CN" altLang="en-US" sz="100">
                <a:solidFill>
                  <a:prstClr val="white"/>
                </a:solidFill>
                <a:latin typeface="Calibri" panose="020F0502020204030204"/>
                <a:ea typeface="SimSun" panose="02010600030101010101" pitchFamily="2" charset="-122"/>
              </a:rPr>
              <a:t>优秀</a:t>
            </a:r>
            <a:r>
              <a:rPr lang="en-US" altLang="zh-CN" sz="100">
                <a:solidFill>
                  <a:prstClr val="white"/>
                </a:solidFill>
                <a:latin typeface="Calibri" panose="020F0502020204030204"/>
                <a:ea typeface="SimSun" panose="02010600030101010101" pitchFamily="2" charset="-122"/>
              </a:rPr>
              <a:t>PPT</a:t>
            </a:r>
            <a:r>
              <a:rPr lang="zh-CN" altLang="en-US" sz="100">
                <a:solidFill>
                  <a:prstClr val="white"/>
                </a:solidFill>
                <a:latin typeface="Calibri" panose="020F0502020204030204"/>
                <a:ea typeface="SimSun" panose="02010600030101010101" pitchFamily="2" charset="-122"/>
              </a:rPr>
              <a:t>下载：</a:t>
            </a:r>
            <a:r>
              <a:rPr lang="en-US" altLang="zh-CN" sz="100">
                <a:solidFill>
                  <a:prstClr val="white"/>
                </a:solidFill>
                <a:latin typeface="Calibri" panose="020F0502020204030204"/>
                <a:ea typeface="SimSun" panose="02010600030101010101" pitchFamily="2" charset="-122"/>
              </a:rPr>
              <a:t>www.1ppt.com/xiazai/        PPT</a:t>
            </a:r>
            <a:r>
              <a:rPr lang="zh-CN" altLang="en-US" sz="100">
                <a:solidFill>
                  <a:prstClr val="white"/>
                </a:solidFill>
                <a:latin typeface="Calibri" panose="020F0502020204030204"/>
                <a:ea typeface="SimSun" panose="02010600030101010101" pitchFamily="2" charset="-122"/>
              </a:rPr>
              <a:t>教程： </a:t>
            </a:r>
            <a:r>
              <a:rPr lang="en-US" altLang="zh-CN" sz="100">
                <a:solidFill>
                  <a:prstClr val="white"/>
                </a:solidFill>
                <a:latin typeface="Calibri" panose="020F0502020204030204"/>
                <a:ea typeface="SimSun" panose="02010600030101010101" pitchFamily="2" charset="-122"/>
              </a:rPr>
              <a:t>www.1ppt.com/powerpoint/      </a:t>
            </a:r>
          </a:p>
          <a:p>
            <a:r>
              <a:rPr lang="en-US" altLang="zh-CN" sz="100">
                <a:solidFill>
                  <a:prstClr val="white"/>
                </a:solidFill>
                <a:latin typeface="Calibri" panose="020F0502020204030204"/>
                <a:ea typeface="SimSun" panose="02010600030101010101" pitchFamily="2" charset="-122"/>
              </a:rPr>
              <a:t>Word</a:t>
            </a:r>
            <a:r>
              <a:rPr lang="zh-CN" altLang="en-US" sz="100">
                <a:solidFill>
                  <a:prstClr val="white"/>
                </a:solidFill>
                <a:latin typeface="Calibri" panose="020F0502020204030204"/>
                <a:ea typeface="SimSun" panose="02010600030101010101" pitchFamily="2" charset="-122"/>
              </a:rPr>
              <a:t>教程： </a:t>
            </a:r>
            <a:r>
              <a:rPr lang="en-US" altLang="zh-CN" sz="100">
                <a:solidFill>
                  <a:prstClr val="white"/>
                </a:solidFill>
                <a:latin typeface="Calibri" panose="020F0502020204030204"/>
                <a:ea typeface="SimSun" panose="02010600030101010101" pitchFamily="2" charset="-122"/>
              </a:rPr>
              <a:t>www.1ppt.com/word/              Excel</a:t>
            </a:r>
            <a:r>
              <a:rPr lang="zh-CN" altLang="en-US" sz="100">
                <a:solidFill>
                  <a:prstClr val="white"/>
                </a:solidFill>
                <a:latin typeface="Calibri" panose="020F0502020204030204"/>
                <a:ea typeface="SimSun" panose="02010600030101010101" pitchFamily="2" charset="-122"/>
              </a:rPr>
              <a:t>教程：</a:t>
            </a:r>
            <a:r>
              <a:rPr lang="en-US" altLang="zh-CN" sz="100">
                <a:solidFill>
                  <a:prstClr val="white"/>
                </a:solidFill>
                <a:latin typeface="Calibri" panose="020F0502020204030204"/>
                <a:ea typeface="SimSun" panose="02010600030101010101" pitchFamily="2" charset="-122"/>
              </a:rPr>
              <a:t>www.1ppt.com/excel/  </a:t>
            </a:r>
          </a:p>
          <a:p>
            <a:r>
              <a:rPr lang="zh-CN" altLang="en-US" sz="100">
                <a:solidFill>
                  <a:prstClr val="white"/>
                </a:solidFill>
                <a:latin typeface="Calibri" panose="020F0502020204030204"/>
                <a:ea typeface="SimSun" panose="02010600030101010101" pitchFamily="2" charset="-122"/>
              </a:rPr>
              <a:t>资料下载：</a:t>
            </a:r>
            <a:r>
              <a:rPr lang="en-US" altLang="zh-CN" sz="100">
                <a:solidFill>
                  <a:prstClr val="white"/>
                </a:solidFill>
                <a:latin typeface="Calibri" panose="020F0502020204030204"/>
                <a:ea typeface="SimSun" panose="02010600030101010101" pitchFamily="2" charset="-122"/>
              </a:rPr>
              <a:t>www.1ppt.com/ziliao/                PPT</a:t>
            </a:r>
            <a:r>
              <a:rPr lang="zh-CN" altLang="en-US" sz="100">
                <a:solidFill>
                  <a:prstClr val="white"/>
                </a:solidFill>
                <a:latin typeface="Calibri" panose="020F0502020204030204"/>
                <a:ea typeface="SimSun" panose="02010600030101010101" pitchFamily="2" charset="-122"/>
              </a:rPr>
              <a:t>课件下载：</a:t>
            </a:r>
            <a:r>
              <a:rPr lang="en-US" altLang="zh-CN" sz="100">
                <a:solidFill>
                  <a:prstClr val="white"/>
                </a:solidFill>
                <a:latin typeface="Calibri" panose="020F0502020204030204"/>
                <a:ea typeface="SimSun" panose="02010600030101010101" pitchFamily="2" charset="-122"/>
              </a:rPr>
              <a:t>www.1ppt.com/kejian/ </a:t>
            </a:r>
          </a:p>
          <a:p>
            <a:r>
              <a:rPr lang="zh-CN" altLang="en-US" sz="100">
                <a:solidFill>
                  <a:prstClr val="white"/>
                </a:solidFill>
                <a:latin typeface="Calibri" panose="020F0502020204030204"/>
                <a:ea typeface="SimSun" panose="02010600030101010101" pitchFamily="2" charset="-122"/>
              </a:rPr>
              <a:t>范文下载：</a:t>
            </a:r>
            <a:r>
              <a:rPr lang="en-US" altLang="zh-CN" sz="100">
                <a:solidFill>
                  <a:prstClr val="white"/>
                </a:solidFill>
                <a:latin typeface="Calibri" panose="020F0502020204030204"/>
                <a:ea typeface="SimSun" panose="02010600030101010101" pitchFamily="2" charset="-122"/>
              </a:rPr>
              <a:t>www.1ppt.com/fanwen/             </a:t>
            </a:r>
            <a:r>
              <a:rPr lang="zh-CN" altLang="en-US" sz="100">
                <a:solidFill>
                  <a:prstClr val="white"/>
                </a:solidFill>
                <a:latin typeface="Calibri" panose="020F0502020204030204"/>
                <a:ea typeface="SimSun" panose="02010600030101010101" pitchFamily="2" charset="-122"/>
              </a:rPr>
              <a:t>试卷下载：</a:t>
            </a:r>
            <a:r>
              <a:rPr lang="en-US" altLang="zh-CN" sz="100">
                <a:solidFill>
                  <a:prstClr val="white"/>
                </a:solidFill>
                <a:latin typeface="Calibri" panose="020F0502020204030204"/>
                <a:ea typeface="SimSun" panose="02010600030101010101" pitchFamily="2" charset="-122"/>
              </a:rPr>
              <a:t>www.1ppt.com/shiti/  </a:t>
            </a:r>
          </a:p>
          <a:p>
            <a:r>
              <a:rPr lang="zh-CN" altLang="en-US" sz="100">
                <a:solidFill>
                  <a:prstClr val="white"/>
                </a:solidFill>
                <a:latin typeface="Calibri" panose="020F0502020204030204"/>
                <a:ea typeface="SimSun" panose="02010600030101010101" pitchFamily="2" charset="-122"/>
              </a:rPr>
              <a:t>教案下载：</a:t>
            </a:r>
            <a:r>
              <a:rPr lang="en-US" altLang="zh-CN" sz="100">
                <a:solidFill>
                  <a:prstClr val="white"/>
                </a:solidFill>
                <a:latin typeface="Calibri" panose="020F0502020204030204"/>
                <a:ea typeface="SimSun" panose="02010600030101010101" pitchFamily="2" charset="-122"/>
              </a:rPr>
              <a:t>www.1ppt.com/jiaoan/        </a:t>
            </a:r>
          </a:p>
          <a:p>
            <a:r>
              <a:rPr lang="zh-CN" altLang="en-US" sz="100">
                <a:solidFill>
                  <a:prstClr val="white"/>
                </a:solidFill>
                <a:latin typeface="Calibri" panose="020F0502020204030204"/>
                <a:ea typeface="SimSun" panose="02010600030101010101" pitchFamily="2" charset="-122"/>
              </a:rPr>
              <a:t>字体下载：</a:t>
            </a:r>
            <a:r>
              <a:rPr lang="en-US" altLang="zh-CN" sz="100">
                <a:solidFill>
                  <a:prstClr val="white"/>
                </a:solidFill>
                <a:latin typeface="Calibri" panose="020F0502020204030204"/>
                <a:ea typeface="SimSun" panose="02010600030101010101" pitchFamily="2" charset="-122"/>
              </a:rPr>
              <a:t>www.1ppt.com/ziti/</a:t>
            </a:r>
          </a:p>
          <a:p>
            <a:r>
              <a:rPr lang="en-US" altLang="zh-CN" sz="100">
                <a:solidFill>
                  <a:prstClr val="white"/>
                </a:solidFill>
                <a:latin typeface="Calibri" panose="020F0502020204030204"/>
                <a:ea typeface="SimSun" panose="02010600030101010101" pitchFamily="2" charset="-122"/>
              </a:rPr>
              <a:t> </a:t>
            </a:r>
            <a:endParaRPr lang="zh-CN" altLang="en-US" sz="100">
              <a:solidFill>
                <a:prstClr val="white"/>
              </a:solidFill>
              <a:latin typeface="Calibri" panose="020F0502020204030204"/>
              <a:ea typeface="SimSun" panose="02010600030101010101" pitchFamily="2" charset="-122"/>
            </a:endParaRPr>
          </a:p>
        </p:txBody>
      </p:sp>
    </p:spTree>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a:t>Freepptbackgrounds.net</a:t>
            </a:r>
            <a:endParaRPr lang="zh-CN" altLang="en-US"/>
          </a:p>
        </p:txBody>
      </p:sp>
      <p:sp>
        <p:nvSpPr>
          <p:cNvPr id="3" name="日期占位符 2"/>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a:t>Freepptbackgrounds.net</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a:t>www.freepptbackgrounds.net</a:t>
            </a:r>
            <a:endParaRPr lang="zh-CN" altLang="en-US"/>
          </a:p>
        </p:txBody>
      </p:sp>
      <p:sp>
        <p:nvSpPr>
          <p:cNvPr id="5" name="日期占位符 4"/>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a:t>Freepptbackgrounds.net</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a:t>www.freepptbackgrounds.net</a:t>
            </a:r>
            <a:endParaRPr lang="zh-CN" altLang="en-US"/>
          </a:p>
        </p:txBody>
      </p:sp>
      <p:sp>
        <p:nvSpPr>
          <p:cNvPr id="5" name="日期占位符 4"/>
          <p:cNvSpPr>
            <a:spLocks noGrp="1"/>
          </p:cNvSpPr>
          <p:nvPr>
            <p:ph type="dt" sz="half" idx="10"/>
          </p:nvPr>
        </p:nvSpPr>
        <p:spPr/>
        <p:txBody>
          <a:bodyPr/>
          <a:lstStyle/>
          <a:p>
            <a:fld id="{F86BAB08-D03A-4FEF-8092-001CB785BBAB}" type="datetimeFigureOut">
              <a:rPr lang="zh-CN" altLang="en-US" smtClean="0"/>
              <a:t>2022/7/5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a:t>Freepptbackgrounds.net</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Download free</a:t>
            </a:r>
            <a:endParaRPr lang="tr-TR" altLang="zh-CN"/>
          </a:p>
          <a:p>
            <a:pPr lvl="1"/>
            <a:r>
              <a:rPr lang="en-US" altLang="zh-CN" err="1"/>
              <a:t>Powerpoint</a:t>
            </a:r>
            <a:r>
              <a:rPr lang="en-US" altLang="zh-CN"/>
              <a:t> Template</a:t>
            </a:r>
            <a:endParaRPr lang="tr-TR" altLang="zh-CN"/>
          </a:p>
          <a:p>
            <a:pPr lvl="2"/>
            <a:r>
              <a:rPr lang="en-US" altLang="zh-CN"/>
              <a:t>and </a:t>
            </a:r>
            <a:endParaRPr lang="tr-TR" altLang="zh-CN"/>
          </a:p>
          <a:p>
            <a:pPr lvl="3"/>
            <a:r>
              <a:rPr lang="en-US" altLang="zh-CN"/>
              <a:t>Google slides</a:t>
            </a:r>
            <a:endParaRPr lang="tr-TR" altLang="zh-CN"/>
          </a:p>
          <a:p>
            <a:pPr lvl="4"/>
            <a:r>
              <a:rPr lang="en-US" altLang="zh-CN"/>
              <a:t>Presentation for you.</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F86BAB08-D03A-4FEF-8092-001CB785BBAB}" type="datetimeFigureOut">
              <a:rPr lang="zh-CN" altLang="en-US" smtClean="0"/>
              <a:t>2022/7/5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panose="020B0503020204020204" pitchFamily="34" charset="-122"/>
                <a:ea typeface="Microsoft YaHe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7.xml" /><Relationship Id="rId4" Type="http://schemas.openxmlformats.org/officeDocument/2006/relationships/image" Target="../media/image8.png" /></Relationships>
</file>

<file path=ppt/slides/_rels/slide1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7.xml" /><Relationship Id="rId1" Type="http://schemas.openxmlformats.org/officeDocument/2006/relationships/slideLayout" Target="../slideLayouts/slideLayout7.xml" /><Relationship Id="rId4" Type="http://schemas.openxmlformats.org/officeDocument/2006/relationships/image" Target="../media/image9.jpeg"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8.xml" /><Relationship Id="rId1" Type="http://schemas.openxmlformats.org/officeDocument/2006/relationships/slideLayout" Target="../slideLayouts/slideLayout7.xml" /><Relationship Id="rId4" Type="http://schemas.openxmlformats.org/officeDocument/2006/relationships/image" Target="../media/image11.png" /></Relationships>
</file>

<file path=ppt/slides/_rels/slide14.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8" Type="http://schemas.openxmlformats.org/officeDocument/2006/relationships/hyperlink" Target="http://&#160;https:/circuitdigest.com/tags/lifi" TargetMode="External" /><Relationship Id="rId3" Type="http://schemas.openxmlformats.org/officeDocument/2006/relationships/image" Target="../media/image1.jpeg" /><Relationship Id="rId7" Type="http://schemas.openxmlformats.org/officeDocument/2006/relationships/hyperlink" Target="https://circuitdigest.com/microcontroller-projects/&#120468;&#120462;&#120482;&#120473;&#120458;&#120461;-&#120466;&#120471;&#120477;&#120462;&#120475;&#120463;&#120458;&#120460;&#120466;&#120471;&#120464;-&#120480;&#120466;&#120477;&#120465;-&#120458;&#120475;&#120461;&#120478;&#120466;&#120471;&#120472;-&#120478;&#120471;&#120472;" TargetMode="External" /><Relationship Id="rId2" Type="http://schemas.openxmlformats.org/officeDocument/2006/relationships/notesSlide" Target="../notesSlides/notesSlide12.xml" /><Relationship Id="rId1" Type="http://schemas.openxmlformats.org/officeDocument/2006/relationships/slideLayout" Target="../slideLayouts/slideLayout7.xml" /><Relationship Id="rId6" Type="http://schemas.openxmlformats.org/officeDocument/2006/relationships/hyperlink" Target="https://playground.arduino.cc/Code/Keypad/" TargetMode="External" /><Relationship Id="rId5" Type="http://schemas.openxmlformats.org/officeDocument/2006/relationships/hyperlink" Target="https://circuitdigest.com/forum" TargetMode="External" /><Relationship Id="rId4" Type="http://schemas.openxmlformats.org/officeDocument/2006/relationships/hyperlink" Target="https://circuitdigest.com/tags/i2c" TargetMode="External" /><Relationship Id="rId9" Type="http://schemas.openxmlformats.org/officeDocument/2006/relationships/hyperlink" Target="https://circuitdigest.com/electronic-circuits/p&#120472;&#120477;&#120462;&#120471;&#120477;&#120466;&#120458;&#120469;-&#120479;&#120472;&#120469;&#120477;&#120458;&#120464;&#120462;-&#120461;&#120466;&#120479;&#120466;&#120461;&#120462;&#120475;-&#120460;&#120466;&#120475;&#120460;&#120478;&#120466;&#120477;-&#120461;&#120466;&#120458;&#120464;&#120475;&#120458;&#120470;" TargetMode="External" /></Relationships>
</file>

<file path=ppt/slides/_rels/slide1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7.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7.xml" /><Relationship Id="rId4" Type="http://schemas.openxmlformats.org/officeDocument/2006/relationships/image" Target="../media/image5.jpeg"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8" descr="A picture containing chart&#10;&#10;Description automatically generated"/>
          <p:cNvPicPr>
            <a:picLocks noChangeAspect="1"/>
          </p:cNvPicPr>
          <p:nvPr/>
        </p:nvPicPr>
        <p:blipFill rotWithShape="1">
          <a:blip r:embed="rId2"/>
          <a:srcRect r="61965"/>
          <a:stretch>
            <a:fillRect/>
          </a:stretch>
        </p:blipFill>
        <p:spPr>
          <a:xfrm flipH="1">
            <a:off x="20" y="10"/>
            <a:ext cx="4637226" cy="6857990"/>
          </a:xfrm>
          <a:prstGeom prst="rect">
            <a:avLst/>
          </a:prstGeom>
        </p:spPr>
      </p:pic>
      <p:sp>
        <p:nvSpPr>
          <p:cNvPr id="13" name="Rectangle 8"/>
          <p:cNvSpPr>
            <a:spLocks noGrp="1" noRot="1" noChangeAspect="1" noMove="1" noResize="1" noEditPoints="1" noAdjustHandles="1" noChangeArrowheads="1" noChangeShapeType="1" noTextEdit="1"/>
          </p:cNvSpPr>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77328" y="640082"/>
            <a:ext cx="6274591" cy="3351602"/>
          </a:xfrm>
        </p:spPr>
        <p:txBody>
          <a:bodyPr vert="horz" lIns="91440" tIns="45720" rIns="91440" bIns="45720" rtlCol="0" anchor="b">
            <a:normAutofit/>
          </a:bodyPr>
          <a:lstStyle/>
          <a:p>
            <a:r>
              <a:rPr lang="en-US" sz="6000" i="1">
                <a:solidFill>
                  <a:schemeClr val="bg1"/>
                </a:solidFill>
                <a:latin typeface="Algerian" panose="04020705040A02060702"/>
              </a:rPr>
              <a:t>Li-Fi  Based</a:t>
            </a:r>
            <a:br>
              <a:rPr lang="en-US" sz="6000" i="1">
                <a:latin typeface="Algerian" panose="04020705040A02060702"/>
              </a:rPr>
            </a:br>
            <a:r>
              <a:rPr lang="en-US" sz="6000" i="1">
                <a:solidFill>
                  <a:schemeClr val="bg1"/>
                </a:solidFill>
                <a:latin typeface="Algerian" panose="04020705040A02060702"/>
              </a:rPr>
              <a:t>Text  </a:t>
            </a:r>
            <a:br>
              <a:rPr lang="en-US" sz="6000" i="1">
                <a:latin typeface="Algerian" panose="04020705040A02060702"/>
              </a:rPr>
            </a:br>
            <a:r>
              <a:rPr lang="en-US" sz="6000" i="1">
                <a:solidFill>
                  <a:schemeClr val="bg1"/>
                </a:solidFill>
                <a:latin typeface="Algerian" panose="04020705040A02060702"/>
              </a:rPr>
              <a:t>Communication</a:t>
            </a:r>
          </a:p>
        </p:txBody>
      </p:sp>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6"/>
          <p:cNvGrpSpPr/>
          <p:nvPr/>
        </p:nvGrpSpPr>
        <p:grpSpPr>
          <a:xfrm>
            <a:off x="509695" y="346206"/>
            <a:ext cx="5081740" cy="572136"/>
            <a:chOff x="956666" y="3498086"/>
            <a:chExt cx="5081740" cy="572136"/>
          </a:xfrm>
        </p:grpSpPr>
        <p:sp>
          <p:nvSpPr>
            <p:cNvPr id="21" name="TextBox 38"/>
            <p:cNvSpPr txBox="1"/>
            <p:nvPr/>
          </p:nvSpPr>
          <p:spPr>
            <a:xfrm>
              <a:off x="1862262" y="3547002"/>
              <a:ext cx="4176144" cy="523220"/>
            </a:xfrm>
            <a:prstGeom prst="rect">
              <a:avLst/>
            </a:prstGeom>
            <a:noFill/>
          </p:spPr>
          <p:txBody>
            <a:bodyPr wrap="none" rtlCol="0" anchor="t" anchorCtr="1">
              <a:spAutoFit/>
            </a:bodyPr>
            <a:lstStyle/>
            <a:p>
              <a:pPr algn="ctr"/>
              <a:r>
                <a:rPr lang="en-IN" altLang="zh-CN"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charset="0"/>
                </a:rPr>
                <a:t>BLOCK DIAGRAM</a:t>
              </a:r>
              <a:endParaRPr lang="zh-CN" altLang="en-US" sz="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Microsoft JhengHei Light" panose="020B0304030504040204" pitchFamily="34" charset="-122"/>
              </a:endParaRPr>
            </a:p>
          </p:txBody>
        </p:sp>
        <p:sp>
          <p:nvSpPr>
            <p:cNvPr id="22"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23"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2" name="TextBox 1"/>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p>
        </p:txBody>
      </p:sp>
      <p:pic>
        <p:nvPicPr>
          <p:cNvPr id="3" name="Picture 3"/>
          <p:cNvPicPr>
            <a:picLocks noChangeAspect="1"/>
          </p:cNvPicPr>
          <p:nvPr/>
        </p:nvPicPr>
        <p:blipFill>
          <a:blip r:embed="rId3"/>
          <a:stretch>
            <a:fillRect/>
          </a:stretch>
        </p:blipFill>
        <p:spPr>
          <a:xfrm>
            <a:off x="1300223" y="1366978"/>
            <a:ext cx="6340998" cy="2127411"/>
          </a:xfrm>
          <a:prstGeom prst="rect">
            <a:avLst/>
          </a:prstGeom>
        </p:spPr>
      </p:pic>
      <p:pic>
        <p:nvPicPr>
          <p:cNvPr id="4" name="Picture 4" descr="Graphical user interface, application&#10;&#10;Description automatically generated"/>
          <p:cNvPicPr>
            <a:picLocks noChangeAspect="1"/>
          </p:cNvPicPr>
          <p:nvPr/>
        </p:nvPicPr>
        <p:blipFill>
          <a:blip r:embed="rId4"/>
          <a:stretch>
            <a:fillRect/>
          </a:stretch>
        </p:blipFill>
        <p:spPr>
          <a:xfrm>
            <a:off x="3740552" y="4745343"/>
            <a:ext cx="8366567" cy="1148378"/>
          </a:xfrm>
          <a:prstGeom prst="rect">
            <a:avLst/>
          </a:prstGeom>
        </p:spPr>
      </p:pic>
      <p:sp>
        <p:nvSpPr>
          <p:cNvPr id="5" name="TextBox 4"/>
          <p:cNvSpPr txBox="1"/>
          <p:nvPr/>
        </p:nvSpPr>
        <p:spPr>
          <a:xfrm>
            <a:off x="1686047" y="3566932"/>
            <a:ext cx="54921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400" b="1">
                <a:solidFill>
                  <a:srgbClr val="0E3D79"/>
                </a:solidFill>
                <a:latin typeface="Times New Roman" panose="02020603050405020304"/>
                <a:ea typeface="Lato"/>
                <a:cs typeface="Lato"/>
              </a:rPr>
              <a:t>Li-Fi Transmitter Section using Arduino</a:t>
            </a:r>
          </a:p>
        </p:txBody>
      </p:sp>
      <p:sp>
        <p:nvSpPr>
          <p:cNvPr id="6" name="TextBox 5"/>
          <p:cNvSpPr txBox="1"/>
          <p:nvPr/>
        </p:nvSpPr>
        <p:spPr>
          <a:xfrm>
            <a:off x="6151944" y="6045843"/>
            <a:ext cx="50677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400" b="1">
                <a:solidFill>
                  <a:srgbClr val="0E3D79"/>
                </a:solidFill>
                <a:latin typeface="Times New Roman" panose="02020603050405020304"/>
                <a:ea typeface="Lato"/>
                <a:cs typeface="Lato"/>
              </a:rPr>
              <a:t>Li-Fi Receiver Section using Arduino</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p:cNvPicPr>
            <a:picLocks noChangeAspect="1"/>
          </p:cNvPicPr>
          <p:nvPr/>
        </p:nvPicPr>
        <p:blipFill>
          <a:blip r:embed="rId3"/>
          <a:stretch>
            <a:fillRect/>
          </a:stretch>
        </p:blipFill>
        <p:spPr>
          <a:xfrm flipH="1">
            <a:off x="0" y="-144162"/>
            <a:ext cx="12192000" cy="6858000"/>
          </a:xfrm>
          <a:prstGeom prst="rect">
            <a:avLst/>
          </a:prstGeom>
        </p:spPr>
      </p:pic>
      <p:pic>
        <p:nvPicPr>
          <p:cNvPr id="11" name="Content Placeholder 3" descr="8.jpg"/>
          <p:cNvPicPr>
            <a:picLocks noChangeAspect="1"/>
          </p:cNvPicPr>
          <p:nvPr/>
        </p:nvPicPr>
        <p:blipFill>
          <a:blip r:embed="rId4"/>
          <a:stretch>
            <a:fillRect/>
          </a:stretch>
        </p:blipFill>
        <p:spPr>
          <a:xfrm>
            <a:off x="4993120" y="198494"/>
            <a:ext cx="2430363" cy="1647025"/>
          </a:xfrm>
          <a:prstGeom prst="rect">
            <a:avLst/>
          </a:prstGeom>
        </p:spPr>
      </p:pic>
      <p:sp>
        <p:nvSpPr>
          <p:cNvPr id="13" name="TextBox 12"/>
          <p:cNvSpPr txBox="1"/>
          <p:nvPr/>
        </p:nvSpPr>
        <p:spPr>
          <a:xfrm>
            <a:off x="436144" y="314121"/>
            <a:ext cx="6190246" cy="707886"/>
          </a:xfrm>
          <a:prstGeom prst="rect">
            <a:avLst/>
          </a:prstGeom>
          <a:noFill/>
        </p:spPr>
        <p:txBody>
          <a:bodyPr wrap="square">
            <a:spAutoFit/>
          </a:bodyPr>
          <a:lstStyle/>
          <a:p>
            <a:r>
              <a:rPr lang="en-IN" sz="4000" b="1" i="1"/>
              <a:t>Working Principle</a:t>
            </a:r>
            <a:endParaRPr lang="en-IN" sz="4000"/>
          </a:p>
        </p:txBody>
      </p:sp>
      <p:sp>
        <p:nvSpPr>
          <p:cNvPr id="2" name="TextBox 1"/>
          <p:cNvSpPr txBox="1"/>
          <p:nvPr/>
        </p:nvSpPr>
        <p:spPr>
          <a:xfrm>
            <a:off x="291799" y="1753036"/>
            <a:ext cx="6688103"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buFont typeface="Wingdings" panose="05000000000000000000"/>
              <a:buChar char="Ø"/>
            </a:pPr>
            <a:r>
              <a:rPr lang="en-US" sz="2000" b="1" dirty="0"/>
              <a:t>Working principle of Li-Fi based data transfer system -</a:t>
            </a:r>
            <a:endParaRPr lang="en-US" dirty="0"/>
          </a:p>
          <a:p>
            <a:pPr algn="just"/>
            <a:r>
              <a:rPr lang="en-US" sz="2000" b="1" dirty="0"/>
              <a:t>As we know Li-Fi means light fidelity . It consists of two parts or sections</a:t>
            </a:r>
          </a:p>
          <a:p>
            <a:pPr algn="just"/>
            <a:r>
              <a:rPr lang="en-US" sz="2000" b="1" dirty="0"/>
              <a:t>1.Receiver section</a:t>
            </a:r>
          </a:p>
          <a:p>
            <a:pPr algn="just"/>
            <a:r>
              <a:rPr lang="en-US" sz="2000" b="1" dirty="0"/>
              <a:t>2.Transmitter section</a:t>
            </a:r>
          </a:p>
          <a:p>
            <a:pPr algn="just"/>
            <a:endParaRPr lang="en-US" sz="2000" b="1"/>
          </a:p>
          <a:p>
            <a:pPr algn="just"/>
            <a:r>
              <a:rPr lang="en-US" sz="2000" b="1" dirty="0"/>
              <a:t>In general , when we input the data on transmitter side it converts that data in the form of current pulse . The same pulse is then transmitted to light source which emits a light of unique intensity .</a:t>
            </a:r>
          </a:p>
          <a:p>
            <a:pPr algn="just"/>
            <a:r>
              <a:rPr lang="en-US" sz="2000" b="1" dirty="0"/>
              <a:t>The same light is received on receiver side which is converted into numerical data from the data which is associated with the unique light intensity . That data is then displayed with the help of lcd screen.</a:t>
            </a:r>
            <a:endParaRPr lang="en-US" sz="2000" b="1" dirty="0">
              <a:latin typeface="Arial Narrow" panose="020B0606020202030204"/>
            </a:endParaRPr>
          </a:p>
        </p:txBody>
      </p:sp>
      <p:sp>
        <p:nvSpPr>
          <p:cNvPr id="3" name="TextBox 2"/>
          <p:cNvSpPr txBox="1"/>
          <p:nvPr/>
        </p:nvSpPr>
        <p:spPr>
          <a:xfrm>
            <a:off x="1986993" y="216501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8"/>
          <p:cNvPicPr>
            <a:picLocks noChangeAspect="1"/>
          </p:cNvPicPr>
          <p:nvPr/>
        </p:nvPicPr>
        <p:blipFill>
          <a:blip r:embed="rId2"/>
          <a:stretch>
            <a:fillRect/>
          </a:stretch>
        </p:blipFill>
        <p:spPr>
          <a:xfrm flipH="1">
            <a:off x="30078" y="59015"/>
            <a:ext cx="12192000" cy="6798985"/>
          </a:xfrm>
          <a:prstGeom prst="rect">
            <a:avLst/>
          </a:prstGeom>
        </p:spPr>
      </p:pic>
      <p:sp>
        <p:nvSpPr>
          <p:cNvPr id="2" name="TextBox 1"/>
          <p:cNvSpPr txBox="1"/>
          <p:nvPr/>
        </p:nvSpPr>
        <p:spPr>
          <a:xfrm>
            <a:off x="1238048" y="886115"/>
            <a:ext cx="543431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000" b="1" dirty="0">
                <a:ea typeface="+mn-lt"/>
                <a:cs typeface="+mn-lt"/>
              </a:rPr>
              <a:t>For light transfer, here we are using a light wave of unique intensity which is transferring the data with the speed of light. So our data transfer is faster than any of traditional data transferring system like wi-fi , Bluetooth , wired data transfer, etc.</a:t>
            </a:r>
            <a:endParaRPr lang="en-US" sz="2000" dirty="0">
              <a:ea typeface="+mn-lt"/>
              <a:cs typeface="+mn-lt"/>
            </a:endParaRPr>
          </a:p>
          <a:p>
            <a:pPr algn="just"/>
            <a:endParaRPr lang="en-US" sz="2000" b="1">
              <a:cs typeface="Segoe UI" panose="020B0502040204020203"/>
            </a:endParaRPr>
          </a:p>
          <a:p>
            <a:pPr algn="just"/>
            <a:r>
              <a:rPr lang="en-US" sz="2000" b="1" dirty="0">
                <a:cs typeface="Segoe UI" panose="020B0502040204020203"/>
              </a:rPr>
              <a:t>In our system model we are transferring single digit numerical data with the help of light on small level. In the same way we can improve / modify our system such that it can transfer the various types of data in the same way.</a:t>
            </a:r>
            <a:r>
              <a:rPr lang="en-US" sz="2000" dirty="0">
                <a:cs typeface="Segoe UI" panose="020B0502040204020203"/>
              </a:rPr>
              <a:t>​</a:t>
            </a:r>
            <a:endParaRPr lang="en-US" sz="2000" dirty="0"/>
          </a:p>
          <a:p>
            <a:pPr algn="just"/>
            <a:r>
              <a:rPr lang="en-US" sz="2000" b="1" dirty="0">
                <a:cs typeface="Segoe UI" panose="020B0502040204020203"/>
              </a:rPr>
              <a:t>Behind the idea of Li-Fi, there is a need of high speed data transfer , which cannot be fulfilled by our traditional methods.</a:t>
            </a:r>
            <a:r>
              <a:rPr lang="en-US" sz="2000" dirty="0">
                <a:cs typeface="Segoe UI" panose="020B0502040204020203"/>
              </a:rPr>
              <a:t>​</a:t>
            </a:r>
          </a:p>
        </p:txBody>
      </p:sp>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6"/>
          <p:cNvGrpSpPr/>
          <p:nvPr/>
        </p:nvGrpSpPr>
        <p:grpSpPr>
          <a:xfrm>
            <a:off x="509695" y="346206"/>
            <a:ext cx="600417" cy="572136"/>
            <a:chOff x="956666" y="3498086"/>
            <a:chExt cx="600417" cy="572136"/>
          </a:xfrm>
        </p:grpSpPr>
        <p:sp>
          <p:nvSpPr>
            <p:cNvPr id="27"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28"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29" name="TextBox 28"/>
          <p:cNvSpPr txBox="1"/>
          <p:nvPr/>
        </p:nvSpPr>
        <p:spPr>
          <a:xfrm>
            <a:off x="919910" y="395122"/>
            <a:ext cx="6093994" cy="523220"/>
          </a:xfrm>
          <a:prstGeom prst="rect">
            <a:avLst/>
          </a:prstGeom>
          <a:noFill/>
        </p:spPr>
        <p:txBody>
          <a:bodyPr wrap="square">
            <a:spAutoFit/>
          </a:bodyPr>
          <a:lstStyle/>
          <a:p>
            <a:pPr algn="ctr"/>
            <a:r>
              <a:rPr lang="en-IN" altLang="zh-CN"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charset="0"/>
              </a:rPr>
              <a:t>SCHEMATIC DIAGRAM</a:t>
            </a:r>
            <a:endParaRPr lang="zh-CN" altLang="en-US"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Microsoft JhengHei Light" panose="020B0304030504040204" pitchFamily="34" charset="-122"/>
            </a:endParaRPr>
          </a:p>
        </p:txBody>
      </p:sp>
      <p:pic>
        <p:nvPicPr>
          <p:cNvPr id="2" name="Picture 2" descr="Diagram, schematic&#10;&#10;Description automatically generated"/>
          <p:cNvPicPr>
            <a:picLocks noChangeAspect="1"/>
          </p:cNvPicPr>
          <p:nvPr/>
        </p:nvPicPr>
        <p:blipFill>
          <a:blip r:embed="rId3"/>
          <a:stretch>
            <a:fillRect/>
          </a:stretch>
        </p:blipFill>
        <p:spPr>
          <a:xfrm>
            <a:off x="152400" y="1767791"/>
            <a:ext cx="5997145" cy="3734309"/>
          </a:xfrm>
          <a:prstGeom prst="rect">
            <a:avLst/>
          </a:prstGeom>
        </p:spPr>
      </p:pic>
      <p:pic>
        <p:nvPicPr>
          <p:cNvPr id="3" name="Picture 3"/>
          <p:cNvPicPr>
            <a:picLocks noChangeAspect="1"/>
          </p:cNvPicPr>
          <p:nvPr/>
        </p:nvPicPr>
        <p:blipFill>
          <a:blip r:embed="rId4"/>
          <a:stretch>
            <a:fillRect/>
          </a:stretch>
        </p:blipFill>
        <p:spPr>
          <a:xfrm>
            <a:off x="6886833" y="1766260"/>
            <a:ext cx="5049793" cy="3737374"/>
          </a:xfrm>
          <a:prstGeom prst="rect">
            <a:avLst/>
          </a:prstGeom>
        </p:spPr>
      </p:pic>
      <p:sp>
        <p:nvSpPr>
          <p:cNvPr id="4" name="TextBox 3"/>
          <p:cNvSpPr txBox="1"/>
          <p:nvPr/>
        </p:nvSpPr>
        <p:spPr>
          <a:xfrm>
            <a:off x="1872049" y="570264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b="1" dirty="0" err="1"/>
              <a:t>Reciever</a:t>
            </a:r>
            <a:r>
              <a:rPr lang="en-US" b="1" dirty="0"/>
              <a:t> section</a:t>
            </a:r>
            <a:endParaRPr lang="en-US"/>
          </a:p>
        </p:txBody>
      </p:sp>
      <p:sp>
        <p:nvSpPr>
          <p:cNvPr id="6" name="TextBox 5"/>
          <p:cNvSpPr txBox="1"/>
          <p:nvPr/>
        </p:nvSpPr>
        <p:spPr>
          <a:xfrm>
            <a:off x="8130232" y="5648581"/>
            <a:ext cx="2743199"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spAutoFit/>
          </a:bodyPr>
          <a:lstStyle/>
          <a:p>
            <a:pPr algn="ctr"/>
            <a:r>
              <a:rPr lang="en-US" b="1" dirty="0"/>
              <a:t>Transmitter section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2739079" y="1692923"/>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a:latin typeface="+mj-lt"/>
              <a:ea typeface="Microsoft YaHei" panose="020B0503020204020204" pitchFamily="34" charset="-122"/>
            </a:endParaRPr>
          </a:p>
        </p:txBody>
      </p:sp>
      <p:sp>
        <p:nvSpPr>
          <p:cNvPr id="21" name="Freeform 6"/>
          <p:cNvSpPr>
            <a:spLocks noEditPoints="1"/>
          </p:cNvSpPr>
          <p:nvPr/>
        </p:nvSpPr>
        <p:spPr bwMode="auto">
          <a:xfrm>
            <a:off x="1515980" y="3729789"/>
            <a:ext cx="2563786" cy="2462982"/>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a:latin typeface="+mj-lt"/>
              <a:ea typeface="Microsoft YaHei" panose="020B0503020204020204" pitchFamily="34" charset="-122"/>
            </a:endParaRPr>
          </a:p>
        </p:txBody>
      </p:sp>
      <p:sp>
        <p:nvSpPr>
          <p:cNvPr id="22" name="Freeform 6"/>
          <p:cNvSpPr>
            <a:spLocks noEditPoints="1"/>
          </p:cNvSpPr>
          <p:nvPr/>
        </p:nvSpPr>
        <p:spPr bwMode="auto">
          <a:xfrm>
            <a:off x="1011579" y="1971581"/>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a:latin typeface="+mj-lt"/>
              <a:ea typeface="Microsoft YaHei" panose="020B0503020204020204" pitchFamily="34" charset="-122"/>
            </a:endParaRPr>
          </a:p>
        </p:txBody>
      </p:sp>
      <p:sp>
        <p:nvSpPr>
          <p:cNvPr id="23" name="Freeform 6"/>
          <p:cNvSpPr>
            <a:spLocks noEditPoints="1"/>
          </p:cNvSpPr>
          <p:nvPr/>
        </p:nvSpPr>
        <p:spPr bwMode="auto">
          <a:xfrm>
            <a:off x="3828228" y="3471014"/>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a:latin typeface="+mj-lt"/>
              <a:ea typeface="Microsoft YaHei" panose="020B0503020204020204" pitchFamily="34" charset="-122"/>
            </a:endParaRPr>
          </a:p>
        </p:txBody>
      </p:sp>
      <p:grpSp>
        <p:nvGrpSpPr>
          <p:cNvPr id="24" name="组合 6"/>
          <p:cNvGrpSpPr/>
          <p:nvPr/>
        </p:nvGrpSpPr>
        <p:grpSpPr>
          <a:xfrm>
            <a:off x="509695" y="346206"/>
            <a:ext cx="4254915" cy="572136"/>
            <a:chOff x="956666" y="3498086"/>
            <a:chExt cx="4254915" cy="572136"/>
          </a:xfrm>
        </p:grpSpPr>
        <p:sp>
          <p:nvSpPr>
            <p:cNvPr id="25" name="TextBox 38"/>
            <p:cNvSpPr txBox="1"/>
            <p:nvPr/>
          </p:nvSpPr>
          <p:spPr>
            <a:xfrm>
              <a:off x="1625343" y="3527837"/>
              <a:ext cx="3586238" cy="523220"/>
            </a:xfrm>
            <a:prstGeom prst="rect">
              <a:avLst/>
            </a:prstGeom>
            <a:noFill/>
          </p:spPr>
          <p:txBody>
            <a:bodyPr wrap="none" rtlCol="0" anchor="t" anchorCtr="1">
              <a:spAutoFit/>
            </a:bodyPr>
            <a:lstStyle/>
            <a:p>
              <a:pPr algn="ctr"/>
              <a:r>
                <a:rPr lang="en-IN" altLang="zh-CN"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charset="0"/>
                </a:rPr>
                <a:t>APPLICATIONS</a:t>
              </a:r>
              <a:endParaRPr lang="zh-CN" altLang="en-US" sz="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Microsoft JhengHei Light" panose="020B0304030504040204" pitchFamily="34" charset="-122"/>
              </a:endParaRPr>
            </a:p>
          </p:txBody>
        </p:sp>
        <p:sp>
          <p:nvSpPr>
            <p:cNvPr id="26"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27"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28" name="TextBox 27"/>
          <p:cNvSpPr txBox="1"/>
          <p:nvPr/>
        </p:nvSpPr>
        <p:spPr>
          <a:xfrm>
            <a:off x="3245030" y="794011"/>
            <a:ext cx="6454399" cy="4832092"/>
          </a:xfrm>
          <a:prstGeom prst="rect">
            <a:avLst/>
          </a:prstGeom>
          <a:noFill/>
        </p:spPr>
        <p:txBody>
          <a:bodyPr wrap="square" lIns="91440" tIns="45720" rIns="91440" bIns="45720" anchor="t">
            <a:spAutoFit/>
          </a:bodyPr>
          <a:lstStyle/>
          <a:p>
            <a:pPr marL="2914650" lvl="5" indent="-742950">
              <a:buFont typeface="+mj-lt"/>
              <a:buAutoNum type="arabicPeriod"/>
            </a:pPr>
            <a:r>
              <a:rPr lang="en-IN" sz="2800" b="1" dirty="0">
                <a:latin typeface="Bahnschrift SemiBold SemiCondensed" panose="020B0502040204020203"/>
              </a:rPr>
              <a:t>Airways</a:t>
            </a:r>
            <a:endParaRPr lang="en-US" dirty="0"/>
          </a:p>
          <a:p>
            <a:pPr marL="2914650" lvl="5" indent="-742950">
              <a:buFont typeface="+mj-lt"/>
              <a:buAutoNum type="arabicPeriod"/>
            </a:pPr>
            <a:r>
              <a:rPr lang="en-IN" sz="2800" b="1" dirty="0">
                <a:latin typeface="Bahnschrift SemiBold SemiCondensed" panose="020B0502040204020203"/>
              </a:rPr>
              <a:t>Free from frequency bandwidth problem</a:t>
            </a:r>
          </a:p>
          <a:p>
            <a:pPr marL="2914650" lvl="5" indent="-742950">
              <a:buFont typeface="+mj-lt"/>
              <a:buAutoNum type="arabicPeriod"/>
            </a:pPr>
            <a:r>
              <a:rPr lang="en-IN" sz="2800" b="1" dirty="0">
                <a:latin typeface="Bahnschrift SemiBold SemiCondensed" panose="020B0502040204020203"/>
              </a:rPr>
              <a:t>Increase Communication Safety</a:t>
            </a:r>
          </a:p>
          <a:p>
            <a:pPr marL="2914650" lvl="5" indent="-742950">
              <a:buFont typeface="+mj-lt"/>
              <a:buAutoNum type="arabicPeriod"/>
            </a:pPr>
            <a:r>
              <a:rPr lang="en-IN" sz="2800" b="1" dirty="0">
                <a:latin typeface="Bahnschrift SemiBold SemiCondensed" panose="020B0502040204020203"/>
              </a:rPr>
              <a:t>Multi User Communication</a:t>
            </a:r>
          </a:p>
          <a:p>
            <a:pPr marL="2914650" lvl="5" indent="-742950">
              <a:buFont typeface="+mj-lt"/>
              <a:buAutoNum type="arabicPeriod"/>
            </a:pPr>
            <a:r>
              <a:rPr lang="en-IN" sz="2800" b="1" dirty="0">
                <a:latin typeface="Bahnschrift SemiBold SemiCondensed" panose="020B0502040204020203"/>
              </a:rPr>
              <a:t>Lightings Points used as Hotspots</a:t>
            </a:r>
          </a:p>
          <a:p>
            <a:pPr marL="2914650" lvl="5" indent="-742950">
              <a:buFont typeface="+mj-lt"/>
              <a:buAutoNum type="arabicPeriod"/>
            </a:pPr>
            <a:r>
              <a:rPr lang="en-IN" sz="2800" b="1" dirty="0">
                <a:latin typeface="Bahnschrift SemiBold SemiCondensed" panose="020B0502040204020203"/>
              </a:rPr>
              <a:t>Undersea Awesomeness</a:t>
            </a:r>
          </a:p>
        </p:txBody>
      </p:sp>
      <p:pic>
        <p:nvPicPr>
          <p:cNvPr id="29" name="Picture 28" descr="6.jpg"/>
          <p:cNvPicPr>
            <a:picLocks noChangeAspect="1"/>
          </p:cNvPicPr>
          <p:nvPr/>
        </p:nvPicPr>
        <p:blipFill>
          <a:blip r:embed="rId3"/>
          <a:stretch>
            <a:fillRect/>
          </a:stretch>
        </p:blipFill>
        <p:spPr>
          <a:xfrm>
            <a:off x="9563105" y="203767"/>
            <a:ext cx="1865376" cy="186537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599820">
                                      <p:cBhvr>
                                        <p:cTn id="6" dur="2000" fill="hold"/>
                                        <p:tgtEl>
                                          <p:spTgt spid="21"/>
                                        </p:tgtEl>
                                        <p:attrNameLst>
                                          <p:attrName>r</p:attrName>
                                        </p:attrNameLst>
                                      </p:cBhvr>
                                    </p:animRot>
                                  </p:childTnLst>
                                </p:cTn>
                              </p:par>
                              <p:par>
                                <p:cTn id="7" presetID="8" presetClass="emph" presetSubtype="0" repeatCount="indefinite" fill="hold" grpId="0" nodeType="withEffect">
                                  <p:stCondLst>
                                    <p:cond delay="0"/>
                                  </p:stCondLst>
                                  <p:endCondLst>
                                    <p:cond evt="onNext" delay="0">
                                      <p:tgtEl>
                                        <p:sldTgt/>
                                      </p:tgtEl>
                                    </p:cond>
                                  </p:endCondLst>
                                  <p:childTnLst>
                                    <p:animRot by="21600000">
                                      <p:cBhvr>
                                        <p:cTn id="8" dur="800" fill="hold"/>
                                        <p:tgtEl>
                                          <p:spTgt spid="22"/>
                                        </p:tgtEl>
                                        <p:attrNameLst>
                                          <p:attrName>r</p:attrName>
                                        </p:attrNameLst>
                                      </p:cBhvr>
                                    </p:animRot>
                                  </p:childTnLst>
                                </p:cTn>
                              </p:par>
                              <p:par>
                                <p:cTn id="9" presetID="8" presetClass="emph" presetSubtype="0" repeatCount="indefinite" fill="hold" grpId="0" nodeType="withEffect">
                                  <p:stCondLst>
                                    <p:cond delay="0"/>
                                  </p:stCondLst>
                                  <p:childTnLst>
                                    <p:animRot by="-21599820">
                                      <p:cBhvr>
                                        <p:cTn id="10" dur="1400" fill="hold"/>
                                        <p:tgtEl>
                                          <p:spTgt spid="20"/>
                                        </p:tgtEl>
                                        <p:attrNameLst>
                                          <p:attrName>r</p:attrName>
                                        </p:attrNameLst>
                                      </p:cBhvr>
                                    </p:animRot>
                                  </p:childTnLst>
                                </p:cTn>
                              </p:par>
                              <p:par>
                                <p:cTn id="11" presetID="8" presetClass="emph" presetSubtype="0" repeatCount="indefinite" fill="hold" grpId="0" nodeType="withEffect">
                                  <p:stCondLst>
                                    <p:cond delay="0"/>
                                  </p:stCondLst>
                                  <p:endCondLst>
                                    <p:cond evt="onNext" delay="0">
                                      <p:tgtEl>
                                        <p:sldTgt/>
                                      </p:tgtEl>
                                    </p:cond>
                                  </p:endCondLst>
                                  <p:childTnLst>
                                    <p:animRot by="21600000">
                                      <p:cBhvr>
                                        <p:cTn id="12" dur="800" fill="hold"/>
                                        <p:tgtEl>
                                          <p:spTgt spid="23"/>
                                        </p:tgtEl>
                                        <p:attrNameLst>
                                          <p:attrName>r</p:attrName>
                                        </p:attrNameLst>
                                      </p:cBhvr>
                                    </p:animRot>
                                  </p:childTnLst>
                                </p:cTn>
                              </p:par>
                              <p:par>
                                <p:cTn id="13" presetID="2" presetClass="entr" presetSubtype="8"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63182" y="2726877"/>
            <a:ext cx="3703963" cy="3393363"/>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latin typeface="+mj-lt"/>
              <a:ea typeface="Microsoft YaHei" panose="020B0503020204020204" pitchFamily="34" charset="-122"/>
            </a:endParaRPr>
          </a:p>
        </p:txBody>
      </p:sp>
      <p:sp>
        <p:nvSpPr>
          <p:cNvPr id="11" name="AutoShape 12"/>
          <p:cNvSpPr>
            <a:spLocks noChangeArrowheads="1"/>
          </p:cNvSpPr>
          <p:nvPr/>
        </p:nvSpPr>
        <p:spPr bwMode="auto">
          <a:xfrm>
            <a:off x="2063182" y="1803412"/>
            <a:ext cx="3703963" cy="790298"/>
          </a:xfrm>
          <a:prstGeom prst="homePlate">
            <a:avLst>
              <a:gd name="adj" fmla="val 63872"/>
            </a:avLst>
          </a:prstGeom>
          <a:solidFill>
            <a:srgbClr val="55C0AF"/>
          </a:solidFill>
          <a:ln w="9525">
            <a:noFill/>
            <a:miter lim="800000"/>
          </a:ln>
        </p:spPr>
        <p:txBody>
          <a:bodyPr wrap="none" lIns="91472" tIns="45736" rIns="91472" bIns="45736" anchor="ctr"/>
          <a:lstStyle/>
          <a:p>
            <a:pPr algn="ctr"/>
            <a:r>
              <a:rPr lang="tr-TR" altLang="zh-CN" b="1">
                <a:latin typeface="+mj-lt"/>
                <a:ea typeface="Microsoft YaHei" panose="020B0503020204020204" pitchFamily="34" charset="-122"/>
              </a:rPr>
              <a:t>LI - FI</a:t>
            </a:r>
          </a:p>
        </p:txBody>
      </p:sp>
      <p:sp>
        <p:nvSpPr>
          <p:cNvPr id="13" name="矩形 12"/>
          <p:cNvSpPr/>
          <p:nvPr/>
        </p:nvSpPr>
        <p:spPr>
          <a:xfrm>
            <a:off x="6444016" y="2726877"/>
            <a:ext cx="3703963" cy="3393363"/>
          </a:xfrm>
          <a:prstGeom prst="rect">
            <a:avLst/>
          </a:prstGeom>
          <a:no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latin typeface="+mj-lt"/>
              <a:ea typeface="Microsoft YaHei" panose="020B0503020204020204" pitchFamily="34" charset="-122"/>
            </a:endParaRPr>
          </a:p>
        </p:txBody>
      </p:sp>
      <p:sp>
        <p:nvSpPr>
          <p:cNvPr id="14" name="AutoShape 12"/>
          <p:cNvSpPr>
            <a:spLocks noChangeArrowheads="1"/>
          </p:cNvSpPr>
          <p:nvPr/>
        </p:nvSpPr>
        <p:spPr bwMode="auto">
          <a:xfrm flipH="1">
            <a:off x="6458530" y="1803412"/>
            <a:ext cx="3703963" cy="790298"/>
          </a:xfrm>
          <a:prstGeom prst="homePlate">
            <a:avLst>
              <a:gd name="adj" fmla="val 63872"/>
            </a:avLst>
          </a:prstGeom>
          <a:solidFill>
            <a:srgbClr val="113F4E"/>
          </a:solidFill>
          <a:ln w="9525">
            <a:noFill/>
            <a:miter lim="800000"/>
          </a:ln>
        </p:spPr>
        <p:txBody>
          <a:bodyPr wrap="none" lIns="91472" tIns="45736" rIns="91472" bIns="45736" anchor="ctr"/>
          <a:lstStyle/>
          <a:p>
            <a:pPr algn="ctr"/>
            <a:r>
              <a:rPr lang="tr-TR" altLang="zh-CN" b="1">
                <a:solidFill>
                  <a:schemeClr val="bg1"/>
                </a:solidFill>
                <a:latin typeface="+mj-lt"/>
                <a:ea typeface="Microsoft YaHei" panose="020B0503020204020204" pitchFamily="34" charset="-122"/>
              </a:rPr>
              <a:t>USB </a:t>
            </a:r>
          </a:p>
        </p:txBody>
      </p:sp>
      <p:grpSp>
        <p:nvGrpSpPr>
          <p:cNvPr id="16" name="组合 6"/>
          <p:cNvGrpSpPr/>
          <p:nvPr/>
        </p:nvGrpSpPr>
        <p:grpSpPr>
          <a:xfrm>
            <a:off x="509695" y="346206"/>
            <a:ext cx="4892161" cy="572136"/>
            <a:chOff x="956666" y="3498086"/>
            <a:chExt cx="6348981" cy="572136"/>
          </a:xfrm>
        </p:grpSpPr>
        <p:sp>
          <p:nvSpPr>
            <p:cNvPr id="17" name="TextBox 38"/>
            <p:cNvSpPr txBox="1"/>
            <p:nvPr/>
          </p:nvSpPr>
          <p:spPr>
            <a:xfrm>
              <a:off x="1637935" y="3498086"/>
              <a:ext cx="5667712" cy="523220"/>
            </a:xfrm>
            <a:prstGeom prst="rect">
              <a:avLst/>
            </a:prstGeom>
            <a:noFill/>
          </p:spPr>
          <p:txBody>
            <a:bodyPr wrap="square" lIns="91440" tIns="45720" rIns="91440" bIns="45720" rtlCol="0" anchor="t" anchorCtr="1">
              <a:spAutoFit/>
            </a:bodyPr>
            <a:lstStyle/>
            <a:p>
              <a:pPr algn="ctr"/>
              <a:r>
                <a:rPr lang="tr-TR" altLang="zh-CN"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a:rPr>
                <a:t>COMPARISON</a:t>
              </a:r>
            </a:p>
          </p:txBody>
        </p:sp>
        <p:sp>
          <p:nvSpPr>
            <p:cNvPr id="18"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19"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2" name="TextBox 1"/>
          <p:cNvSpPr txBox="1"/>
          <p:nvPr/>
        </p:nvSpPr>
        <p:spPr>
          <a:xfrm>
            <a:off x="2397211" y="2685535"/>
            <a:ext cx="290795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ü"/>
            </a:pPr>
            <a:r>
              <a:rPr lang="en-US" sz="2000" b="1"/>
              <a:t>Li – Fi is much affordable than USB </a:t>
            </a:r>
          </a:p>
          <a:p>
            <a:pPr marL="285750" indent="-285750">
              <a:buFont typeface="Wingdings" panose="05000000000000000000"/>
              <a:buChar char="ü"/>
            </a:pPr>
            <a:r>
              <a:rPr lang="en-US" sz="2000" b="1"/>
              <a:t>High security</a:t>
            </a:r>
          </a:p>
          <a:p>
            <a:pPr marL="285750" indent="-285750">
              <a:buFont typeface="Wingdings" panose="05000000000000000000"/>
              <a:buChar char="ü"/>
            </a:pPr>
            <a:r>
              <a:rPr lang="en-US" sz="2000" b="1"/>
              <a:t>High speed </a:t>
            </a:r>
          </a:p>
          <a:p>
            <a:pPr marL="285750" indent="-285750">
              <a:buFont typeface="Wingdings" panose="05000000000000000000"/>
              <a:buChar char="ü"/>
            </a:pPr>
            <a:r>
              <a:rPr lang="en-US" sz="2000" b="1"/>
              <a:t>Capacity of transferring data is more</a:t>
            </a:r>
          </a:p>
          <a:p>
            <a:pPr marL="285750" indent="-285750">
              <a:buFont typeface="Wingdings" panose="05000000000000000000"/>
              <a:buChar char="ü"/>
            </a:pPr>
            <a:r>
              <a:rPr lang="en-US" sz="2000" b="1"/>
              <a:t>Easy to use</a:t>
            </a:r>
          </a:p>
          <a:p>
            <a:pPr marL="285750" indent="-285750">
              <a:buFont typeface="Wingdings" panose="05000000000000000000"/>
              <a:buChar char="ü"/>
            </a:pPr>
            <a:r>
              <a:rPr lang="en-US" sz="2000" b="1"/>
              <a:t>Less requirement of hardware</a:t>
            </a:r>
          </a:p>
        </p:txBody>
      </p:sp>
      <p:sp>
        <p:nvSpPr>
          <p:cNvPr id="3" name="TextBox 2"/>
          <p:cNvSpPr txBox="1"/>
          <p:nvPr/>
        </p:nvSpPr>
        <p:spPr>
          <a:xfrm>
            <a:off x="6752967" y="2726724"/>
            <a:ext cx="339192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ü"/>
            </a:pPr>
            <a:r>
              <a:rPr lang="en-US" sz="2000" b="1"/>
              <a:t>Not so much affordable</a:t>
            </a:r>
          </a:p>
          <a:p>
            <a:pPr marL="285750" indent="-285750">
              <a:buFont typeface="Wingdings" panose="05000000000000000000"/>
              <a:buChar char="ü"/>
            </a:pPr>
            <a:r>
              <a:rPr lang="en-US" sz="2000" b="1"/>
              <a:t>Not as much secure as Li-Fi</a:t>
            </a:r>
          </a:p>
          <a:p>
            <a:pPr marL="342900" indent="-342900">
              <a:buFont typeface="Wingdings" panose="05000000000000000000"/>
              <a:buChar char="ü"/>
            </a:pPr>
            <a:r>
              <a:rPr lang="en-US" sz="2000" b="1"/>
              <a:t>Medium speed</a:t>
            </a:r>
          </a:p>
          <a:p>
            <a:pPr marL="342900" indent="-342900">
              <a:buFont typeface="Wingdings" panose="05000000000000000000"/>
              <a:buChar char="ü"/>
            </a:pPr>
            <a:r>
              <a:rPr lang="en-US" sz="2000" b="1"/>
              <a:t>Capacity of transferring data is medium</a:t>
            </a:r>
          </a:p>
          <a:p>
            <a:pPr marL="285750" indent="-285750">
              <a:buFont typeface="Wingdings" panose="05000000000000000000"/>
              <a:buChar char="ü"/>
            </a:pPr>
            <a:r>
              <a:rPr lang="en-US" sz="2000" b="1"/>
              <a:t>Requires connection knowledge</a:t>
            </a:r>
          </a:p>
          <a:p>
            <a:pPr marL="285750" indent="-285750">
              <a:buFont typeface="Wingdings" panose="05000000000000000000"/>
              <a:buChar char="ü"/>
            </a:pPr>
            <a:r>
              <a:rPr lang="en-US" sz="2000" b="1"/>
              <a:t>There is requirement of hardware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par>
                                <p:cTn id="22" presetID="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176886"/>
            <a:ext cx="2883131" cy="2486321"/>
            <a:chOff x="4610101" y="2444973"/>
            <a:chExt cx="2962274" cy="2953892"/>
          </a:xfrm>
        </p:grpSpPr>
        <p:grpSp>
          <p:nvGrpSpPr>
            <p:cNvPr id="11" name="组合 10"/>
            <p:cNvGrpSpPr/>
            <p:nvPr/>
          </p:nvGrpSpPr>
          <p:grpSpPr>
            <a:xfrm>
              <a:off x="4626869" y="3934495"/>
              <a:ext cx="1447602" cy="1444809"/>
              <a:chOff x="4626869" y="3934495"/>
              <a:chExt cx="1447602" cy="1444809"/>
            </a:xfrm>
          </p:grpSpPr>
          <p:sp>
            <p:nvSpPr>
              <p:cNvPr id="30" name="Freeform 8"/>
              <p:cNvSpPr/>
              <p:nvPr/>
            </p:nvSpPr>
            <p:spPr bwMode="auto">
              <a:xfrm>
                <a:off x="4626869" y="3934495"/>
                <a:ext cx="1447602" cy="1444809"/>
              </a:xfrm>
              <a:custGeom>
                <a:avLst/>
                <a:gdLst>
                  <a:gd name="T0" fmla="*/ 267 w 274"/>
                  <a:gd name="T1" fmla="*/ 196 h 274"/>
                  <a:gd name="T2" fmla="*/ 201 w 274"/>
                  <a:gd name="T3" fmla="*/ 132 h 274"/>
                  <a:gd name="T4" fmla="*/ 268 w 274"/>
                  <a:gd name="T5" fmla="*/ 68 h 274"/>
                  <a:gd name="T6" fmla="*/ 274 w 274"/>
                  <a:gd name="T7" fmla="*/ 67 h 274"/>
                  <a:gd name="T8" fmla="*/ 274 w 274"/>
                  <a:gd name="T9" fmla="*/ 53 h 274"/>
                  <a:gd name="T10" fmla="*/ 268 w 274"/>
                  <a:gd name="T11" fmla="*/ 51 h 274"/>
                  <a:gd name="T12" fmla="*/ 216 w 274"/>
                  <a:gd name="T13" fmla="*/ 3 h 274"/>
                  <a:gd name="T14" fmla="*/ 218 w 274"/>
                  <a:gd name="T15" fmla="*/ 1 h 274"/>
                  <a:gd name="T16" fmla="*/ 207 w 274"/>
                  <a:gd name="T17" fmla="*/ 0 h 274"/>
                  <a:gd name="T18" fmla="*/ 205 w 274"/>
                  <a:gd name="T19" fmla="*/ 8 h 274"/>
                  <a:gd name="T20" fmla="*/ 145 w 274"/>
                  <a:gd name="T21" fmla="*/ 65 h 274"/>
                  <a:gd name="T22" fmla="*/ 80 w 274"/>
                  <a:gd name="T23" fmla="*/ 0 h 274"/>
                  <a:gd name="T24" fmla="*/ 72 w 274"/>
                  <a:gd name="T25" fmla="*/ 0 h 274"/>
                  <a:gd name="T26" fmla="*/ 73 w 274"/>
                  <a:gd name="T27" fmla="*/ 0 h 274"/>
                  <a:gd name="T28" fmla="*/ 10 w 274"/>
                  <a:gd name="T29" fmla="*/ 59 h 274"/>
                  <a:gd name="T30" fmla="*/ 10 w 274"/>
                  <a:gd name="T31" fmla="*/ 83 h 274"/>
                  <a:gd name="T32" fmla="*/ 191 w 274"/>
                  <a:gd name="T33" fmla="*/ 264 h 274"/>
                  <a:gd name="T34" fmla="*/ 217 w 274"/>
                  <a:gd name="T35" fmla="*/ 264 h 274"/>
                  <a:gd name="T36" fmla="*/ 265 w 274"/>
                  <a:gd name="T37" fmla="*/ 216 h 274"/>
                  <a:gd name="T38" fmla="*/ 273 w 274"/>
                  <a:gd name="T39" fmla="*/ 210 h 274"/>
                  <a:gd name="T40" fmla="*/ 273 w 274"/>
                  <a:gd name="T41" fmla="*/ 198 h 274"/>
                  <a:gd name="T42" fmla="*/ 267 w 274"/>
                  <a:gd name="T43" fmla="*/ 19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274">
                    <a:moveTo>
                      <a:pt x="267" y="196"/>
                    </a:moveTo>
                    <a:cubicBezTo>
                      <a:pt x="246" y="176"/>
                      <a:pt x="225" y="156"/>
                      <a:pt x="201" y="132"/>
                    </a:cubicBezTo>
                    <a:cubicBezTo>
                      <a:pt x="225" y="109"/>
                      <a:pt x="246" y="88"/>
                      <a:pt x="268" y="68"/>
                    </a:cubicBezTo>
                    <a:cubicBezTo>
                      <a:pt x="269" y="67"/>
                      <a:pt x="272" y="67"/>
                      <a:pt x="274" y="67"/>
                    </a:cubicBezTo>
                    <a:cubicBezTo>
                      <a:pt x="274" y="53"/>
                      <a:pt x="274" y="53"/>
                      <a:pt x="274" y="53"/>
                    </a:cubicBezTo>
                    <a:cubicBezTo>
                      <a:pt x="271" y="53"/>
                      <a:pt x="269" y="52"/>
                      <a:pt x="268" y="51"/>
                    </a:cubicBezTo>
                    <a:cubicBezTo>
                      <a:pt x="250" y="36"/>
                      <a:pt x="233" y="20"/>
                      <a:pt x="216" y="3"/>
                    </a:cubicBezTo>
                    <a:cubicBezTo>
                      <a:pt x="217" y="2"/>
                      <a:pt x="218" y="1"/>
                      <a:pt x="218" y="1"/>
                    </a:cubicBezTo>
                    <a:cubicBezTo>
                      <a:pt x="207" y="0"/>
                      <a:pt x="207" y="0"/>
                      <a:pt x="207" y="0"/>
                    </a:cubicBezTo>
                    <a:cubicBezTo>
                      <a:pt x="207" y="3"/>
                      <a:pt x="206" y="6"/>
                      <a:pt x="205" y="8"/>
                    </a:cubicBezTo>
                    <a:cubicBezTo>
                      <a:pt x="185" y="28"/>
                      <a:pt x="164" y="47"/>
                      <a:pt x="145" y="65"/>
                    </a:cubicBezTo>
                    <a:cubicBezTo>
                      <a:pt x="124" y="44"/>
                      <a:pt x="102" y="22"/>
                      <a:pt x="80" y="0"/>
                    </a:cubicBezTo>
                    <a:cubicBezTo>
                      <a:pt x="72" y="0"/>
                      <a:pt x="72" y="0"/>
                      <a:pt x="72" y="0"/>
                    </a:cubicBezTo>
                    <a:cubicBezTo>
                      <a:pt x="73" y="0"/>
                      <a:pt x="73" y="0"/>
                      <a:pt x="73" y="0"/>
                    </a:cubicBezTo>
                    <a:cubicBezTo>
                      <a:pt x="50" y="22"/>
                      <a:pt x="30" y="41"/>
                      <a:pt x="10" y="59"/>
                    </a:cubicBezTo>
                    <a:cubicBezTo>
                      <a:pt x="0" y="67"/>
                      <a:pt x="0" y="74"/>
                      <a:pt x="10" y="83"/>
                    </a:cubicBezTo>
                    <a:cubicBezTo>
                      <a:pt x="70" y="143"/>
                      <a:pt x="131" y="204"/>
                      <a:pt x="191" y="264"/>
                    </a:cubicBezTo>
                    <a:cubicBezTo>
                      <a:pt x="201" y="274"/>
                      <a:pt x="207" y="274"/>
                      <a:pt x="217" y="264"/>
                    </a:cubicBezTo>
                    <a:cubicBezTo>
                      <a:pt x="232" y="247"/>
                      <a:pt x="249" y="232"/>
                      <a:pt x="265" y="216"/>
                    </a:cubicBezTo>
                    <a:cubicBezTo>
                      <a:pt x="268" y="212"/>
                      <a:pt x="270" y="210"/>
                      <a:pt x="273" y="210"/>
                    </a:cubicBezTo>
                    <a:cubicBezTo>
                      <a:pt x="273" y="198"/>
                      <a:pt x="273" y="198"/>
                      <a:pt x="273" y="198"/>
                    </a:cubicBezTo>
                    <a:cubicBezTo>
                      <a:pt x="271" y="198"/>
                      <a:pt x="269" y="197"/>
                      <a:pt x="267" y="196"/>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lt"/>
                  <a:ea typeface="Microsoft YaHei" panose="020B0503020204020204" pitchFamily="34" charset="-122"/>
                </a:endParaRPr>
              </a:p>
            </p:txBody>
          </p:sp>
          <p:sp>
            <p:nvSpPr>
              <p:cNvPr id="31" name="Freeform 157"/>
              <p:cNvSpPr>
                <a:spLocks noChangeAspect="1" noEditPoints="1"/>
              </p:cNvSpPr>
              <p:nvPr/>
            </p:nvSpPr>
            <p:spPr bwMode="auto">
              <a:xfrm>
                <a:off x="5257391" y="44246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mj-lt"/>
                  <a:ea typeface="Microsoft YaHei" panose="020B0503020204020204" pitchFamily="34" charset="-122"/>
                </a:endParaRPr>
              </a:p>
            </p:txBody>
          </p:sp>
        </p:grpSp>
        <p:grpSp>
          <p:nvGrpSpPr>
            <p:cNvPr id="12" name="组合 11"/>
            <p:cNvGrpSpPr/>
            <p:nvPr/>
          </p:nvGrpSpPr>
          <p:grpSpPr>
            <a:xfrm>
              <a:off x="6068881" y="3940084"/>
              <a:ext cx="1503494" cy="1458781"/>
              <a:chOff x="6068881" y="3940084"/>
              <a:chExt cx="1503494" cy="1458781"/>
            </a:xfrm>
          </p:grpSpPr>
          <p:sp>
            <p:nvSpPr>
              <p:cNvPr id="25" name="Freeform 7"/>
              <p:cNvSpPr/>
              <p:nvPr/>
            </p:nvSpPr>
            <p:spPr bwMode="auto">
              <a:xfrm>
                <a:off x="6068881" y="3940084"/>
                <a:ext cx="1503494" cy="1458781"/>
              </a:xfrm>
              <a:custGeom>
                <a:avLst/>
                <a:gdLst>
                  <a:gd name="T0" fmla="*/ 201 w 285"/>
                  <a:gd name="T1" fmla="*/ 1 h 277"/>
                  <a:gd name="T2" fmla="*/ 131 w 285"/>
                  <a:gd name="T3" fmla="*/ 66 h 277"/>
                  <a:gd name="T4" fmla="*/ 73 w 285"/>
                  <a:gd name="T5" fmla="*/ 6 h 277"/>
                  <a:gd name="T6" fmla="*/ 71 w 285"/>
                  <a:gd name="T7" fmla="*/ 0 h 277"/>
                  <a:gd name="T8" fmla="*/ 54 w 285"/>
                  <a:gd name="T9" fmla="*/ 0 h 277"/>
                  <a:gd name="T10" fmla="*/ 59 w 285"/>
                  <a:gd name="T11" fmla="*/ 5 h 277"/>
                  <a:gd name="T12" fmla="*/ 11 w 285"/>
                  <a:gd name="T13" fmla="*/ 49 h 277"/>
                  <a:gd name="T14" fmla="*/ 1 w 285"/>
                  <a:gd name="T15" fmla="*/ 52 h 277"/>
                  <a:gd name="T16" fmla="*/ 1 w 285"/>
                  <a:gd name="T17" fmla="*/ 66 h 277"/>
                  <a:gd name="T18" fmla="*/ 10 w 285"/>
                  <a:gd name="T19" fmla="*/ 68 h 277"/>
                  <a:gd name="T20" fmla="*/ 77 w 285"/>
                  <a:gd name="T21" fmla="*/ 130 h 277"/>
                  <a:gd name="T22" fmla="*/ 9 w 285"/>
                  <a:gd name="T23" fmla="*/ 195 h 277"/>
                  <a:gd name="T24" fmla="*/ 0 w 285"/>
                  <a:gd name="T25" fmla="*/ 197 h 277"/>
                  <a:gd name="T26" fmla="*/ 0 w 285"/>
                  <a:gd name="T27" fmla="*/ 209 h 277"/>
                  <a:gd name="T28" fmla="*/ 13 w 285"/>
                  <a:gd name="T29" fmla="*/ 214 h 277"/>
                  <a:gd name="T30" fmla="*/ 55 w 285"/>
                  <a:gd name="T31" fmla="*/ 257 h 277"/>
                  <a:gd name="T32" fmla="*/ 96 w 285"/>
                  <a:gd name="T33" fmla="*/ 257 h 277"/>
                  <a:gd name="T34" fmla="*/ 221 w 285"/>
                  <a:gd name="T35" fmla="*/ 133 h 277"/>
                  <a:gd name="T36" fmla="*/ 285 w 285"/>
                  <a:gd name="T37" fmla="*/ 75 h 277"/>
                  <a:gd name="T38" fmla="*/ 213 w 285"/>
                  <a:gd name="T39" fmla="*/ 1 h 277"/>
                  <a:gd name="T40" fmla="*/ 201 w 285"/>
                  <a:gd name="T41" fmla="*/ 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5" h="277">
                    <a:moveTo>
                      <a:pt x="201" y="1"/>
                    </a:moveTo>
                    <a:cubicBezTo>
                      <a:pt x="179" y="22"/>
                      <a:pt x="156" y="43"/>
                      <a:pt x="131" y="66"/>
                    </a:cubicBezTo>
                    <a:cubicBezTo>
                      <a:pt x="113" y="48"/>
                      <a:pt x="93" y="28"/>
                      <a:pt x="73" y="6"/>
                    </a:cubicBezTo>
                    <a:cubicBezTo>
                      <a:pt x="72" y="5"/>
                      <a:pt x="71" y="3"/>
                      <a:pt x="71" y="0"/>
                    </a:cubicBezTo>
                    <a:cubicBezTo>
                      <a:pt x="54" y="0"/>
                      <a:pt x="54" y="0"/>
                      <a:pt x="54" y="0"/>
                    </a:cubicBezTo>
                    <a:cubicBezTo>
                      <a:pt x="56" y="2"/>
                      <a:pt x="58" y="3"/>
                      <a:pt x="59" y="5"/>
                    </a:cubicBezTo>
                    <a:cubicBezTo>
                      <a:pt x="45" y="19"/>
                      <a:pt x="29" y="35"/>
                      <a:pt x="11" y="49"/>
                    </a:cubicBezTo>
                    <a:cubicBezTo>
                      <a:pt x="9" y="51"/>
                      <a:pt x="5" y="52"/>
                      <a:pt x="1" y="52"/>
                    </a:cubicBezTo>
                    <a:cubicBezTo>
                      <a:pt x="1" y="66"/>
                      <a:pt x="1" y="66"/>
                      <a:pt x="1" y="66"/>
                    </a:cubicBezTo>
                    <a:cubicBezTo>
                      <a:pt x="4" y="65"/>
                      <a:pt x="9" y="66"/>
                      <a:pt x="10" y="68"/>
                    </a:cubicBezTo>
                    <a:cubicBezTo>
                      <a:pt x="32" y="87"/>
                      <a:pt x="53" y="108"/>
                      <a:pt x="77" y="130"/>
                    </a:cubicBezTo>
                    <a:cubicBezTo>
                      <a:pt x="52" y="154"/>
                      <a:pt x="31" y="175"/>
                      <a:pt x="9" y="195"/>
                    </a:cubicBezTo>
                    <a:cubicBezTo>
                      <a:pt x="8" y="197"/>
                      <a:pt x="4" y="197"/>
                      <a:pt x="0" y="197"/>
                    </a:cubicBezTo>
                    <a:cubicBezTo>
                      <a:pt x="0" y="209"/>
                      <a:pt x="0" y="209"/>
                      <a:pt x="0" y="209"/>
                    </a:cubicBezTo>
                    <a:cubicBezTo>
                      <a:pt x="4" y="208"/>
                      <a:pt x="8" y="209"/>
                      <a:pt x="13" y="214"/>
                    </a:cubicBezTo>
                    <a:cubicBezTo>
                      <a:pt x="27" y="229"/>
                      <a:pt x="41" y="243"/>
                      <a:pt x="55" y="257"/>
                    </a:cubicBezTo>
                    <a:cubicBezTo>
                      <a:pt x="76" y="277"/>
                      <a:pt x="76" y="277"/>
                      <a:pt x="96" y="257"/>
                    </a:cubicBezTo>
                    <a:cubicBezTo>
                      <a:pt x="138" y="216"/>
                      <a:pt x="179" y="174"/>
                      <a:pt x="221" y="133"/>
                    </a:cubicBezTo>
                    <a:cubicBezTo>
                      <a:pt x="241" y="113"/>
                      <a:pt x="263" y="95"/>
                      <a:pt x="285" y="75"/>
                    </a:cubicBezTo>
                    <a:cubicBezTo>
                      <a:pt x="258" y="48"/>
                      <a:pt x="236" y="25"/>
                      <a:pt x="213" y="1"/>
                    </a:cubicBezTo>
                    <a:lnTo>
                      <a:pt x="201" y="1"/>
                    </a:ln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lt"/>
                  <a:ea typeface="Microsoft YaHei" panose="020B0503020204020204" pitchFamily="34" charset="-122"/>
                </a:endParaRPr>
              </a:p>
            </p:txBody>
          </p:sp>
          <p:grpSp>
            <p:nvGrpSpPr>
              <p:cNvPr id="26" name="组合 25"/>
              <p:cNvGrpSpPr>
                <a:grpSpLocks noChangeAspect="1"/>
              </p:cNvGrpSpPr>
              <p:nvPr/>
            </p:nvGrpSpPr>
            <p:grpSpPr>
              <a:xfrm>
                <a:off x="6630845" y="4443976"/>
                <a:ext cx="240570" cy="324277"/>
                <a:chOff x="3722033" y="3714538"/>
                <a:chExt cx="500321" cy="674410"/>
              </a:xfrm>
              <a:solidFill>
                <a:schemeClr val="bg1"/>
              </a:solidFill>
            </p:grpSpPr>
            <p:sp>
              <p:nvSpPr>
                <p:cNvPr id="27"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sp>
              <p:nvSpPr>
                <p:cNvPr id="28"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sp>
              <p:nvSpPr>
                <p:cNvPr id="29"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grpSp>
        </p:grpSp>
        <p:grpSp>
          <p:nvGrpSpPr>
            <p:cNvPr id="13" name="组合 12"/>
            <p:cNvGrpSpPr/>
            <p:nvPr/>
          </p:nvGrpSpPr>
          <p:grpSpPr>
            <a:xfrm>
              <a:off x="6074470" y="2444973"/>
              <a:ext cx="1455320" cy="1500701"/>
              <a:chOff x="6074470" y="2444973"/>
              <a:chExt cx="1455320" cy="1500701"/>
            </a:xfrm>
          </p:grpSpPr>
          <p:sp>
            <p:nvSpPr>
              <p:cNvPr id="21" name="任意多边形 25"/>
              <p:cNvSpPr/>
              <p:nvPr/>
            </p:nvSpPr>
            <p:spPr bwMode="auto">
              <a:xfrm>
                <a:off x="6074470" y="2444973"/>
                <a:ext cx="1455320" cy="1500701"/>
              </a:xfrm>
              <a:custGeom>
                <a:avLst/>
                <a:gdLst>
                  <a:gd name="connsiteX0" fmla="*/ 363617 w 1455320"/>
                  <a:gd name="connsiteY0" fmla="*/ 0 h 1500701"/>
                  <a:gd name="connsiteX1" fmla="*/ 474284 w 1455320"/>
                  <a:gd name="connsiteY1" fmla="*/ 94781 h 1500701"/>
                  <a:gd name="connsiteX2" fmla="*/ 1407041 w 1455320"/>
                  <a:gd name="connsiteY2" fmla="*/ 1026796 h 1500701"/>
                  <a:gd name="connsiteX3" fmla="*/ 1412310 w 1455320"/>
                  <a:gd name="connsiteY3" fmla="*/ 1179499 h 1500701"/>
                  <a:gd name="connsiteX4" fmla="*/ 1090852 w 1455320"/>
                  <a:gd name="connsiteY4" fmla="*/ 1474373 h 1500701"/>
                  <a:gd name="connsiteX5" fmla="*/ 1117201 w 1455320"/>
                  <a:gd name="connsiteY5" fmla="*/ 1500701 h 1500701"/>
                  <a:gd name="connsiteX6" fmla="*/ 1053963 w 1455320"/>
                  <a:gd name="connsiteY6" fmla="*/ 1500701 h 1500701"/>
                  <a:gd name="connsiteX7" fmla="*/ 1064503 w 1455320"/>
                  <a:gd name="connsiteY7" fmla="*/ 1490170 h 1500701"/>
                  <a:gd name="connsiteX8" fmla="*/ 695616 w 1455320"/>
                  <a:gd name="connsiteY8" fmla="*/ 1116311 h 1500701"/>
                  <a:gd name="connsiteX9" fmla="*/ 384697 w 1455320"/>
                  <a:gd name="connsiteY9" fmla="*/ 1442779 h 1500701"/>
                  <a:gd name="connsiteX10" fmla="*/ 368887 w 1455320"/>
                  <a:gd name="connsiteY10" fmla="*/ 1495436 h 1500701"/>
                  <a:gd name="connsiteX11" fmla="*/ 279300 w 1455320"/>
                  <a:gd name="connsiteY11" fmla="*/ 1495436 h 1500701"/>
                  <a:gd name="connsiteX12" fmla="*/ 0 w 1455320"/>
                  <a:gd name="connsiteY12" fmla="*/ 1211092 h 1500701"/>
                  <a:gd name="connsiteX13" fmla="*/ 5270 w 1455320"/>
                  <a:gd name="connsiteY13" fmla="*/ 1163702 h 1500701"/>
                  <a:gd name="connsiteX14" fmla="*/ 10540 w 1455320"/>
                  <a:gd name="connsiteY14" fmla="*/ 1168967 h 1500701"/>
                  <a:gd name="connsiteX15" fmla="*/ 326729 w 1455320"/>
                  <a:gd name="connsiteY15" fmla="*/ 837233 h 1500701"/>
                  <a:gd name="connsiteX16" fmla="*/ 326729 w 1455320"/>
                  <a:gd name="connsiteY16" fmla="*/ 731921 h 1500701"/>
                  <a:gd name="connsiteX17" fmla="*/ 57968 w 1455320"/>
                  <a:gd name="connsiteY17" fmla="*/ 468640 h 1500701"/>
                  <a:gd name="connsiteX18" fmla="*/ 5270 w 1455320"/>
                  <a:gd name="connsiteY18" fmla="*/ 458109 h 1500701"/>
                  <a:gd name="connsiteX19" fmla="*/ 5270 w 1455320"/>
                  <a:gd name="connsiteY19" fmla="*/ 405453 h 1500701"/>
                  <a:gd name="connsiteX20" fmla="*/ 363617 w 1455320"/>
                  <a:gd name="connsiteY20" fmla="*/ 0 h 150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55320" h="1500701">
                    <a:moveTo>
                      <a:pt x="363617" y="0"/>
                    </a:moveTo>
                    <a:cubicBezTo>
                      <a:pt x="421585" y="47391"/>
                      <a:pt x="447934" y="68453"/>
                      <a:pt x="474284" y="94781"/>
                    </a:cubicBezTo>
                    <a:cubicBezTo>
                      <a:pt x="785203" y="405453"/>
                      <a:pt x="1096122" y="716124"/>
                      <a:pt x="1407041" y="1026796"/>
                    </a:cubicBezTo>
                    <a:cubicBezTo>
                      <a:pt x="1465009" y="1079452"/>
                      <a:pt x="1475548" y="1121577"/>
                      <a:pt x="1412310" y="1179499"/>
                    </a:cubicBezTo>
                    <a:cubicBezTo>
                      <a:pt x="1306914" y="1269014"/>
                      <a:pt x="1206788" y="1369061"/>
                      <a:pt x="1090852" y="1474373"/>
                    </a:cubicBezTo>
                    <a:cubicBezTo>
                      <a:pt x="1101391" y="1484904"/>
                      <a:pt x="1106661" y="1490170"/>
                      <a:pt x="1117201" y="1500701"/>
                    </a:cubicBezTo>
                    <a:cubicBezTo>
                      <a:pt x="1117201" y="1500701"/>
                      <a:pt x="1117201" y="1500701"/>
                      <a:pt x="1053963" y="1500701"/>
                    </a:cubicBezTo>
                    <a:cubicBezTo>
                      <a:pt x="1059233" y="1495436"/>
                      <a:pt x="1059233" y="1495436"/>
                      <a:pt x="1064503" y="1490170"/>
                    </a:cubicBezTo>
                    <a:cubicBezTo>
                      <a:pt x="943297" y="1374326"/>
                      <a:pt x="827361" y="1253217"/>
                      <a:pt x="695616" y="1116311"/>
                    </a:cubicBezTo>
                    <a:cubicBezTo>
                      <a:pt x="584950" y="1226889"/>
                      <a:pt x="484823" y="1332201"/>
                      <a:pt x="384697" y="1442779"/>
                    </a:cubicBezTo>
                    <a:cubicBezTo>
                      <a:pt x="374157" y="1453311"/>
                      <a:pt x="368887" y="1474373"/>
                      <a:pt x="368887" y="1495436"/>
                    </a:cubicBezTo>
                    <a:cubicBezTo>
                      <a:pt x="368887" y="1495436"/>
                      <a:pt x="368887" y="1495436"/>
                      <a:pt x="279300" y="1495436"/>
                    </a:cubicBezTo>
                    <a:cubicBezTo>
                      <a:pt x="179174" y="1390123"/>
                      <a:pt x="89587" y="1300608"/>
                      <a:pt x="0" y="1211092"/>
                    </a:cubicBezTo>
                    <a:cubicBezTo>
                      <a:pt x="0" y="1211092"/>
                      <a:pt x="0" y="1211092"/>
                      <a:pt x="5270" y="1163702"/>
                    </a:cubicBezTo>
                    <a:cubicBezTo>
                      <a:pt x="5270" y="1163702"/>
                      <a:pt x="5270" y="1168967"/>
                      <a:pt x="10540" y="1168967"/>
                    </a:cubicBezTo>
                    <a:cubicBezTo>
                      <a:pt x="126476" y="1042592"/>
                      <a:pt x="226602" y="937280"/>
                      <a:pt x="326729" y="837233"/>
                    </a:cubicBezTo>
                    <a:cubicBezTo>
                      <a:pt x="368887" y="800374"/>
                      <a:pt x="363617" y="768780"/>
                      <a:pt x="326729" y="731921"/>
                    </a:cubicBezTo>
                    <a:cubicBezTo>
                      <a:pt x="237142" y="647671"/>
                      <a:pt x="147555" y="552890"/>
                      <a:pt x="57968" y="468640"/>
                    </a:cubicBezTo>
                    <a:cubicBezTo>
                      <a:pt x="47429" y="458109"/>
                      <a:pt x="26349" y="458109"/>
                      <a:pt x="5270" y="458109"/>
                    </a:cubicBezTo>
                    <a:cubicBezTo>
                      <a:pt x="5270" y="458109"/>
                      <a:pt x="5270" y="458109"/>
                      <a:pt x="5270" y="405453"/>
                    </a:cubicBezTo>
                    <a:cubicBezTo>
                      <a:pt x="137015" y="258015"/>
                      <a:pt x="247682" y="131641"/>
                      <a:pt x="363617" y="0"/>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mj-lt"/>
                  <a:ea typeface="Microsoft YaHei" panose="020B0503020204020204" pitchFamily="34" charset="-122"/>
                </a:endParaRPr>
              </a:p>
            </p:txBody>
          </p:sp>
          <p:grpSp>
            <p:nvGrpSpPr>
              <p:cNvPr id="22" name="组合 21"/>
              <p:cNvGrpSpPr>
                <a:grpSpLocks noChangeAspect="1"/>
              </p:cNvGrpSpPr>
              <p:nvPr/>
            </p:nvGrpSpPr>
            <p:grpSpPr>
              <a:xfrm>
                <a:off x="6594687" y="3110690"/>
                <a:ext cx="312886" cy="266228"/>
                <a:chOff x="7909299" y="3772690"/>
                <a:chExt cx="667095" cy="567616"/>
              </a:xfrm>
              <a:solidFill>
                <a:schemeClr val="bg1"/>
              </a:solidFill>
            </p:grpSpPr>
            <p:sp>
              <p:nvSpPr>
                <p:cNvPr id="23"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sp>
              <p:nvSpPr>
                <p:cNvPr id="24"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grpSp>
        </p:grpSp>
        <p:grpSp>
          <p:nvGrpSpPr>
            <p:cNvPr id="14" name="组合 13"/>
            <p:cNvGrpSpPr/>
            <p:nvPr/>
          </p:nvGrpSpPr>
          <p:grpSpPr>
            <a:xfrm>
              <a:off x="4610101" y="2464536"/>
              <a:ext cx="1467165" cy="1475548"/>
              <a:chOff x="4610101" y="2464536"/>
              <a:chExt cx="1467165" cy="1475548"/>
            </a:xfrm>
          </p:grpSpPr>
          <p:sp>
            <p:nvSpPr>
              <p:cNvPr id="15" name="Freeform 5"/>
              <p:cNvSpPr/>
              <p:nvPr/>
            </p:nvSpPr>
            <p:spPr bwMode="auto">
              <a:xfrm>
                <a:off x="4610101" y="2464536"/>
                <a:ext cx="1467165" cy="1475548"/>
              </a:xfrm>
              <a:custGeom>
                <a:avLst/>
                <a:gdLst>
                  <a:gd name="T0" fmla="*/ 82 w 278"/>
                  <a:gd name="T1" fmla="*/ 278 h 280"/>
                  <a:gd name="T2" fmla="*/ 149 w 278"/>
                  <a:gd name="T3" fmla="*/ 209 h 280"/>
                  <a:gd name="T4" fmla="*/ 209 w 278"/>
                  <a:gd name="T5" fmla="*/ 272 h 280"/>
                  <a:gd name="T6" fmla="*/ 210 w 278"/>
                  <a:gd name="T7" fmla="*/ 279 h 280"/>
                  <a:gd name="T8" fmla="*/ 221 w 278"/>
                  <a:gd name="T9" fmla="*/ 280 h 280"/>
                  <a:gd name="T10" fmla="*/ 276 w 278"/>
                  <a:gd name="T11" fmla="*/ 224 h 280"/>
                  <a:gd name="T12" fmla="*/ 277 w 278"/>
                  <a:gd name="T13" fmla="*/ 226 h 280"/>
                  <a:gd name="T14" fmla="*/ 278 w 278"/>
                  <a:gd name="T15" fmla="*/ 217 h 280"/>
                  <a:gd name="T16" fmla="*/ 217 w 278"/>
                  <a:gd name="T17" fmla="*/ 153 h 280"/>
                  <a:gd name="T18" fmla="*/ 218 w 278"/>
                  <a:gd name="T19" fmla="*/ 137 h 280"/>
                  <a:gd name="T20" fmla="*/ 270 w 278"/>
                  <a:gd name="T21" fmla="*/ 85 h 280"/>
                  <a:gd name="T22" fmla="*/ 278 w 278"/>
                  <a:gd name="T23" fmla="*/ 83 h 280"/>
                  <a:gd name="T24" fmla="*/ 278 w 278"/>
                  <a:gd name="T25" fmla="*/ 73 h 280"/>
                  <a:gd name="T26" fmla="*/ 276 w 278"/>
                  <a:gd name="T27" fmla="*/ 76 h 280"/>
                  <a:gd name="T28" fmla="*/ 211 w 278"/>
                  <a:gd name="T29" fmla="*/ 0 h 280"/>
                  <a:gd name="T30" fmla="*/ 202 w 278"/>
                  <a:gd name="T31" fmla="*/ 3 h 280"/>
                  <a:gd name="T32" fmla="*/ 8 w 278"/>
                  <a:gd name="T33" fmla="*/ 196 h 280"/>
                  <a:gd name="T34" fmla="*/ 10 w 278"/>
                  <a:gd name="T35" fmla="*/ 216 h 280"/>
                  <a:gd name="T36" fmla="*/ 75 w 278"/>
                  <a:gd name="T37" fmla="*/ 279 h 280"/>
                  <a:gd name="T38" fmla="*/ 83 w 278"/>
                  <a:gd name="T39" fmla="*/ 279 h 280"/>
                  <a:gd name="T40" fmla="*/ 82 w 278"/>
                  <a:gd name="T41"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8" h="280">
                    <a:moveTo>
                      <a:pt x="82" y="278"/>
                    </a:moveTo>
                    <a:cubicBezTo>
                      <a:pt x="102" y="257"/>
                      <a:pt x="124" y="235"/>
                      <a:pt x="149" y="209"/>
                    </a:cubicBezTo>
                    <a:cubicBezTo>
                      <a:pt x="169" y="229"/>
                      <a:pt x="189" y="250"/>
                      <a:pt x="209" y="272"/>
                    </a:cubicBezTo>
                    <a:cubicBezTo>
                      <a:pt x="210" y="273"/>
                      <a:pt x="211" y="276"/>
                      <a:pt x="210" y="279"/>
                    </a:cubicBezTo>
                    <a:cubicBezTo>
                      <a:pt x="221" y="280"/>
                      <a:pt x="221" y="280"/>
                      <a:pt x="221" y="280"/>
                    </a:cubicBezTo>
                    <a:cubicBezTo>
                      <a:pt x="242" y="259"/>
                      <a:pt x="260" y="241"/>
                      <a:pt x="276" y="224"/>
                    </a:cubicBezTo>
                    <a:cubicBezTo>
                      <a:pt x="277" y="225"/>
                      <a:pt x="277" y="225"/>
                      <a:pt x="277" y="226"/>
                    </a:cubicBezTo>
                    <a:cubicBezTo>
                      <a:pt x="278" y="217"/>
                      <a:pt x="278" y="217"/>
                      <a:pt x="278" y="217"/>
                    </a:cubicBezTo>
                    <a:cubicBezTo>
                      <a:pt x="255" y="194"/>
                      <a:pt x="236" y="174"/>
                      <a:pt x="217" y="153"/>
                    </a:cubicBezTo>
                    <a:cubicBezTo>
                      <a:pt x="214" y="150"/>
                      <a:pt x="215" y="140"/>
                      <a:pt x="218" y="137"/>
                    </a:cubicBezTo>
                    <a:cubicBezTo>
                      <a:pt x="234" y="119"/>
                      <a:pt x="252" y="101"/>
                      <a:pt x="270" y="85"/>
                    </a:cubicBezTo>
                    <a:cubicBezTo>
                      <a:pt x="272" y="83"/>
                      <a:pt x="275" y="83"/>
                      <a:pt x="278" y="83"/>
                    </a:cubicBezTo>
                    <a:cubicBezTo>
                      <a:pt x="278" y="73"/>
                      <a:pt x="278" y="73"/>
                      <a:pt x="278" y="73"/>
                    </a:cubicBezTo>
                    <a:cubicBezTo>
                      <a:pt x="277" y="74"/>
                      <a:pt x="277" y="75"/>
                      <a:pt x="276" y="76"/>
                    </a:cubicBezTo>
                    <a:cubicBezTo>
                      <a:pt x="252" y="48"/>
                      <a:pt x="231" y="23"/>
                      <a:pt x="211" y="0"/>
                    </a:cubicBezTo>
                    <a:cubicBezTo>
                      <a:pt x="205" y="2"/>
                      <a:pt x="203" y="3"/>
                      <a:pt x="202" y="3"/>
                    </a:cubicBezTo>
                    <a:cubicBezTo>
                      <a:pt x="138" y="68"/>
                      <a:pt x="73" y="132"/>
                      <a:pt x="8" y="196"/>
                    </a:cubicBezTo>
                    <a:cubicBezTo>
                      <a:pt x="0" y="204"/>
                      <a:pt x="3" y="210"/>
                      <a:pt x="10" y="216"/>
                    </a:cubicBezTo>
                    <a:cubicBezTo>
                      <a:pt x="30" y="235"/>
                      <a:pt x="50" y="255"/>
                      <a:pt x="75" y="279"/>
                    </a:cubicBezTo>
                    <a:cubicBezTo>
                      <a:pt x="83" y="279"/>
                      <a:pt x="83" y="279"/>
                      <a:pt x="83" y="279"/>
                    </a:cubicBezTo>
                    <a:cubicBezTo>
                      <a:pt x="82" y="278"/>
                      <a:pt x="82" y="278"/>
                      <a:pt x="82" y="278"/>
                    </a:cubicBez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lt"/>
                  <a:ea typeface="Microsoft YaHei" panose="020B0503020204020204" pitchFamily="34" charset="-122"/>
                </a:endParaRPr>
              </a:p>
            </p:txBody>
          </p:sp>
          <p:grpSp>
            <p:nvGrpSpPr>
              <p:cNvPr id="16" name="组合 15"/>
              <p:cNvGrpSpPr/>
              <p:nvPr/>
            </p:nvGrpSpPr>
            <p:grpSpPr>
              <a:xfrm>
                <a:off x="5321157" y="3076175"/>
                <a:ext cx="295624" cy="295912"/>
                <a:chOff x="5240338" y="2657475"/>
                <a:chExt cx="1630363" cy="1631951"/>
              </a:xfrm>
              <a:solidFill>
                <a:schemeClr val="bg1"/>
              </a:solidFill>
            </p:grpSpPr>
            <p:sp>
              <p:nvSpPr>
                <p:cNvPr id="17"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sp>
              <p:nvSpPr>
                <p:cNvPr id="18"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sp>
              <p:nvSpPr>
                <p:cNvPr id="19"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sp>
              <p:nvSpPr>
                <p:cNvPr id="20"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9525">
                  <a:noFill/>
                  <a:round/>
                </a:ln>
              </p:spPr>
              <p:txBody>
                <a:bodyPr vert="horz" wrap="square" lIns="91440" tIns="45720" rIns="91440" bIns="45720" numCol="1" anchor="t" anchorCtr="0" compatLnSpc="1"/>
                <a:lstStyle/>
                <a:p>
                  <a:endParaRPr lang="zh-CN" altLang="en-US">
                    <a:latin typeface="+mj-lt"/>
                    <a:ea typeface="Microsoft YaHei" panose="020B0503020204020204" pitchFamily="34" charset="-122"/>
                  </a:endParaRPr>
                </a:p>
              </p:txBody>
            </p:sp>
          </p:grpSp>
        </p:grpSp>
      </p:grpSp>
      <p:grpSp>
        <p:nvGrpSpPr>
          <p:cNvPr id="45" name="组合 6"/>
          <p:cNvGrpSpPr/>
          <p:nvPr/>
        </p:nvGrpSpPr>
        <p:grpSpPr>
          <a:xfrm>
            <a:off x="509695" y="229764"/>
            <a:ext cx="8176931" cy="688578"/>
            <a:chOff x="956666" y="3381644"/>
            <a:chExt cx="8176931" cy="688578"/>
          </a:xfrm>
        </p:grpSpPr>
        <p:sp>
          <p:nvSpPr>
            <p:cNvPr id="46" name="TextBox 38"/>
            <p:cNvSpPr txBox="1"/>
            <p:nvPr/>
          </p:nvSpPr>
          <p:spPr>
            <a:xfrm>
              <a:off x="1777096" y="3381644"/>
              <a:ext cx="7356501" cy="523220"/>
            </a:xfrm>
            <a:prstGeom prst="rect">
              <a:avLst/>
            </a:prstGeom>
            <a:noFill/>
          </p:spPr>
          <p:txBody>
            <a:bodyPr wrap="none" rtlCol="0" anchor="t" anchorCtr="1">
              <a:spAutoFit/>
            </a:bodyPr>
            <a:lstStyle/>
            <a:p>
              <a:pPr algn="ctr"/>
              <a:r>
                <a:rPr lang="en-IN" altLang="zh-CN"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charset="0"/>
                </a:rPr>
                <a:t>CONCLUSION &amp; FUTURE SCOPE</a:t>
              </a:r>
              <a:endParaRPr lang="zh-CN" altLang="en-US" sz="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Microsoft JhengHei Light" panose="020B0304030504040204" pitchFamily="34" charset="-122"/>
              </a:endParaRPr>
            </a:p>
          </p:txBody>
        </p:sp>
        <p:sp>
          <p:nvSpPr>
            <p:cNvPr id="47"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48"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51" name="Oval 3"/>
          <p:cNvSpPr/>
          <p:nvPr/>
        </p:nvSpPr>
        <p:spPr>
          <a:xfrm flipV="1">
            <a:off x="3253699" y="972822"/>
            <a:ext cx="604978" cy="625570"/>
          </a:xfrm>
          <a:prstGeom prst="ellipse">
            <a:avLst/>
          </a:prstGeom>
          <a:solidFill>
            <a:srgbClr val="113F4E"/>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Oval 2"/>
          <p:cNvSpPr/>
          <p:nvPr/>
        </p:nvSpPr>
        <p:spPr>
          <a:xfrm>
            <a:off x="3253891" y="1975168"/>
            <a:ext cx="604978" cy="615274"/>
          </a:xfrm>
          <a:prstGeom prst="ellipse">
            <a:avLst/>
          </a:prstGeom>
          <a:solidFill>
            <a:srgbClr val="55C0A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4" name="TextBox 53"/>
          <p:cNvSpPr txBox="1"/>
          <p:nvPr/>
        </p:nvSpPr>
        <p:spPr>
          <a:xfrm>
            <a:off x="4153902" y="1013926"/>
            <a:ext cx="6093994" cy="1015663"/>
          </a:xfrm>
          <a:prstGeom prst="rect">
            <a:avLst/>
          </a:prstGeom>
          <a:noFill/>
        </p:spPr>
        <p:txBody>
          <a:bodyPr wrap="square">
            <a:spAutoFit/>
          </a:bodyPr>
          <a:lstStyle/>
          <a:p>
            <a:r>
              <a:rPr lang="en-IN" sz="2000" b="1">
                <a:latin typeface="Rockwell Condensed" panose="02060603050405020104" pitchFamily="18" charset="0"/>
              </a:rPr>
              <a:t>If this technology can be put into practical used, every bulb can be used something like a Wi-fi to Transmit wireless data.</a:t>
            </a:r>
          </a:p>
        </p:txBody>
      </p:sp>
      <p:sp>
        <p:nvSpPr>
          <p:cNvPr id="55" name="TextBox 54"/>
          <p:cNvSpPr txBox="1"/>
          <p:nvPr/>
        </p:nvSpPr>
        <p:spPr>
          <a:xfrm>
            <a:off x="4153902" y="1977465"/>
            <a:ext cx="6093994" cy="1015663"/>
          </a:xfrm>
          <a:prstGeom prst="rect">
            <a:avLst/>
          </a:prstGeom>
          <a:noFill/>
        </p:spPr>
        <p:txBody>
          <a:bodyPr wrap="square" lIns="91440" tIns="45720" rIns="91440" bIns="45720" anchor="t">
            <a:spAutoFit/>
          </a:bodyPr>
          <a:lstStyle/>
          <a:p>
            <a:r>
              <a:rPr lang="en-IN" sz="2000" b="1">
                <a:latin typeface="Rockwell Condensed" panose="02060603050405020104"/>
              </a:rPr>
              <a:t>It will allow internet connection where Wi-fi is banned in some places such as aircraft &amp;</a:t>
            </a:r>
          </a:p>
          <a:p>
            <a:pPr>
              <a:buNone/>
            </a:pPr>
            <a:r>
              <a:rPr lang="en-IN" sz="2000" b="1">
                <a:latin typeface="Rockwell Condensed" panose="02060603050405020104"/>
              </a:rPr>
              <a:t>operation theatres.</a:t>
            </a:r>
          </a:p>
        </p:txBody>
      </p:sp>
      <p:sp>
        <p:nvSpPr>
          <p:cNvPr id="56" name="TextBox 55"/>
          <p:cNvSpPr txBox="1"/>
          <p:nvPr/>
        </p:nvSpPr>
        <p:spPr>
          <a:xfrm>
            <a:off x="4235131" y="3197594"/>
            <a:ext cx="6093994" cy="400110"/>
          </a:xfrm>
          <a:prstGeom prst="rect">
            <a:avLst/>
          </a:prstGeom>
          <a:noFill/>
        </p:spPr>
        <p:txBody>
          <a:bodyPr wrap="square" lIns="91440" tIns="45720" rIns="91440" bIns="45720" anchor="t">
            <a:spAutoFit/>
          </a:bodyPr>
          <a:lstStyle/>
          <a:p>
            <a:r>
              <a:rPr lang="en-IN" sz="2000" b="1">
                <a:latin typeface="Rockwell Condensed" panose="02060603050405020104"/>
              </a:rPr>
              <a:t>Li-fi is the future technology of data Transmission.</a:t>
            </a:r>
            <a:endParaRPr lang="en-US" sz="2000"/>
          </a:p>
        </p:txBody>
      </p:sp>
      <p:sp>
        <p:nvSpPr>
          <p:cNvPr id="58" name="TextBox 57"/>
          <p:cNvSpPr txBox="1"/>
          <p:nvPr/>
        </p:nvSpPr>
        <p:spPr>
          <a:xfrm>
            <a:off x="4286617" y="4055489"/>
            <a:ext cx="6093994" cy="1754326"/>
          </a:xfrm>
          <a:prstGeom prst="rect">
            <a:avLst/>
          </a:prstGeom>
          <a:noFill/>
        </p:spPr>
        <p:txBody>
          <a:bodyPr wrap="square" lIns="91440" tIns="45720" rIns="91440" bIns="45720" anchor="t">
            <a:spAutoFit/>
          </a:bodyPr>
          <a:lstStyle/>
          <a:p>
            <a:r>
              <a:rPr lang="en-IN" b="1">
                <a:latin typeface="Rockwell Condensed" panose="02060603050405020104"/>
              </a:rPr>
              <a:t>With Li-fi, we will also be moving towards a much more </a:t>
            </a:r>
            <a:br>
              <a:rPr lang="en-IN" b="1">
                <a:latin typeface="Rockwell Condensed" panose="02060603050405020104" pitchFamily="18" charset="0"/>
              </a:rPr>
            </a:br>
            <a:r>
              <a:rPr lang="en-IN" b="1">
                <a:latin typeface="Rockwell Condensed" panose="02060603050405020104"/>
              </a:rPr>
              <a:t>Secured network, which will be safeguarding us from hackers.</a:t>
            </a:r>
            <a:endParaRPr lang="en-US"/>
          </a:p>
          <a:p>
            <a:endParaRPr lang="en-IN" b="1">
              <a:latin typeface="Rockwell Condensed" panose="02060603050405020104" pitchFamily="18" charset="0"/>
            </a:endParaRPr>
          </a:p>
          <a:p>
            <a:br>
              <a:rPr lang="en-IN" b="1">
                <a:latin typeface="Rockwell Condensed" panose="02060603050405020104" pitchFamily="18" charset="0"/>
              </a:rPr>
            </a:br>
            <a:r>
              <a:rPr lang="en-IN" b="1">
                <a:latin typeface="Rockwell Condensed" panose="02060603050405020104"/>
              </a:rPr>
              <a:t>Li-fi can work underwater where Wi-fi fails completely. Divers can communicate using their headlamps.</a:t>
            </a:r>
            <a:endParaRPr lang="en-IN"/>
          </a:p>
        </p:txBody>
      </p:sp>
      <p:sp>
        <p:nvSpPr>
          <p:cNvPr id="59" name="TextBox 58"/>
          <p:cNvSpPr txBox="1"/>
          <p:nvPr/>
        </p:nvSpPr>
        <p:spPr>
          <a:xfrm>
            <a:off x="4286617" y="5997908"/>
            <a:ext cx="6093994" cy="1169551"/>
          </a:xfrm>
          <a:prstGeom prst="rect">
            <a:avLst/>
          </a:prstGeom>
          <a:noFill/>
        </p:spPr>
        <p:txBody>
          <a:bodyPr wrap="square">
            <a:spAutoFit/>
          </a:bodyPr>
          <a:lstStyle/>
          <a:p>
            <a:r>
              <a:rPr lang="en-IN" b="1">
                <a:latin typeface="Rockwell Condensed" panose="02060603050405020104" pitchFamily="18" charset="0"/>
              </a:rPr>
              <a:t>Li-fi will ensure that every individual is getting a high speed of internet.</a:t>
            </a:r>
            <a:br>
              <a:rPr lang="en-IN" b="1">
                <a:latin typeface="Rockwell Condensed" panose="02060603050405020104" pitchFamily="18" charset="0"/>
              </a:rPr>
            </a:br>
            <a:br>
              <a:rPr lang="en-IN" sz="1600">
                <a:latin typeface="Rockwell Condensed" panose="02060603050405020104" pitchFamily="18" charset="0"/>
              </a:rPr>
            </a:br>
            <a:endParaRPr lang="en-IN"/>
          </a:p>
        </p:txBody>
      </p:sp>
      <p:sp>
        <p:nvSpPr>
          <p:cNvPr id="5" name="Oval 3"/>
          <p:cNvSpPr/>
          <p:nvPr/>
        </p:nvSpPr>
        <p:spPr>
          <a:xfrm flipV="1">
            <a:off x="3294888" y="3001390"/>
            <a:ext cx="604978" cy="625570"/>
          </a:xfrm>
          <a:prstGeom prst="ellipse">
            <a:avLst/>
          </a:prstGeom>
          <a:solidFill>
            <a:srgbClr val="113F4E"/>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8" name="Oval 3"/>
          <p:cNvSpPr/>
          <p:nvPr/>
        </p:nvSpPr>
        <p:spPr>
          <a:xfrm flipV="1">
            <a:off x="3292829" y="5141167"/>
            <a:ext cx="604978" cy="625570"/>
          </a:xfrm>
          <a:prstGeom prst="ellipse">
            <a:avLst/>
          </a:prstGeom>
          <a:solidFill>
            <a:srgbClr val="113F4E"/>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0" name="Oval 2"/>
          <p:cNvSpPr/>
          <p:nvPr/>
        </p:nvSpPr>
        <p:spPr>
          <a:xfrm>
            <a:off x="3293020" y="4053163"/>
            <a:ext cx="604978" cy="615274"/>
          </a:xfrm>
          <a:prstGeom prst="ellipse">
            <a:avLst/>
          </a:prstGeom>
          <a:solidFill>
            <a:srgbClr val="55C0A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6" name="Oval 2"/>
          <p:cNvSpPr/>
          <p:nvPr/>
        </p:nvSpPr>
        <p:spPr>
          <a:xfrm>
            <a:off x="3293021" y="6061136"/>
            <a:ext cx="604978" cy="615274"/>
          </a:xfrm>
          <a:prstGeom prst="ellipse">
            <a:avLst/>
          </a:prstGeom>
          <a:solidFill>
            <a:srgbClr val="55C0A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0-#ppt_w/2"/>
                                          </p:val>
                                        </p:tav>
                                        <p:tav tm="100000">
                                          <p:val>
                                            <p:strVal val="#ppt_x"/>
                                          </p:val>
                                        </p:tav>
                                      </p:tavLst>
                                    </p:anim>
                                    <p:anim calcmode="lin" valueType="num">
                                      <p:cBhvr additive="base">
                                        <p:cTn id="13" dur="500" fill="hold"/>
                                        <p:tgtEl>
                                          <p:spTgt spid="45"/>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 grpId="0" animBg="1"/>
      <p:bldP spid="8" grpId="0" animBg="1"/>
      <p:bldP spid="10"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p:cNvPicPr>
            <a:picLocks noChangeAspect="1"/>
          </p:cNvPicPr>
          <p:nvPr/>
        </p:nvPicPr>
        <p:blipFill>
          <a:blip r:embed="rId3"/>
          <a:stretch>
            <a:fillRect/>
          </a:stretch>
        </p:blipFill>
        <p:spPr>
          <a:xfrm flipH="1">
            <a:off x="-2006" y="0"/>
            <a:ext cx="12192000" cy="6858000"/>
          </a:xfrm>
          <a:prstGeom prst="rect">
            <a:avLst/>
          </a:prstGeom>
        </p:spPr>
      </p:pic>
      <p:grpSp>
        <p:nvGrpSpPr>
          <p:cNvPr id="27" name="组合 24"/>
          <p:cNvGrpSpPr/>
          <p:nvPr/>
        </p:nvGrpSpPr>
        <p:grpSpPr>
          <a:xfrm>
            <a:off x="388315" y="240693"/>
            <a:ext cx="1175789" cy="1243276"/>
            <a:chOff x="589078" y="2173649"/>
            <a:chExt cx="1126328" cy="1243276"/>
          </a:xfrm>
        </p:grpSpPr>
        <p:grpSp>
          <p:nvGrpSpPr>
            <p:cNvPr id="28" name="组合 22"/>
            <p:cNvGrpSpPr/>
            <p:nvPr/>
          </p:nvGrpSpPr>
          <p:grpSpPr>
            <a:xfrm>
              <a:off x="589078" y="2173649"/>
              <a:ext cx="1126328" cy="1243276"/>
              <a:chOff x="1950418" y="3368985"/>
              <a:chExt cx="432211" cy="477089"/>
            </a:xfrm>
          </p:grpSpPr>
          <p:sp>
            <p:nvSpPr>
              <p:cNvPr id="30"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31"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29" name="文本框 23"/>
            <p:cNvSpPr txBox="1"/>
            <p:nvPr/>
          </p:nvSpPr>
          <p:spPr>
            <a:xfrm>
              <a:off x="907668" y="2220553"/>
              <a:ext cx="184731" cy="923330"/>
            </a:xfrm>
            <a:prstGeom prst="rect">
              <a:avLst/>
            </a:prstGeom>
            <a:noFill/>
          </p:spPr>
          <p:txBody>
            <a:bodyPr wrap="none" rtlCol="0">
              <a:spAutoFit/>
              <a:scene3d>
                <a:camera prst="orthographicFront"/>
                <a:lightRig rig="threePt" dir="t"/>
              </a:scene3d>
              <a:sp3d contourW="12700"/>
            </a:bodyPr>
            <a:lstStyle/>
            <a:p>
              <a:endParaRPr lang="zh-CN" altLang="en-US" sz="5400" b="1">
                <a:solidFill>
                  <a:schemeClr val="bg1"/>
                </a:solidFill>
                <a:latin typeface="+mj-lt"/>
                <a:ea typeface="Microsoft YaHei" panose="020B0503020204020204" pitchFamily="34" charset="-122"/>
              </a:endParaRPr>
            </a:p>
          </p:txBody>
        </p:sp>
      </p:grpSp>
      <p:sp>
        <p:nvSpPr>
          <p:cNvPr id="12" name="TextBox 11"/>
          <p:cNvSpPr txBox="1"/>
          <p:nvPr/>
        </p:nvSpPr>
        <p:spPr>
          <a:xfrm>
            <a:off x="1891966" y="503041"/>
            <a:ext cx="6190246" cy="707886"/>
          </a:xfrm>
          <a:prstGeom prst="rect">
            <a:avLst/>
          </a:prstGeom>
          <a:noFill/>
        </p:spPr>
        <p:txBody>
          <a:bodyPr wrap="square">
            <a:spAutoFit/>
          </a:bodyPr>
          <a:lstStyle/>
          <a:p>
            <a:r>
              <a:rPr lang="en-US" sz="4000" b="1"/>
              <a:t>REFERENCES</a:t>
            </a:r>
            <a:endParaRPr lang="en-IN" sz="4000" b="1"/>
          </a:p>
        </p:txBody>
      </p:sp>
      <p:sp>
        <p:nvSpPr>
          <p:cNvPr id="5" name="TextBox 4"/>
          <p:cNvSpPr txBox="1"/>
          <p:nvPr/>
        </p:nvSpPr>
        <p:spPr>
          <a:xfrm>
            <a:off x="1782503" y="1309868"/>
            <a:ext cx="624454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a:p>
          <a:p>
            <a:pPr marL="342900" indent="-342900">
              <a:buFont typeface="Wingdings" panose="05000000000000000000"/>
              <a:buChar char="§"/>
            </a:pPr>
            <a:r>
              <a:rPr lang="en-US">
                <a:ea typeface="+mn-lt"/>
                <a:cs typeface="+mn-lt"/>
                <a:hlinkClick r:id="rId4"/>
              </a:rPr>
              <a:t>https://circuitdigest.com/tags/i2c</a:t>
            </a:r>
            <a:endParaRPr lang="en-US"/>
          </a:p>
          <a:p>
            <a:pPr marL="342900" indent="-342900">
              <a:buFont typeface="Wingdings" panose="05000000000000000000"/>
              <a:buChar char="§"/>
            </a:pPr>
            <a:endParaRPr lang="en-US">
              <a:ea typeface="+mn-lt"/>
              <a:cs typeface="+mn-lt"/>
            </a:endParaRPr>
          </a:p>
          <a:p>
            <a:pPr marL="342900" indent="-342900">
              <a:buFont typeface="Wingdings" panose="05000000000000000000"/>
              <a:buChar char="§"/>
            </a:pPr>
            <a:r>
              <a:rPr lang="en-US">
                <a:ea typeface="+mn-lt"/>
                <a:cs typeface="+mn-lt"/>
                <a:hlinkClick r:id="rId5"/>
              </a:rPr>
              <a:t>https://circuitdigest.com/forum</a:t>
            </a:r>
            <a:endParaRPr lang="en-US"/>
          </a:p>
          <a:p>
            <a:pPr marL="342900" indent="-342900">
              <a:buFont typeface="Wingdings" panose="05000000000000000000"/>
              <a:buChar char="§"/>
            </a:pPr>
            <a:endParaRPr lang="en-US">
              <a:ea typeface="+mn-lt"/>
              <a:cs typeface="+mn-lt"/>
            </a:endParaRPr>
          </a:p>
          <a:p>
            <a:pPr marL="342900" indent="-342900" algn="l">
              <a:buFont typeface="Wingdings" panose="05000000000000000000"/>
              <a:buChar char="§"/>
            </a:pPr>
            <a:r>
              <a:rPr lang="en-US">
                <a:ea typeface="+mn-lt"/>
                <a:cs typeface="+mn-lt"/>
                <a:hlinkClick r:id="rId6"/>
              </a:rPr>
              <a:t>https://playground.arduino.cc/Code/Keypad/</a:t>
            </a:r>
            <a:endParaRPr lang="en-US">
              <a:ea typeface="+mn-lt"/>
              <a:cs typeface="+mn-lt"/>
            </a:endParaRPr>
          </a:p>
          <a:p>
            <a:pPr marL="342900" indent="-342900">
              <a:buFont typeface="Wingdings" panose="05000000000000000000"/>
              <a:buChar char="§"/>
            </a:pPr>
            <a:endParaRPr lang="en-US">
              <a:ea typeface="+mn-lt"/>
              <a:cs typeface="+mn-lt"/>
            </a:endParaRPr>
          </a:p>
          <a:p>
            <a:pPr marL="285750" indent="-285750">
              <a:buFont typeface="Wingdings" panose="05000000000000000000"/>
              <a:buChar char="§"/>
            </a:pPr>
            <a:r>
              <a:rPr lang="en-US">
                <a:ea typeface="+mn-lt"/>
                <a:cs typeface="+mn-lt"/>
                <a:hlinkClick r:id="rId7"/>
              </a:rPr>
              <a:t> https://circuitdigest.com/microcontroller-projects/  𝚔𝚎𝚢𝚙𝚊𝚍-𝚒𝚗𝚝𝚎𝚛𝚏𝚊𝚌𝚒𝚗𝚐-𝚠𝚒𝚝𝚑-𝚊𝚛𝚍𝚞𝚒𝚗𝚘-𝚞𝚗𝚘</a:t>
            </a:r>
            <a:endParaRPr lang="en-US"/>
          </a:p>
          <a:p>
            <a:pPr marL="285750" indent="-285750">
              <a:buFont typeface="Wingdings" panose="05000000000000000000"/>
              <a:buChar char="§"/>
            </a:pPr>
            <a:endParaRPr lang="en-US">
              <a:ea typeface="+mn-lt"/>
              <a:cs typeface="+mn-lt"/>
            </a:endParaRPr>
          </a:p>
          <a:p>
            <a:pPr marL="285750" indent="-285750">
              <a:buFont typeface="Wingdings" panose="05000000000000000000"/>
              <a:buChar char="§"/>
            </a:pPr>
            <a:r>
              <a:rPr lang="en-US">
                <a:ea typeface="+mn-lt"/>
                <a:cs typeface="+mn-lt"/>
                <a:hlinkClick r:id="rId8"/>
              </a:rPr>
              <a:t> https://circuitdigest.com/tags/lifi</a:t>
            </a:r>
            <a:endParaRPr lang="en-US">
              <a:hlinkClick r:id="rId8"/>
            </a:endParaRPr>
          </a:p>
          <a:p>
            <a:pPr marL="285750" indent="-285750">
              <a:buFont typeface="Wingdings" panose="05000000000000000000"/>
              <a:buChar char="§"/>
            </a:pPr>
            <a:endParaRPr lang="en-US">
              <a:ea typeface="+mn-lt"/>
              <a:cs typeface="+mn-lt"/>
            </a:endParaRPr>
          </a:p>
          <a:p>
            <a:pPr marL="285750" indent="-285750">
              <a:buFont typeface="Wingdings" panose="05000000000000000000"/>
              <a:buChar char="§"/>
            </a:pPr>
            <a:r>
              <a:rPr lang="en-US">
                <a:ea typeface="+mn-lt"/>
                <a:cs typeface="+mn-lt"/>
                <a:hlinkClick r:id="rId9"/>
              </a:rPr>
              <a:t>https://circuitdigest.com/electronic-circuits/p𝚘𝚝𝚎𝚗𝚝𝚒𝚊𝚕-𝚟𝚘𝚕𝚝𝚊𝚐𝚎-𝚍𝚒𝚟𝚒𝚍𝚎𝚛-𝚌𝚒𝚛𝚌𝚞𝚒𝚝-𝚍𝚒𝚊𝚐𝚛𝚊𝚖</a:t>
            </a:r>
            <a:endParaRPr lang="en-US"/>
          </a:p>
          <a:p>
            <a:pPr marL="285750" indent="-285750">
              <a:buFont typeface="Wingdings" panose="05000000000000000000"/>
              <a:buChar char="§"/>
            </a:pPr>
            <a:endParaRPr lang="en-US"/>
          </a:p>
          <a:p>
            <a:pPr>
              <a:buFont typeface="Arial" panose="020B0604020202020204"/>
              <a:buChar char="•"/>
            </a:pPr>
            <a:endParaRPr lang="en-US"/>
          </a:p>
          <a:p>
            <a:pPr marL="342900" indent="-342900">
              <a:buFont typeface="Wingdings" panose="05000000000000000000"/>
              <a:buChar char="§"/>
            </a:pP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8"/>
          <p:cNvPicPr>
            <a:picLocks noChangeAspect="1"/>
          </p:cNvPicPr>
          <p:nvPr/>
        </p:nvPicPr>
        <p:blipFill>
          <a:blip r:embed="rId2"/>
          <a:stretch>
            <a:fillRect/>
          </a:stretch>
        </p:blipFill>
        <p:spPr>
          <a:xfrm flipH="1">
            <a:off x="-2006" y="0"/>
            <a:ext cx="12192000" cy="6858000"/>
          </a:xfrm>
          <a:prstGeom prst="rect">
            <a:avLst/>
          </a:prstGeom>
        </p:spPr>
      </p:pic>
      <p:pic>
        <p:nvPicPr>
          <p:cNvPr id="6" name="Picture 6" descr="Shape&#10;&#10;Description automatically generated"/>
          <p:cNvPicPr>
            <a:picLocks noChangeAspect="1"/>
          </p:cNvPicPr>
          <p:nvPr/>
        </p:nvPicPr>
        <p:blipFill>
          <a:blip r:embed="rId3"/>
          <a:stretch>
            <a:fillRect/>
          </a:stretch>
        </p:blipFill>
        <p:spPr>
          <a:xfrm>
            <a:off x="1160891" y="75816"/>
            <a:ext cx="4803946" cy="6562209"/>
          </a:xfrm>
          <a:prstGeom prst="rect">
            <a:avLst/>
          </a:prstGeom>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8" descr="A picture containing chart&#10;&#10;Description automatically generated"/>
          <p:cNvPicPr>
            <a:picLocks noChangeAspect="1"/>
          </p:cNvPicPr>
          <p:nvPr/>
        </p:nvPicPr>
        <p:blipFill rotWithShape="1">
          <a:blip r:embed="rId2"/>
          <a:srcRect r="2701"/>
          <a:stretch>
            <a:fillRect/>
          </a:stretch>
        </p:blipFill>
        <p:spPr>
          <a:xfrm flipH="1">
            <a:off x="329316"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4" name="TextBox 3"/>
          <p:cNvSpPr txBox="1"/>
          <p:nvPr/>
        </p:nvSpPr>
        <p:spPr>
          <a:xfrm>
            <a:off x="718752" y="2656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a:solidFill>
                  <a:srgbClr val="55C0AF"/>
                </a:solidFill>
              </a:rPr>
              <a:t>CONTENTS</a:t>
            </a:r>
            <a:r>
              <a:rPr lang="en-US" sz="3600"/>
              <a:t>​</a:t>
            </a:r>
          </a:p>
        </p:txBody>
      </p:sp>
      <p:cxnSp>
        <p:nvCxnSpPr>
          <p:cNvPr id="6" name="直接连接符 23"/>
          <p:cNvCxnSpPr/>
          <p:nvPr/>
        </p:nvCxnSpPr>
        <p:spPr>
          <a:xfrm>
            <a:off x="846322" y="848706"/>
            <a:ext cx="709987" cy="0"/>
          </a:xfrm>
          <a:prstGeom prst="line">
            <a:avLst/>
          </a:prstGeom>
          <a:ln w="28575" cap="rnd">
            <a:solidFill>
              <a:srgbClr val="55C0AF"/>
            </a:solidFill>
            <a:roun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8233" y="1524825"/>
            <a:ext cx="6093994" cy="4893647"/>
          </a:xfrm>
          <a:prstGeom prst="rect">
            <a:avLst/>
          </a:prstGeom>
          <a:noFill/>
        </p:spPr>
        <p:txBody>
          <a:bodyPr wrap="square" lIns="91440" tIns="45720" rIns="91440" bIns="45720" anchor="t">
            <a:spAutoFit/>
          </a:bodyPr>
          <a:lstStyle/>
          <a:p>
            <a:pPr marL="342900" indent="-342900">
              <a:buFont typeface="Wingdings" panose="05000000000000000000"/>
              <a:buChar char="v"/>
            </a:pPr>
            <a:r>
              <a:rPr lang="en-IN" sz="2400" b="1">
                <a:latin typeface="Bahnschrift Condensed" panose="020B0502040204020203"/>
              </a:rPr>
              <a:t>Gantt Chart</a:t>
            </a:r>
            <a:endParaRPr lang="en-US"/>
          </a:p>
          <a:p>
            <a:pPr marL="342900" indent="-342900">
              <a:buFont typeface="Wingdings" panose="05000000000000000000"/>
              <a:buChar char="v"/>
            </a:pPr>
            <a:r>
              <a:rPr lang="en-IN" sz="2400" b="1">
                <a:latin typeface="Bahnschrift Condensed" panose="020B0502040204020203"/>
              </a:rPr>
              <a:t>Need  Statement</a:t>
            </a:r>
          </a:p>
          <a:p>
            <a:pPr marL="342900" indent="-342900">
              <a:buFont typeface="Wingdings" panose="05000000000000000000"/>
              <a:buChar char="v"/>
            </a:pPr>
            <a:r>
              <a:rPr lang="en-IN" sz="2400" b="1">
                <a:latin typeface="Bahnschrift Condensed" panose="020B0502040204020203"/>
              </a:rPr>
              <a:t>Problem Statement</a:t>
            </a:r>
          </a:p>
          <a:p>
            <a:pPr marL="342900" indent="-342900">
              <a:buFont typeface="Wingdings" panose="05000000000000000000"/>
              <a:buChar char="v"/>
            </a:pPr>
            <a:r>
              <a:rPr lang="en-IN" sz="2400" b="1">
                <a:latin typeface="Bahnschrift Condensed" panose="020B0502040204020203"/>
              </a:rPr>
              <a:t>Pugh Chart</a:t>
            </a:r>
          </a:p>
          <a:p>
            <a:pPr marL="342900" indent="-342900">
              <a:buFont typeface="Wingdings" panose="05000000000000000000"/>
              <a:buChar char="v"/>
            </a:pPr>
            <a:r>
              <a:rPr lang="en-IN" sz="2400" b="1">
                <a:latin typeface="Bahnschrift Condensed" panose="020B0502040204020203"/>
              </a:rPr>
              <a:t>PCC</a:t>
            </a:r>
          </a:p>
          <a:p>
            <a:pPr marL="342900" indent="-342900">
              <a:buFont typeface="Wingdings" panose="05000000000000000000"/>
              <a:buChar char="v"/>
            </a:pPr>
            <a:r>
              <a:rPr lang="en-IN" sz="2400" b="1">
                <a:latin typeface="Bahnschrift Condensed" panose="020B0502040204020203"/>
              </a:rPr>
              <a:t>Introduction</a:t>
            </a:r>
          </a:p>
          <a:p>
            <a:pPr marL="342900" indent="-342900">
              <a:buFont typeface="Wingdings" panose="05000000000000000000"/>
              <a:buChar char="v"/>
            </a:pPr>
            <a:r>
              <a:rPr lang="en-IN" sz="2400" b="1">
                <a:latin typeface="Bahnschrift Condensed" panose="020B0502040204020203"/>
              </a:rPr>
              <a:t>Block Diagram</a:t>
            </a:r>
          </a:p>
          <a:p>
            <a:pPr marL="342900" indent="-342900">
              <a:buFont typeface="Wingdings" panose="05000000000000000000"/>
              <a:buChar char="v"/>
            </a:pPr>
            <a:r>
              <a:rPr lang="en-IN" sz="2400" b="1">
                <a:latin typeface="Bahnschrift Condensed" panose="020B0502040204020203"/>
              </a:rPr>
              <a:t>Working Principle</a:t>
            </a:r>
          </a:p>
          <a:p>
            <a:pPr marL="342900" indent="-342900">
              <a:buFont typeface="Wingdings" panose="05000000000000000000"/>
              <a:buChar char="v"/>
            </a:pPr>
            <a:r>
              <a:rPr lang="en-IN" sz="2400" b="1">
                <a:latin typeface="Bahnschrift Condensed" panose="020B0502040204020203"/>
              </a:rPr>
              <a:t>Schematic Diagram</a:t>
            </a:r>
          </a:p>
          <a:p>
            <a:pPr marL="342900" indent="-342900">
              <a:buFont typeface="Wingdings" panose="05000000000000000000"/>
              <a:buChar char="v"/>
            </a:pPr>
            <a:r>
              <a:rPr lang="en-IN" sz="2400" b="1">
                <a:latin typeface="Bahnschrift Condensed" panose="020B0502040204020203"/>
              </a:rPr>
              <a:t>Application</a:t>
            </a:r>
          </a:p>
          <a:p>
            <a:pPr marL="342900" indent="-342900">
              <a:buFont typeface="Wingdings" panose="05000000000000000000"/>
              <a:buChar char="v"/>
            </a:pPr>
            <a:r>
              <a:rPr lang="en-IN" sz="2400" b="1">
                <a:latin typeface="Bahnschrift Condensed" panose="020B0502040204020203"/>
              </a:rPr>
              <a:t>Conclusion</a:t>
            </a:r>
          </a:p>
          <a:p>
            <a:pPr marL="342900" indent="-342900">
              <a:buFont typeface="Wingdings" panose="05000000000000000000"/>
              <a:buChar char="v"/>
            </a:pPr>
            <a:r>
              <a:rPr lang="en-IN" sz="2400" b="1">
                <a:latin typeface="Bahnschrift Condensed" panose="020B0502040204020203"/>
              </a:rPr>
              <a:t>Future Scope</a:t>
            </a:r>
          </a:p>
          <a:p>
            <a:pPr marL="342900" indent="-342900">
              <a:buFont typeface="Wingdings" panose="05000000000000000000"/>
              <a:buChar char="v"/>
            </a:pPr>
            <a:r>
              <a:rPr lang="en-IN" sz="2400" b="1">
                <a:latin typeface="Bahnschrift Condensed" panose="020B0502040204020203"/>
              </a:rPr>
              <a:t>References </a:t>
            </a:r>
            <a:endParaRPr lang="en-IN" sz="2400" b="1">
              <a:latin typeface="Bahnschrift Condensed" panose="020B0502040204020203" pitchFamily="34" charset="0"/>
            </a:endParaRPr>
          </a:p>
        </p:txBody>
      </p:sp>
      <p:pic>
        <p:nvPicPr>
          <p:cNvPr id="11" name="Content Placeholder 4" descr="content.jpg"/>
          <p:cNvPicPr>
            <a:picLocks noChangeAspect="1"/>
          </p:cNvPicPr>
          <p:nvPr/>
        </p:nvPicPr>
        <p:blipFill>
          <a:blip r:embed="rId3"/>
          <a:stretch>
            <a:fillRect/>
          </a:stretch>
        </p:blipFill>
        <p:spPr>
          <a:xfrm>
            <a:off x="3517277" y="1207002"/>
            <a:ext cx="4483616" cy="3616781"/>
          </a:xfrm>
          <a:prstGeom prst="rect">
            <a:avLst/>
          </a:prstGeom>
          <a:blipFill>
            <a:blip r:embed="rId4"/>
            <a:stretch>
              <a:fillRect/>
            </a:stretch>
          </a:blipFill>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05947" y="550743"/>
            <a:ext cx="4124298" cy="705099"/>
            <a:chOff x="956666" y="3498086"/>
            <a:chExt cx="4124298" cy="705099"/>
          </a:xfrm>
        </p:grpSpPr>
        <p:sp>
          <p:nvSpPr>
            <p:cNvPr id="8" name="TextBox 38"/>
            <p:cNvSpPr txBox="1"/>
            <p:nvPr/>
          </p:nvSpPr>
          <p:spPr>
            <a:xfrm>
              <a:off x="1664644" y="3556854"/>
              <a:ext cx="3416320" cy="646331"/>
            </a:xfrm>
            <a:prstGeom prst="rect">
              <a:avLst/>
            </a:prstGeom>
            <a:noFill/>
          </p:spPr>
          <p:txBody>
            <a:bodyPr wrap="none" rtlCol="0" anchor="t" anchorCtr="1">
              <a:spAutoFit/>
            </a:bodyPr>
            <a:lstStyle/>
            <a:p>
              <a:pPr algn="ctr"/>
              <a:r>
                <a:rPr lang="en-IN" altLang="zh-CN"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charset="0"/>
                </a:rPr>
                <a:t>GANTT CHART</a:t>
              </a:r>
            </a:p>
            <a:p>
              <a:pPr algn="ctr"/>
              <a:endParaRPr lang="zh-CN" altLang="en-US" sz="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Microsoft JhengHei Light" panose="020B0304030504040204" pitchFamily="34" charset="-122"/>
              </a:endParaRPr>
            </a:p>
          </p:txBody>
        </p:sp>
        <p:sp>
          <p:nvSpPr>
            <p:cNvPr id="9"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10"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graphicFrame>
        <p:nvGraphicFramePr>
          <p:cNvPr id="5" name="Table 4"/>
          <p:cNvGraphicFramePr>
            <a:graphicFrameLocks noGrp="1"/>
          </p:cNvGraphicFramePr>
          <p:nvPr/>
        </p:nvGraphicFramePr>
        <p:xfrm>
          <a:off x="1638821" y="1398739"/>
          <a:ext cx="9999979" cy="5286479"/>
        </p:xfrm>
        <a:graphic>
          <a:graphicData uri="http://schemas.openxmlformats.org/drawingml/2006/table">
            <a:tbl>
              <a:tblPr firstRow="1" bandRow="1">
                <a:tableStyleId>{5C22544A-7EE6-4342-B048-85BDC9FD1C3A}</a:tableStyleId>
              </a:tblPr>
              <a:tblGrid>
                <a:gridCol w="3001027">
                  <a:extLst>
                    <a:ext uri="{9D8B030D-6E8A-4147-A177-3AD203B41FA5}">
                      <a16:colId xmlns:a16="http://schemas.microsoft.com/office/drawing/2014/main" val="20000"/>
                    </a:ext>
                  </a:extLst>
                </a:gridCol>
                <a:gridCol w="2453507">
                  <a:extLst>
                    <a:ext uri="{9D8B030D-6E8A-4147-A177-3AD203B41FA5}">
                      <a16:colId xmlns:a16="http://schemas.microsoft.com/office/drawing/2014/main" val="20001"/>
                    </a:ext>
                  </a:extLst>
                </a:gridCol>
                <a:gridCol w="2307688">
                  <a:extLst>
                    <a:ext uri="{9D8B030D-6E8A-4147-A177-3AD203B41FA5}">
                      <a16:colId xmlns:a16="http://schemas.microsoft.com/office/drawing/2014/main" val="20002"/>
                    </a:ext>
                  </a:extLst>
                </a:gridCol>
                <a:gridCol w="2237757">
                  <a:extLst>
                    <a:ext uri="{9D8B030D-6E8A-4147-A177-3AD203B41FA5}">
                      <a16:colId xmlns:a16="http://schemas.microsoft.com/office/drawing/2014/main" val="20003"/>
                    </a:ext>
                  </a:extLst>
                </a:gridCol>
              </a:tblGrid>
              <a:tr h="293693">
                <a:tc>
                  <a:txBody>
                    <a:bodyPr/>
                    <a:lstStyle/>
                    <a:p>
                      <a:pPr algn="ctr"/>
                      <a:r>
                        <a:rPr lang="en-US" sz="1800" b="1">
                          <a:effectLst/>
                        </a:rPr>
                        <a:t>Task</a:t>
                      </a:r>
                      <a:endParaRPr lang="en-US" sz="1800" b="1">
                        <a:solidFill>
                          <a:srgbClr val="FFFFFF"/>
                        </a:solidFill>
                        <a:effectLst/>
                        <a:latin typeface="Calibri" panose="020F0502020204030204"/>
                      </a:endParaRPr>
                    </a:p>
                  </a:txBody>
                  <a:tcPr marL="0" marR="0" marT="0" marB="0" anchor="ctr">
                    <a:solidFill>
                      <a:schemeClr val="accent6">
                        <a:lumMod val="75000"/>
                      </a:schemeClr>
                    </a:solidFill>
                  </a:tcPr>
                </a:tc>
                <a:tc>
                  <a:txBody>
                    <a:bodyPr/>
                    <a:lstStyle/>
                    <a:p>
                      <a:pPr algn="ctr"/>
                      <a:r>
                        <a:rPr lang="en-US" sz="1800" b="1">
                          <a:effectLst/>
                        </a:rPr>
                        <a:t>START DATE</a:t>
                      </a:r>
                      <a:endParaRPr lang="en-US" sz="1800" b="1">
                        <a:solidFill>
                          <a:srgbClr val="FFFFFF"/>
                        </a:solidFill>
                        <a:effectLst/>
                        <a:latin typeface="Calibri" panose="020F0502020204030204"/>
                      </a:endParaRPr>
                    </a:p>
                  </a:txBody>
                  <a:tcPr marL="0" marR="0" marT="0" marB="0" anchor="ctr">
                    <a:solidFill>
                      <a:schemeClr val="accent6">
                        <a:lumMod val="75000"/>
                      </a:schemeClr>
                    </a:solidFill>
                  </a:tcPr>
                </a:tc>
                <a:tc>
                  <a:txBody>
                    <a:bodyPr/>
                    <a:lstStyle/>
                    <a:p>
                      <a:pPr algn="ctr"/>
                      <a:r>
                        <a:rPr lang="en-US" sz="1800" b="1">
                          <a:effectLst/>
                        </a:rPr>
                        <a:t>END DATE</a:t>
                      </a:r>
                      <a:endParaRPr lang="en-US" sz="1800" b="1">
                        <a:solidFill>
                          <a:srgbClr val="FFFFFF"/>
                        </a:solidFill>
                        <a:effectLst/>
                        <a:latin typeface="Calibri" panose="020F0502020204030204"/>
                      </a:endParaRPr>
                    </a:p>
                  </a:txBody>
                  <a:tcPr marL="0" marR="0" marT="0" marB="0" anchor="ctr">
                    <a:solidFill>
                      <a:schemeClr val="accent6">
                        <a:lumMod val="75000"/>
                      </a:schemeClr>
                    </a:solidFill>
                  </a:tcPr>
                </a:tc>
                <a:tc>
                  <a:txBody>
                    <a:bodyPr/>
                    <a:lstStyle/>
                    <a:p>
                      <a:pPr algn="ctr"/>
                      <a:r>
                        <a:rPr lang="en-US" sz="1800" b="1">
                          <a:effectLst/>
                        </a:rPr>
                        <a:t>DURATION</a:t>
                      </a:r>
                      <a:endParaRPr lang="en-US" sz="1800" b="1">
                        <a:solidFill>
                          <a:srgbClr val="FFFFFF"/>
                        </a:solidFill>
                        <a:effectLst/>
                        <a:latin typeface="Calibri" panose="020F0502020204030204"/>
                      </a:endParaRPr>
                    </a:p>
                  </a:txBody>
                  <a:tcPr marL="0" marR="0" marT="0" marB="0" anchor="ctr">
                    <a:solidFill>
                      <a:schemeClr val="accent6">
                        <a:lumMod val="75000"/>
                      </a:schemeClr>
                    </a:solidFill>
                  </a:tcPr>
                </a:tc>
                <a:extLst>
                  <a:ext uri="{0D108BD9-81ED-4DB2-BD59-A6C34878D82A}">
                    <a16:rowId xmlns:a16="http://schemas.microsoft.com/office/drawing/2014/main" val="10000"/>
                  </a:ext>
                </a:extLst>
              </a:tr>
              <a:tr h="587387">
                <a:tc>
                  <a:txBody>
                    <a:bodyPr/>
                    <a:lstStyle/>
                    <a:p>
                      <a:pPr algn="ctr"/>
                      <a:r>
                        <a:rPr lang="en-US" sz="1800" b="1">
                          <a:effectLst/>
                        </a:rPr>
                        <a:t>Topic Research</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16-06-2022</a:t>
                      </a:r>
                      <a:endParaRPr lang="en-US" sz="1800" b="1">
                        <a:effectLst/>
                        <a:latin typeface="Calibri" panose="020F0502020204030204"/>
                      </a:endParaRPr>
                    </a:p>
                  </a:txBody>
                  <a:tcPr marL="0" marR="0" marT="0" marB="0" anchor="ctr">
                    <a:solidFill>
                      <a:schemeClr val="accent6">
                        <a:lumMod val="40000"/>
                        <a:lumOff val="60000"/>
                      </a:schemeClr>
                    </a:solidFill>
                  </a:tcPr>
                </a:tc>
                <a:tc>
                  <a:txBody>
                    <a:bodyPr/>
                    <a:lstStyle/>
                    <a:p>
                      <a:pPr algn="ctr"/>
                      <a:r>
                        <a:rPr lang="en-US" sz="1800" b="1">
                          <a:effectLst/>
                        </a:rPr>
                        <a:t>18-06-2022</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2</a:t>
                      </a:r>
                      <a:endParaRPr lang="en-US" sz="1800" b="1">
                        <a:effectLst/>
                        <a:latin typeface="Calibri" panose="020F0502020204030204"/>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587387">
                <a:tc>
                  <a:txBody>
                    <a:bodyPr/>
                    <a:lstStyle/>
                    <a:p>
                      <a:pPr algn="ctr"/>
                      <a:r>
                        <a:rPr lang="en-US" sz="1800" b="1">
                          <a:effectLst/>
                        </a:rPr>
                        <a:t>Selection of topic</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18-06-2022</a:t>
                      </a:r>
                      <a:endParaRPr lang="en-US" sz="1800" b="1">
                        <a:effectLst/>
                        <a:latin typeface="Calibri" panose="020F0502020204030204"/>
                      </a:endParaRPr>
                    </a:p>
                  </a:txBody>
                  <a:tcPr marL="0" marR="0" marT="0" marB="0" anchor="ctr">
                    <a:solidFill>
                      <a:schemeClr val="accent6">
                        <a:lumMod val="40000"/>
                        <a:lumOff val="60000"/>
                      </a:schemeClr>
                    </a:solidFill>
                  </a:tcPr>
                </a:tc>
                <a:tc>
                  <a:txBody>
                    <a:bodyPr/>
                    <a:lstStyle/>
                    <a:p>
                      <a:pPr algn="ctr"/>
                      <a:r>
                        <a:rPr lang="en-US" sz="1800" b="1">
                          <a:effectLst/>
                        </a:rPr>
                        <a:t>20-06-2022</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2</a:t>
                      </a:r>
                      <a:endParaRPr lang="en-US" sz="1800" b="1">
                        <a:effectLst/>
                        <a:latin typeface="Calibri" panose="020F0502020204030204"/>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587387">
                <a:tc>
                  <a:txBody>
                    <a:bodyPr/>
                    <a:lstStyle/>
                    <a:p>
                      <a:pPr algn="ctr"/>
                      <a:r>
                        <a:rPr lang="en-US" sz="1800" b="1">
                          <a:effectLst/>
                        </a:rPr>
                        <a:t>Collection of Component</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20-06-2022</a:t>
                      </a:r>
                      <a:endParaRPr lang="en-US" sz="1800" b="1">
                        <a:effectLst/>
                        <a:latin typeface="Calibri" panose="020F0502020204030204"/>
                      </a:endParaRPr>
                    </a:p>
                  </a:txBody>
                  <a:tcPr marL="0" marR="0" marT="0" marB="0" anchor="ctr">
                    <a:solidFill>
                      <a:schemeClr val="accent6">
                        <a:lumMod val="40000"/>
                        <a:lumOff val="60000"/>
                      </a:schemeClr>
                    </a:solidFill>
                  </a:tcPr>
                </a:tc>
                <a:tc>
                  <a:txBody>
                    <a:bodyPr/>
                    <a:lstStyle/>
                    <a:p>
                      <a:pPr algn="ctr"/>
                      <a:r>
                        <a:rPr lang="en-US" sz="1800" b="1">
                          <a:effectLst/>
                        </a:rPr>
                        <a:t>24-06-2022</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4</a:t>
                      </a:r>
                      <a:endParaRPr lang="en-US" sz="1800" b="1">
                        <a:effectLst/>
                        <a:latin typeface="Calibri" panose="020F0502020204030204"/>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r h="293693">
                <a:tc>
                  <a:txBody>
                    <a:bodyPr/>
                    <a:lstStyle/>
                    <a:p>
                      <a:pPr algn="ctr"/>
                      <a:r>
                        <a:rPr lang="en-US" sz="1800" b="1">
                          <a:effectLst/>
                        </a:rPr>
                        <a:t>Model Making</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25-06-2022</a:t>
                      </a:r>
                      <a:endParaRPr lang="en-US" sz="1800" b="1">
                        <a:effectLst/>
                        <a:latin typeface="Calibri" panose="020F0502020204030204"/>
                      </a:endParaRPr>
                    </a:p>
                  </a:txBody>
                  <a:tcPr marL="0" marR="0" marT="0" marB="0" anchor="ctr">
                    <a:solidFill>
                      <a:schemeClr val="accent6">
                        <a:lumMod val="40000"/>
                        <a:lumOff val="60000"/>
                      </a:schemeClr>
                    </a:solidFill>
                  </a:tcPr>
                </a:tc>
                <a:tc>
                  <a:txBody>
                    <a:bodyPr/>
                    <a:lstStyle/>
                    <a:p>
                      <a:pPr algn="ctr"/>
                      <a:r>
                        <a:rPr lang="en-US" sz="1800" b="1">
                          <a:effectLst/>
                        </a:rPr>
                        <a:t>29-06-2022</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4</a:t>
                      </a:r>
                      <a:endParaRPr lang="en-US" sz="1800" b="1">
                        <a:effectLst/>
                        <a:latin typeface="Calibri" panose="020F0502020204030204"/>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4"/>
                  </a:ext>
                </a:extLst>
              </a:tr>
              <a:tr h="279707">
                <a:tc>
                  <a:txBody>
                    <a:bodyPr/>
                    <a:lstStyle/>
                    <a:p>
                      <a:pPr algn="ctr"/>
                      <a:r>
                        <a:rPr lang="en-US" sz="1800" b="1">
                          <a:effectLst/>
                        </a:rPr>
                        <a:t>Testing</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30-06-2022</a:t>
                      </a:r>
                      <a:endParaRPr lang="en-US" sz="1800" b="1">
                        <a:effectLst/>
                        <a:latin typeface="Calibri" panose="020F0502020204030204"/>
                      </a:endParaRPr>
                    </a:p>
                  </a:txBody>
                  <a:tcPr marL="0" marR="0" marT="0" marB="0" anchor="ctr">
                    <a:solidFill>
                      <a:schemeClr val="accent6">
                        <a:lumMod val="40000"/>
                        <a:lumOff val="60000"/>
                      </a:schemeClr>
                    </a:solidFill>
                  </a:tcPr>
                </a:tc>
                <a:tc>
                  <a:txBody>
                    <a:bodyPr/>
                    <a:lstStyle/>
                    <a:p>
                      <a:pPr algn="ctr"/>
                      <a:r>
                        <a:rPr lang="en-US" sz="1800" b="1">
                          <a:effectLst/>
                        </a:rPr>
                        <a:t>01-07-2022</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1</a:t>
                      </a:r>
                      <a:endParaRPr lang="en-US" sz="1800" b="1">
                        <a:effectLst/>
                        <a:latin typeface="Calibri" panose="020F0502020204030204"/>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5"/>
                  </a:ext>
                </a:extLst>
              </a:tr>
              <a:tr h="587387">
                <a:tc>
                  <a:txBody>
                    <a:bodyPr/>
                    <a:lstStyle/>
                    <a:p>
                      <a:pPr algn="ctr"/>
                      <a:r>
                        <a:rPr lang="en-US" sz="1800" b="1">
                          <a:effectLst/>
                        </a:rPr>
                        <a:t>Making of presentation</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01-07-2022</a:t>
                      </a:r>
                      <a:endParaRPr lang="en-US" sz="1800" b="1">
                        <a:effectLst/>
                        <a:latin typeface="Calibri" panose="020F0502020204030204"/>
                      </a:endParaRPr>
                    </a:p>
                  </a:txBody>
                  <a:tcPr marL="0" marR="0" marT="0" marB="0" anchor="ctr">
                    <a:solidFill>
                      <a:schemeClr val="accent6">
                        <a:lumMod val="40000"/>
                        <a:lumOff val="60000"/>
                      </a:schemeClr>
                    </a:solidFill>
                  </a:tcPr>
                </a:tc>
                <a:tc>
                  <a:txBody>
                    <a:bodyPr/>
                    <a:lstStyle/>
                    <a:p>
                      <a:pPr algn="ctr"/>
                      <a:r>
                        <a:rPr lang="en-US" sz="1800" b="1">
                          <a:effectLst/>
                        </a:rPr>
                        <a:t>03-07-2022</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2</a:t>
                      </a:r>
                      <a:endParaRPr lang="en-US" sz="1800" b="1">
                        <a:effectLst/>
                        <a:latin typeface="Calibri" panose="020F0502020204030204"/>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6"/>
                  </a:ext>
                </a:extLst>
              </a:tr>
              <a:tr h="1174773">
                <a:tc>
                  <a:txBody>
                    <a:bodyPr/>
                    <a:lstStyle/>
                    <a:p>
                      <a:pPr algn="ctr"/>
                      <a:r>
                        <a:rPr lang="en-US" sz="1800" b="1">
                          <a:effectLst/>
                        </a:rPr>
                        <a:t>Presentation &amp; Demonstration</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04-07-2022</a:t>
                      </a:r>
                      <a:endParaRPr lang="en-US" sz="1800" b="1">
                        <a:effectLst/>
                        <a:latin typeface="Calibri" panose="020F0502020204030204"/>
                      </a:endParaRPr>
                    </a:p>
                  </a:txBody>
                  <a:tcPr marL="0" marR="0" marT="0" marB="0" anchor="ctr">
                    <a:solidFill>
                      <a:schemeClr val="accent6">
                        <a:lumMod val="40000"/>
                        <a:lumOff val="60000"/>
                      </a:schemeClr>
                    </a:solidFill>
                  </a:tcPr>
                </a:tc>
                <a:tc>
                  <a:txBody>
                    <a:bodyPr/>
                    <a:lstStyle/>
                    <a:p>
                      <a:pPr algn="ctr"/>
                      <a:r>
                        <a:rPr lang="en-US" sz="1800" b="1">
                          <a:effectLst/>
                        </a:rPr>
                        <a:t>05-07-2022</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1</a:t>
                      </a:r>
                      <a:endParaRPr lang="en-US" sz="1800" b="1">
                        <a:effectLst/>
                        <a:latin typeface="Calibri" panose="020F0502020204030204"/>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7"/>
                  </a:ext>
                </a:extLst>
              </a:tr>
              <a:tr h="895065">
                <a:tc>
                  <a:txBody>
                    <a:bodyPr/>
                    <a:lstStyle/>
                    <a:p>
                      <a:pPr algn="ctr"/>
                      <a:r>
                        <a:rPr lang="en-US" sz="1800" b="1">
                          <a:effectLst/>
                        </a:rPr>
                        <a:t>Completion of Project Activity</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05-07-2022</a:t>
                      </a:r>
                      <a:endParaRPr lang="en-US" sz="1800" b="1">
                        <a:effectLst/>
                        <a:latin typeface="Calibri" panose="020F0502020204030204"/>
                      </a:endParaRPr>
                    </a:p>
                  </a:txBody>
                  <a:tcPr marL="0" marR="0" marT="0" marB="0" anchor="ctr">
                    <a:solidFill>
                      <a:schemeClr val="accent6">
                        <a:lumMod val="40000"/>
                        <a:lumOff val="60000"/>
                      </a:schemeClr>
                    </a:solidFill>
                  </a:tcPr>
                </a:tc>
                <a:tc>
                  <a:txBody>
                    <a:bodyPr/>
                    <a:lstStyle/>
                    <a:p>
                      <a:pPr algn="ctr"/>
                      <a:r>
                        <a:rPr lang="en-US" sz="1800" b="1">
                          <a:effectLst/>
                        </a:rPr>
                        <a:t>06-07-2022</a:t>
                      </a:r>
                      <a:endParaRPr lang="en-US" sz="1800" b="1">
                        <a:effectLst/>
                        <a:latin typeface="Calibri" panose="020F0502020204030204"/>
                      </a:endParaRPr>
                    </a:p>
                  </a:txBody>
                  <a:tcPr marL="0" marR="0" marT="0" marB="0" anchor="ctr">
                    <a:solidFill>
                      <a:schemeClr val="accent6">
                        <a:lumMod val="60000"/>
                        <a:lumOff val="40000"/>
                      </a:schemeClr>
                    </a:solidFill>
                  </a:tcPr>
                </a:tc>
                <a:tc>
                  <a:txBody>
                    <a:bodyPr/>
                    <a:lstStyle/>
                    <a:p>
                      <a:pPr algn="ctr"/>
                      <a:r>
                        <a:rPr lang="en-US" sz="1800" b="1">
                          <a:effectLst/>
                        </a:rPr>
                        <a:t>1</a:t>
                      </a:r>
                      <a:endParaRPr lang="en-US" sz="1800" b="1">
                        <a:effectLst/>
                        <a:latin typeface="Calibri" panose="020F0502020204030204"/>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8"/>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p:cNvPicPr>
            <a:picLocks noChangeAspect="1"/>
          </p:cNvPicPr>
          <p:nvPr/>
        </p:nvPicPr>
        <p:blipFill>
          <a:blip r:embed="rId2"/>
          <a:stretch>
            <a:fillRect/>
          </a:stretch>
        </p:blipFill>
        <p:spPr>
          <a:xfrm>
            <a:off x="695195" y="433398"/>
            <a:ext cx="10530212" cy="5876384"/>
          </a:xfrm>
          <a:prstGeom prst="rect">
            <a:avLst/>
          </a:prstGeom>
        </p:spPr>
      </p:pic>
    </p:spTree>
  </p:cSld>
  <p:clrMapOvr>
    <a:masterClrMapping/>
  </p:clrMapOvr>
  <p:transition spd="slow" advClick="0" advTm="1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flipH="1">
            <a:off x="30078" y="28123"/>
            <a:ext cx="12192000" cy="6798985"/>
          </a:xfrm>
          <a:prstGeom prst="rect">
            <a:avLst/>
          </a:prstGeom>
        </p:spPr>
      </p:pic>
      <p:sp>
        <p:nvSpPr>
          <p:cNvPr id="13" name="TextBox 12"/>
          <p:cNvSpPr txBox="1"/>
          <p:nvPr/>
        </p:nvSpPr>
        <p:spPr>
          <a:xfrm>
            <a:off x="-1200151" y="1161269"/>
            <a:ext cx="11791975" cy="1323439"/>
          </a:xfrm>
          <a:prstGeom prst="rect">
            <a:avLst/>
          </a:prstGeom>
          <a:noFill/>
        </p:spPr>
        <p:txBody>
          <a:bodyPr wrap="square" lIns="91440" tIns="45720" rIns="91440" bIns="45720" anchor="t">
            <a:spAutoFit/>
          </a:bodyPr>
          <a:lstStyle/>
          <a:p>
            <a:pPr lvl="4" algn="just" fontAlgn="base">
              <a:buFont typeface="Wingdings" panose="05000000000000000000" pitchFamily="2" charset="2"/>
              <a:buChar char="v"/>
            </a:pPr>
            <a:r>
              <a:rPr lang="en-US" sz="2000" b="1" dirty="0">
                <a:latin typeface="Bahnschrift SemiLight Condensed" panose="020B0502040204020203"/>
              </a:rPr>
              <a:t>Our modern lives aren’t complete without the internet. Most of us need to be online to work, study, shop, make business deals, connect with loved ones, or simply get entertained. Our internet use has even increased in the past year, as we live through a global pandemic. Thanks to Wi-Fi, we can be connected 24/7, whether we’re at home or outside for a moment. But here’s some flash news—while Wi-Fi is everywhere, we can’t use it forever.</a:t>
            </a:r>
            <a:endParaRPr lang="en-US" dirty="0"/>
          </a:p>
        </p:txBody>
      </p:sp>
      <p:sp>
        <p:nvSpPr>
          <p:cNvPr id="14" name="TextBox 13"/>
          <p:cNvSpPr txBox="1"/>
          <p:nvPr/>
        </p:nvSpPr>
        <p:spPr>
          <a:xfrm>
            <a:off x="-299977" y="3454097"/>
            <a:ext cx="6488705" cy="1938992"/>
          </a:xfrm>
          <a:prstGeom prst="rect">
            <a:avLst/>
          </a:prstGeom>
          <a:noFill/>
        </p:spPr>
        <p:txBody>
          <a:bodyPr wrap="square" lIns="91440" tIns="45720" rIns="91440" bIns="45720" anchor="t">
            <a:spAutoFit/>
          </a:bodyPr>
          <a:lstStyle/>
          <a:p>
            <a:pPr lvl="2" algn="just" fontAlgn="base">
              <a:buFont typeface="Wingdings" panose="05000000000000000000" pitchFamily="2" charset="2"/>
              <a:buChar char="v"/>
            </a:pPr>
            <a:r>
              <a:rPr lang="en-US" sz="2000" b="1" dirty="0">
                <a:latin typeface="Bahnschrift SemiLight Condensed" panose="020B0502040204020203"/>
              </a:rPr>
              <a:t>Wi-Fi is a wireless technology that utilizes radio frequencies to transmit internet data to our phones and laptops. You can say the same for cellular or mobile data connections. The radio spectrum, however, isn’t infinite. Eventually, Wi-Fi and cellular technologies won’t be able to keep up with the everyday demand for data from millions of people from all over the world.</a:t>
            </a:r>
            <a:endParaRPr lang="en-US" dirty="0"/>
          </a:p>
        </p:txBody>
      </p:sp>
      <p:sp>
        <p:nvSpPr>
          <p:cNvPr id="16" name="TextBox 15"/>
          <p:cNvSpPr txBox="1"/>
          <p:nvPr/>
        </p:nvSpPr>
        <p:spPr>
          <a:xfrm>
            <a:off x="592556" y="317755"/>
            <a:ext cx="6719636" cy="584775"/>
          </a:xfrm>
          <a:prstGeom prst="rect">
            <a:avLst/>
          </a:prstGeom>
          <a:noFill/>
        </p:spPr>
        <p:txBody>
          <a:bodyPr wrap="square">
            <a:spAutoFit/>
          </a:bodyPr>
          <a:lstStyle/>
          <a:p>
            <a:pPr marL="457200" indent="-457200">
              <a:buFont typeface="Wingdings" panose="05000000000000000000" pitchFamily="2" charset="2"/>
              <a:buChar char="§"/>
            </a:pPr>
            <a:r>
              <a:rPr lang="en-IN" sz="3200" b="1" i="1"/>
              <a:t>Need Statement</a:t>
            </a:r>
            <a:endParaRPr lang="en-IN" sz="3200"/>
          </a:p>
        </p:txBody>
      </p:sp>
      <p:pic>
        <p:nvPicPr>
          <p:cNvPr id="3" name="Picture 2" descr="Icon&#10;&#10;Description automatically generated"/>
          <p:cNvPicPr>
            <a:picLocks noChangeAspect="1"/>
          </p:cNvPicPr>
          <p:nvPr/>
        </p:nvPicPr>
        <p:blipFill>
          <a:blip r:embed="rId4"/>
          <a:stretch>
            <a:fillRect/>
          </a:stretch>
        </p:blipFill>
        <p:spPr>
          <a:xfrm>
            <a:off x="4569940" y="100068"/>
            <a:ext cx="1023552" cy="94286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21" descr="A picture containing arrow&#10;&#10;Description automatically generated"/>
          <p:cNvPicPr>
            <a:picLocks noChangeAspect="1"/>
          </p:cNvPicPr>
          <p:nvPr/>
        </p:nvPicPr>
        <p:blipFill rotWithShape="1">
          <a:blip r:embed="rId2"/>
          <a:srcRect/>
          <a:stretch>
            <a:fillRect/>
          </a:stretch>
        </p:blipFill>
        <p:spPr>
          <a:xfrm>
            <a:off x="20" y="10"/>
            <a:ext cx="12191980" cy="6857990"/>
          </a:xfrm>
          <a:prstGeom prst="rect">
            <a:avLst/>
          </a:prstGeom>
        </p:spPr>
      </p:pic>
      <p:sp>
        <p:nvSpPr>
          <p:cNvPr id="10" name="Freeform: Shape 9"/>
          <p:cNvSpPr>
            <a:spLocks noGrp="1" noRot="1" noChangeAspect="1" noMove="1" noResize="1" noEditPoints="1" noAdjustHandles="1" noChangeArrowheads="1" noChangeShapeType="1" noTextEdit="1"/>
          </p:cNvSpPr>
          <p:nvPr/>
        </p:nvSpPr>
        <p:spPr>
          <a:xfrm>
            <a:off x="4896524" y="1"/>
            <a:ext cx="7295477" cy="6853457"/>
          </a:xfrm>
          <a:custGeom>
            <a:avLst/>
            <a:gdLst>
              <a:gd name="connsiteX0" fmla="*/ 2113864 w 7295477"/>
              <a:gd name="connsiteY0" fmla="*/ 0 h 6853457"/>
              <a:gd name="connsiteX1" fmla="*/ 5731689 w 7295477"/>
              <a:gd name="connsiteY1" fmla="*/ 0 h 6853457"/>
              <a:gd name="connsiteX2" fmla="*/ 5792604 w 7295477"/>
              <a:gd name="connsiteY2" fmla="*/ 31199 h 6853457"/>
              <a:gd name="connsiteX3" fmla="*/ 7277638 w 7295477"/>
              <a:gd name="connsiteY3" fmla="*/ 1446415 h 6853457"/>
              <a:gd name="connsiteX4" fmla="*/ 7295477 w 7295477"/>
              <a:gd name="connsiteY4" fmla="*/ 1478103 h 6853457"/>
              <a:gd name="connsiteX5" fmla="*/ 7295477 w 7295477"/>
              <a:gd name="connsiteY5" fmla="*/ 5482224 h 6853457"/>
              <a:gd name="connsiteX6" fmla="*/ 7195301 w 7295477"/>
              <a:gd name="connsiteY6" fmla="*/ 5644337 h 6853457"/>
              <a:gd name="connsiteX7" fmla="*/ 5956878 w 7295477"/>
              <a:gd name="connsiteY7" fmla="*/ 6835380 h 6853457"/>
              <a:gd name="connsiteX8" fmla="*/ 5925438 w 7295477"/>
              <a:gd name="connsiteY8" fmla="*/ 6853457 h 6853457"/>
              <a:gd name="connsiteX9" fmla="*/ 1920114 w 7295477"/>
              <a:gd name="connsiteY9" fmla="*/ 6853457 h 6853457"/>
              <a:gd name="connsiteX10" fmla="*/ 1888674 w 7295477"/>
              <a:gd name="connsiteY10" fmla="*/ 6835380 h 6853457"/>
              <a:gd name="connsiteX11" fmla="*/ 0 w 7295477"/>
              <a:gd name="connsiteY11" fmla="*/ 3480517 h 6853457"/>
              <a:gd name="connsiteX12" fmla="*/ 2052949 w 7295477"/>
              <a:gd name="connsiteY12" fmla="*/ 31199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95477" h="6853457">
                <a:moveTo>
                  <a:pt x="2113864" y="0"/>
                </a:moveTo>
                <a:lnTo>
                  <a:pt x="5731689" y="0"/>
                </a:lnTo>
                <a:lnTo>
                  <a:pt x="5792604" y="31199"/>
                </a:lnTo>
                <a:cubicBezTo>
                  <a:pt x="6404018" y="363339"/>
                  <a:pt x="6917255" y="853303"/>
                  <a:pt x="7277638" y="1446415"/>
                </a:cubicBezTo>
                <a:lnTo>
                  <a:pt x="7295477" y="1478103"/>
                </a:lnTo>
                <a:lnTo>
                  <a:pt x="7295477" y="5482224"/>
                </a:lnTo>
                <a:lnTo>
                  <a:pt x="7195301" y="5644337"/>
                </a:lnTo>
                <a:cubicBezTo>
                  <a:pt x="6875688" y="6126745"/>
                  <a:pt x="6452261" y="6534378"/>
                  <a:pt x="5956878" y="6835380"/>
                </a:cubicBezTo>
                <a:lnTo>
                  <a:pt x="5925438" y="6853457"/>
                </a:lnTo>
                <a:lnTo>
                  <a:pt x="1920114" y="6853457"/>
                </a:lnTo>
                <a:lnTo>
                  <a:pt x="1888674" y="6835380"/>
                </a:lnTo>
                <a:cubicBezTo>
                  <a:pt x="756370" y="6147375"/>
                  <a:pt x="0" y="4902276"/>
                  <a:pt x="0" y="3480517"/>
                </a:cubicBezTo>
                <a:cubicBezTo>
                  <a:pt x="0" y="1991056"/>
                  <a:pt x="830121" y="695479"/>
                  <a:pt x="2052949" y="31199"/>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组合 6"/>
          <p:cNvGrpSpPr/>
          <p:nvPr/>
        </p:nvGrpSpPr>
        <p:grpSpPr>
          <a:xfrm>
            <a:off x="2627096" y="201767"/>
            <a:ext cx="5867003" cy="646331"/>
            <a:chOff x="956666" y="3498086"/>
            <a:chExt cx="5867003" cy="646331"/>
          </a:xfrm>
        </p:grpSpPr>
        <p:sp>
          <p:nvSpPr>
            <p:cNvPr id="7" name="TextBox 38"/>
            <p:cNvSpPr txBox="1"/>
            <p:nvPr/>
          </p:nvSpPr>
          <p:spPr>
            <a:xfrm>
              <a:off x="1777096" y="3498086"/>
              <a:ext cx="5046573" cy="646331"/>
            </a:xfrm>
            <a:prstGeom prst="rect">
              <a:avLst/>
            </a:prstGeom>
            <a:noFill/>
          </p:spPr>
          <p:txBody>
            <a:bodyPr wrap="none" rtlCol="0" anchor="t" anchorCtr="1">
              <a:spAutoFit/>
            </a:bodyPr>
            <a:lstStyle/>
            <a:p>
              <a:pPr algn="ctr"/>
              <a:r>
                <a:rPr lang="en-IN" altLang="zh-CN"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charset="0"/>
                </a:rPr>
                <a:t>PROBLEM STATEMENT</a:t>
              </a:r>
            </a:p>
            <a:p>
              <a:pPr algn="ctr"/>
              <a:endParaRPr lang="zh-CN" altLang="en-US" sz="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Microsoft JhengHei Light" panose="020B0304030504040204" pitchFamily="34" charset="-122"/>
              </a:endParaRPr>
            </a:p>
          </p:txBody>
        </p:sp>
        <p:sp>
          <p:nvSpPr>
            <p:cNvPr id="8"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9"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17" name="TextBox 16"/>
          <p:cNvSpPr txBox="1"/>
          <p:nvPr/>
        </p:nvSpPr>
        <p:spPr>
          <a:xfrm>
            <a:off x="3632888" y="1171833"/>
            <a:ext cx="84787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buChar char="•"/>
            </a:pPr>
            <a:r>
              <a:rPr lang="en-US" sz="2400" dirty="0">
                <a:latin typeface="Rockwell Condensed" panose="02060603050405020104"/>
                <a:cs typeface="Arial" panose="020B0604020202020204"/>
              </a:rPr>
              <a:t> </a:t>
            </a:r>
            <a:r>
              <a:rPr lang="en-US" sz="2400" b="1" dirty="0">
                <a:latin typeface="Rockwell Condensed" panose="02060603050405020104"/>
                <a:cs typeface="Arial" panose="020B0604020202020204"/>
              </a:rPr>
              <a:t>There’s a need for another form of wireless technology. This is where Li-Fi technology steps in. ​</a:t>
            </a:r>
            <a:endParaRPr lang="en-US" dirty="0"/>
          </a:p>
          <a:p>
            <a:pPr algn="just">
              <a:buChar char="•"/>
            </a:pPr>
            <a:r>
              <a:rPr lang="en-US" sz="2400" b="1" dirty="0">
                <a:latin typeface="Rockwell Condensed" panose="02060603050405020104"/>
                <a:cs typeface="Arial" panose="020B0604020202020204"/>
              </a:rPr>
              <a:t> With Li-Fi, the world can avoid the spectrum crunch or very large demand for data. It’s a good tool to prepare for the future, as millions of people continue to rely on the internet to do their day-to-day activities. ​</a:t>
            </a:r>
          </a:p>
          <a:p>
            <a:pPr algn="just">
              <a:buChar char="•"/>
            </a:pPr>
            <a:r>
              <a:rPr lang="en-US" sz="2400" b="1" dirty="0">
                <a:latin typeface="Rockwell Condensed" panose="02060603050405020104"/>
                <a:cs typeface="Arial" panose="020B0604020202020204"/>
              </a:rPr>
              <a:t> Digital signals transmitted by light are way faster than those carried through radio waves. Companies that tested Li-Fi, projected it to be up to 1000 times faster than Wi-Fi. It can transmit 224GB of data per second. If you need to download a      high-definition video or send large files online, you can do it in a matter of seconds at that speed rate.​</a:t>
            </a:r>
          </a:p>
        </p:txBody>
      </p:sp>
      <p:pic>
        <p:nvPicPr>
          <p:cNvPr id="19" name="Picture 2" descr="A picture containing clipart&#10;&#10;Description automatically generated"/>
          <p:cNvPicPr>
            <a:picLocks noChangeAspect="1"/>
          </p:cNvPicPr>
          <p:nvPr/>
        </p:nvPicPr>
        <p:blipFill>
          <a:blip r:embed="rId3"/>
          <a:stretch>
            <a:fillRect/>
          </a:stretch>
        </p:blipFill>
        <p:spPr>
          <a:xfrm>
            <a:off x="8585886" y="126125"/>
            <a:ext cx="1641390" cy="1004018"/>
          </a:xfrm>
          <a:prstGeom prst="rect">
            <a:avLst/>
          </a:prstGeom>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750"/>
                                        <p:tgtEl>
                                          <p:spTgt spid="5"/>
                                        </p:tgtEl>
                                      </p:cBhvr>
                                    </p:animEffect>
                                  </p:childTnLst>
                                </p:cTn>
                              </p:par>
                              <p:par>
                                <p:cTn id="8" presetID="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6"/>
          <p:cNvGrpSpPr/>
          <p:nvPr/>
        </p:nvGrpSpPr>
        <p:grpSpPr>
          <a:xfrm>
            <a:off x="509695" y="346206"/>
            <a:ext cx="1894905" cy="572136"/>
            <a:chOff x="956666" y="3498086"/>
            <a:chExt cx="1894905" cy="572136"/>
          </a:xfrm>
        </p:grpSpPr>
        <p:sp>
          <p:nvSpPr>
            <p:cNvPr id="57" name="TextBox 38"/>
            <p:cNvSpPr txBox="1"/>
            <p:nvPr/>
          </p:nvSpPr>
          <p:spPr>
            <a:xfrm>
              <a:off x="2666841" y="3498086"/>
              <a:ext cx="184730" cy="215444"/>
            </a:xfrm>
            <a:prstGeom prst="rect">
              <a:avLst/>
            </a:prstGeom>
            <a:noFill/>
          </p:spPr>
          <p:txBody>
            <a:bodyPr wrap="none" rtlCol="0" anchor="t" anchorCtr="1">
              <a:spAutoFit/>
            </a:bodyPr>
            <a:lstStyle/>
            <a:p>
              <a:pPr algn="ctr"/>
              <a:endParaRPr lang="zh-CN" altLang="en-US" sz="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Microsoft JhengHei Light" panose="020B0304030504040204" pitchFamily="34" charset="-122"/>
              </a:endParaRPr>
            </a:p>
          </p:txBody>
        </p:sp>
        <p:sp>
          <p:nvSpPr>
            <p:cNvPr id="58"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59"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60" name="TextBox 59"/>
          <p:cNvSpPr txBox="1"/>
          <p:nvPr/>
        </p:nvSpPr>
        <p:spPr>
          <a:xfrm>
            <a:off x="1330125" y="272011"/>
            <a:ext cx="6093994" cy="646331"/>
          </a:xfrm>
          <a:prstGeom prst="rect">
            <a:avLst/>
          </a:prstGeom>
          <a:noFill/>
        </p:spPr>
        <p:txBody>
          <a:bodyPr wrap="square">
            <a:spAutoFit/>
          </a:bodyPr>
          <a:lstStyle/>
          <a:p>
            <a:r>
              <a:rPr lang="en-IN" altLang="zh-CN" sz="36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charset="0"/>
              </a:rPr>
              <a:t>PCC</a:t>
            </a:r>
            <a:endParaRPr lang="en-IN" sz="3600"/>
          </a:p>
        </p:txBody>
      </p:sp>
      <p:graphicFrame>
        <p:nvGraphicFramePr>
          <p:cNvPr id="3" name="Table 2"/>
          <p:cNvGraphicFramePr>
            <a:graphicFrameLocks noGrp="1"/>
          </p:cNvGraphicFramePr>
          <p:nvPr/>
        </p:nvGraphicFramePr>
        <p:xfrm>
          <a:off x="689918" y="1132702"/>
          <a:ext cx="10585082" cy="5466488"/>
        </p:xfrm>
        <a:graphic>
          <a:graphicData uri="http://schemas.openxmlformats.org/drawingml/2006/table">
            <a:tbl>
              <a:tblPr firstRow="1" bandRow="1">
                <a:tableStyleId>{5C22544A-7EE6-4342-B048-85BDC9FD1C3A}</a:tableStyleId>
              </a:tblPr>
              <a:tblGrid>
                <a:gridCol w="1531722">
                  <a:extLst>
                    <a:ext uri="{9D8B030D-6E8A-4147-A177-3AD203B41FA5}">
                      <a16:colId xmlns:a16="http://schemas.microsoft.com/office/drawing/2014/main" val="20000"/>
                    </a:ext>
                  </a:extLst>
                </a:gridCol>
                <a:gridCol w="882495">
                  <a:extLst>
                    <a:ext uri="{9D8B030D-6E8A-4147-A177-3AD203B41FA5}">
                      <a16:colId xmlns:a16="http://schemas.microsoft.com/office/drawing/2014/main" val="20001"/>
                    </a:ext>
                  </a:extLst>
                </a:gridCol>
                <a:gridCol w="1187802">
                  <a:extLst>
                    <a:ext uri="{9D8B030D-6E8A-4147-A177-3AD203B41FA5}">
                      <a16:colId xmlns:a16="http://schemas.microsoft.com/office/drawing/2014/main" val="20002"/>
                    </a:ext>
                  </a:extLst>
                </a:gridCol>
                <a:gridCol w="895419">
                  <a:extLst>
                    <a:ext uri="{9D8B030D-6E8A-4147-A177-3AD203B41FA5}">
                      <a16:colId xmlns:a16="http://schemas.microsoft.com/office/drawing/2014/main" val="20003"/>
                    </a:ext>
                  </a:extLst>
                </a:gridCol>
                <a:gridCol w="913692">
                  <a:extLst>
                    <a:ext uri="{9D8B030D-6E8A-4147-A177-3AD203B41FA5}">
                      <a16:colId xmlns:a16="http://schemas.microsoft.com/office/drawing/2014/main" val="20004"/>
                    </a:ext>
                  </a:extLst>
                </a:gridCol>
                <a:gridCol w="1096431">
                  <a:extLst>
                    <a:ext uri="{9D8B030D-6E8A-4147-A177-3AD203B41FA5}">
                      <a16:colId xmlns:a16="http://schemas.microsoft.com/office/drawing/2014/main" val="20005"/>
                    </a:ext>
                  </a:extLst>
                </a:gridCol>
                <a:gridCol w="1242624">
                  <a:extLst>
                    <a:ext uri="{9D8B030D-6E8A-4147-A177-3AD203B41FA5}">
                      <a16:colId xmlns:a16="http://schemas.microsoft.com/office/drawing/2014/main" val="20006"/>
                    </a:ext>
                  </a:extLst>
                </a:gridCol>
                <a:gridCol w="968513">
                  <a:extLst>
                    <a:ext uri="{9D8B030D-6E8A-4147-A177-3AD203B41FA5}">
                      <a16:colId xmlns:a16="http://schemas.microsoft.com/office/drawing/2014/main" val="20007"/>
                    </a:ext>
                  </a:extLst>
                </a:gridCol>
                <a:gridCol w="1016858">
                  <a:extLst>
                    <a:ext uri="{9D8B030D-6E8A-4147-A177-3AD203B41FA5}">
                      <a16:colId xmlns:a16="http://schemas.microsoft.com/office/drawing/2014/main" val="20008"/>
                    </a:ext>
                  </a:extLst>
                </a:gridCol>
                <a:gridCol w="849526">
                  <a:extLst>
                    <a:ext uri="{9D8B030D-6E8A-4147-A177-3AD203B41FA5}">
                      <a16:colId xmlns:a16="http://schemas.microsoft.com/office/drawing/2014/main" val="20009"/>
                    </a:ext>
                  </a:extLst>
                </a:gridCol>
              </a:tblGrid>
              <a:tr h="913885">
                <a:tc>
                  <a:txBody>
                    <a:bodyPr/>
                    <a:lstStyle/>
                    <a:p>
                      <a:pPr fontAlgn="b"/>
                      <a:endParaRPr lang="en-US" sz="1600" b="1">
                        <a:effectLst/>
                        <a:latin typeface="Calibri" panose="020F0502020204030204"/>
                      </a:endParaRPr>
                    </a:p>
                  </a:txBody>
                  <a:tcPr marL="9525" marR="9525" marT="9525" anchor="b">
                    <a:solidFill>
                      <a:srgbClr val="08085C">
                        <a:alpha val="96000"/>
                      </a:srgbClr>
                    </a:solidFill>
                  </a:tcPr>
                </a:tc>
                <a:tc>
                  <a:txBody>
                    <a:bodyPr/>
                    <a:lstStyle/>
                    <a:p>
                      <a:pPr algn="ctr" fontAlgn="ctr"/>
                      <a:r>
                        <a:rPr lang="en-US" sz="1600" b="1">
                          <a:effectLst/>
                        </a:rPr>
                        <a:t>use of visible light</a:t>
                      </a:r>
                      <a:endParaRPr lang="en-US" sz="1600" b="1">
                        <a:effectLst/>
                        <a:latin typeface="Calibri" panose="020F0502020204030204"/>
                      </a:endParaRPr>
                    </a:p>
                  </a:txBody>
                  <a:tcPr marL="9525" marR="9525" marT="9525" anchor="ctr">
                    <a:solidFill>
                      <a:srgbClr val="08085C">
                        <a:alpha val="96000"/>
                      </a:srgbClr>
                    </a:solidFill>
                  </a:tcPr>
                </a:tc>
                <a:tc>
                  <a:txBody>
                    <a:bodyPr/>
                    <a:lstStyle/>
                    <a:p>
                      <a:pPr algn="ctr" fontAlgn="ctr"/>
                      <a:r>
                        <a:rPr lang="en-US" sz="1600" b="1">
                          <a:effectLst/>
                        </a:rPr>
                        <a:t>security</a:t>
                      </a:r>
                      <a:endParaRPr lang="en-US" sz="1600" b="1">
                        <a:effectLst/>
                        <a:latin typeface="Calibri" panose="020F0502020204030204"/>
                      </a:endParaRPr>
                    </a:p>
                  </a:txBody>
                  <a:tcPr marL="9525" marR="9525" marT="9525" anchor="ctr">
                    <a:solidFill>
                      <a:srgbClr val="08085C">
                        <a:alpha val="96000"/>
                      </a:srgbClr>
                    </a:solidFill>
                  </a:tcPr>
                </a:tc>
                <a:tc>
                  <a:txBody>
                    <a:bodyPr/>
                    <a:lstStyle/>
                    <a:p>
                      <a:pPr algn="ctr" fontAlgn="ctr"/>
                      <a:r>
                        <a:rPr lang="en-US" sz="1600" b="1">
                          <a:effectLst/>
                        </a:rPr>
                        <a:t>cost</a:t>
                      </a:r>
                      <a:endParaRPr lang="en-US" sz="1600" b="1">
                        <a:effectLst/>
                        <a:latin typeface="Calibri" panose="020F0502020204030204"/>
                      </a:endParaRPr>
                    </a:p>
                  </a:txBody>
                  <a:tcPr marL="9525" marR="9525" marT="9525" anchor="ctr">
                    <a:solidFill>
                      <a:srgbClr val="08085C">
                        <a:alpha val="96000"/>
                      </a:srgbClr>
                    </a:solidFill>
                  </a:tcPr>
                </a:tc>
                <a:tc>
                  <a:txBody>
                    <a:bodyPr/>
                    <a:lstStyle/>
                    <a:p>
                      <a:pPr algn="ctr" fontAlgn="ctr"/>
                      <a:r>
                        <a:rPr lang="en-US" sz="1600" b="1">
                          <a:effectLst/>
                        </a:rPr>
                        <a:t>safety</a:t>
                      </a:r>
                      <a:endParaRPr lang="en-US" sz="1600" b="1">
                        <a:effectLst/>
                        <a:latin typeface="Calibri" panose="020F0502020204030204"/>
                      </a:endParaRPr>
                    </a:p>
                  </a:txBody>
                  <a:tcPr marL="9525" marR="9525" marT="9525" anchor="ctr">
                    <a:solidFill>
                      <a:srgbClr val="08085C">
                        <a:alpha val="96000"/>
                      </a:srgbClr>
                    </a:solidFill>
                  </a:tcPr>
                </a:tc>
                <a:tc>
                  <a:txBody>
                    <a:bodyPr/>
                    <a:lstStyle/>
                    <a:p>
                      <a:pPr algn="ctr" fontAlgn="ctr"/>
                      <a:r>
                        <a:rPr lang="en-US" sz="1600" b="1">
                          <a:effectLst/>
                        </a:rPr>
                        <a:t>Ecological Impact </a:t>
                      </a:r>
                      <a:endParaRPr lang="en-US" sz="1600" b="1">
                        <a:effectLst/>
                        <a:latin typeface="Calibri" panose="020F0502020204030204"/>
                      </a:endParaRPr>
                    </a:p>
                  </a:txBody>
                  <a:tcPr marL="9525" marR="9525" marT="9525" anchor="ctr">
                    <a:solidFill>
                      <a:srgbClr val="08085C">
                        <a:alpha val="96000"/>
                      </a:srgbClr>
                    </a:solidFill>
                  </a:tcPr>
                </a:tc>
                <a:tc>
                  <a:txBody>
                    <a:bodyPr/>
                    <a:lstStyle/>
                    <a:p>
                      <a:pPr algn="ctr" fontAlgn="ctr"/>
                      <a:r>
                        <a:rPr lang="en-US" sz="1600" b="1">
                          <a:effectLst/>
                        </a:rPr>
                        <a:t>Device to Device connectivity</a:t>
                      </a:r>
                      <a:endParaRPr lang="en-US" sz="1600" b="1">
                        <a:effectLst/>
                        <a:latin typeface="Calibri" panose="020F0502020204030204"/>
                      </a:endParaRPr>
                    </a:p>
                  </a:txBody>
                  <a:tcPr marL="9525" marR="9525" marT="9525" anchor="ctr">
                    <a:solidFill>
                      <a:srgbClr val="08085C">
                        <a:alpha val="96000"/>
                      </a:srgbClr>
                    </a:solidFill>
                  </a:tcPr>
                </a:tc>
                <a:tc>
                  <a:txBody>
                    <a:bodyPr/>
                    <a:lstStyle/>
                    <a:p>
                      <a:pPr algn="ctr" fontAlgn="ctr"/>
                      <a:r>
                        <a:rPr lang="en-US" sz="1600" b="1">
                          <a:effectLst/>
                        </a:rPr>
                        <a:t>High Speed</a:t>
                      </a:r>
                      <a:endParaRPr lang="en-US" sz="1600" b="1">
                        <a:effectLst/>
                        <a:latin typeface="Calibri" panose="020F0502020204030204"/>
                      </a:endParaRPr>
                    </a:p>
                  </a:txBody>
                  <a:tcPr marL="9525" marR="9525" marT="9525" anchor="ctr">
                    <a:solidFill>
                      <a:srgbClr val="08085C">
                        <a:alpha val="96000"/>
                      </a:srgbClr>
                    </a:solidFill>
                  </a:tcPr>
                </a:tc>
                <a:tc>
                  <a:txBody>
                    <a:bodyPr/>
                    <a:lstStyle/>
                    <a:p>
                      <a:pPr algn="ctr" fontAlgn="ctr"/>
                      <a:r>
                        <a:rPr lang="en-US" sz="1600" b="1">
                          <a:effectLst/>
                        </a:rPr>
                        <a:t>Efficiency</a:t>
                      </a:r>
                      <a:endParaRPr lang="en-US" sz="1600" b="1">
                        <a:effectLst/>
                        <a:latin typeface="Calibri" panose="020F0502020204030204"/>
                      </a:endParaRPr>
                    </a:p>
                  </a:txBody>
                  <a:tcPr marL="9525" marR="9525" marT="9525" anchor="ctr">
                    <a:solidFill>
                      <a:srgbClr val="08085C">
                        <a:alpha val="96000"/>
                      </a:srgbClr>
                    </a:solidFill>
                  </a:tcPr>
                </a:tc>
                <a:tc>
                  <a:txBody>
                    <a:bodyPr/>
                    <a:lstStyle/>
                    <a:p>
                      <a:pPr algn="ctr" fontAlgn="ctr"/>
                      <a:r>
                        <a:rPr lang="en-US" sz="1600" b="1">
                          <a:effectLst/>
                        </a:rPr>
                        <a:t>Total</a:t>
                      </a:r>
                      <a:endParaRPr lang="en-US" sz="1600" b="1">
                        <a:effectLst/>
                        <a:latin typeface="Calibri" panose="020F0502020204030204"/>
                      </a:endParaRPr>
                    </a:p>
                  </a:txBody>
                  <a:tcPr marL="9525" marR="9525" marT="9525" anchor="ctr">
                    <a:solidFill>
                      <a:srgbClr val="08085C">
                        <a:alpha val="96000"/>
                      </a:srgbClr>
                    </a:solidFill>
                  </a:tcPr>
                </a:tc>
                <a:extLst>
                  <a:ext uri="{0D108BD9-81ED-4DB2-BD59-A6C34878D82A}">
                    <a16:rowId xmlns:a16="http://schemas.microsoft.com/office/drawing/2014/main" val="10000"/>
                  </a:ext>
                </a:extLst>
              </a:tr>
              <a:tr h="1164620">
                <a:tc>
                  <a:txBody>
                    <a:bodyPr/>
                    <a:lstStyle/>
                    <a:p>
                      <a:pPr algn="ctr" fontAlgn="b"/>
                      <a:r>
                        <a:rPr lang="en-US" sz="1600" b="1">
                          <a:effectLst/>
                        </a:rPr>
                        <a:t>Use of Visible Light</a:t>
                      </a:r>
                      <a:endParaRPr lang="en-US" sz="1600" b="1">
                        <a:effectLst/>
                        <a:latin typeface="Calibri" panose="020F0502020204030204"/>
                      </a:endParaRPr>
                    </a:p>
                  </a:txBody>
                  <a:tcPr marL="9525" marR="9525" marT="9525" anchor="b">
                    <a:solidFill>
                      <a:srgbClr val="9191CC">
                        <a:alpha val="96000"/>
                      </a:srgbClr>
                    </a:solidFill>
                  </a:tcPr>
                </a:tc>
                <a:tc>
                  <a:txBody>
                    <a:bodyPr/>
                    <a:lstStyle/>
                    <a:p>
                      <a:pPr algn="ctr" fontAlgn="ctr"/>
                      <a:r>
                        <a:rPr lang="en-US" sz="1600" b="1">
                          <a:effectLst/>
                        </a:rPr>
                        <a:t>-</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7</a:t>
                      </a:r>
                      <a:endParaRPr lang="en-US" sz="1600" b="1">
                        <a:effectLst/>
                        <a:latin typeface="Calibri" panose="020F0502020204030204"/>
                      </a:endParaRPr>
                    </a:p>
                  </a:txBody>
                  <a:tcPr marL="9525" marR="9525" marT="9525" anchor="ctr">
                    <a:solidFill>
                      <a:srgbClr val="959ECF"/>
                    </a:solidFill>
                  </a:tcPr>
                </a:tc>
                <a:extLst>
                  <a:ext uri="{0D108BD9-81ED-4DB2-BD59-A6C34878D82A}">
                    <a16:rowId xmlns:a16="http://schemas.microsoft.com/office/drawing/2014/main" val="10001"/>
                  </a:ext>
                </a:extLst>
              </a:tr>
              <a:tr h="362999">
                <a:tc>
                  <a:txBody>
                    <a:bodyPr/>
                    <a:lstStyle/>
                    <a:p>
                      <a:pPr algn="ctr" fontAlgn="b"/>
                      <a:r>
                        <a:rPr lang="en-US" sz="1600" b="1">
                          <a:effectLst/>
                        </a:rPr>
                        <a:t>Security</a:t>
                      </a:r>
                      <a:endParaRPr lang="en-US" sz="1600" b="1">
                        <a:effectLst/>
                        <a:latin typeface="Calibri" panose="020F0502020204030204"/>
                      </a:endParaRPr>
                    </a:p>
                  </a:txBody>
                  <a:tcPr marL="9525" marR="9525" marT="9525" anchor="b">
                    <a:solidFill>
                      <a:srgbClr val="9191CC">
                        <a:alpha val="96000"/>
                      </a:srgbClr>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3</a:t>
                      </a:r>
                      <a:endParaRPr lang="en-US" sz="1600" b="1">
                        <a:effectLst/>
                        <a:latin typeface="Calibri" panose="020F0502020204030204"/>
                      </a:endParaRPr>
                    </a:p>
                  </a:txBody>
                  <a:tcPr marL="9525" marR="9525" marT="9525" anchor="ctr">
                    <a:solidFill>
                      <a:srgbClr val="959ECF"/>
                    </a:solidFill>
                  </a:tcPr>
                </a:tc>
                <a:extLst>
                  <a:ext uri="{0D108BD9-81ED-4DB2-BD59-A6C34878D82A}">
                    <a16:rowId xmlns:a16="http://schemas.microsoft.com/office/drawing/2014/main" val="10002"/>
                  </a:ext>
                </a:extLst>
              </a:tr>
              <a:tr h="347873">
                <a:tc>
                  <a:txBody>
                    <a:bodyPr/>
                    <a:lstStyle/>
                    <a:p>
                      <a:pPr algn="ctr" fontAlgn="b"/>
                      <a:r>
                        <a:rPr lang="en-US" sz="1600" b="1">
                          <a:effectLst/>
                        </a:rPr>
                        <a:t>Cost</a:t>
                      </a:r>
                      <a:endParaRPr lang="en-US" sz="1600" b="1">
                        <a:effectLst/>
                        <a:latin typeface="Calibri" panose="020F0502020204030204"/>
                      </a:endParaRPr>
                    </a:p>
                  </a:txBody>
                  <a:tcPr marL="9525" marR="9525" marT="9525" anchor="b">
                    <a:solidFill>
                      <a:srgbClr val="9191CC">
                        <a:alpha val="96000"/>
                      </a:srgbClr>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3</a:t>
                      </a:r>
                      <a:endParaRPr lang="en-US" sz="1600" b="1">
                        <a:effectLst/>
                        <a:latin typeface="Calibri" panose="020F0502020204030204"/>
                      </a:endParaRPr>
                    </a:p>
                  </a:txBody>
                  <a:tcPr marL="9525" marR="9525" marT="9525" anchor="ctr">
                    <a:solidFill>
                      <a:srgbClr val="959ECF"/>
                    </a:solidFill>
                  </a:tcPr>
                </a:tc>
                <a:extLst>
                  <a:ext uri="{0D108BD9-81ED-4DB2-BD59-A6C34878D82A}">
                    <a16:rowId xmlns:a16="http://schemas.microsoft.com/office/drawing/2014/main" val="10003"/>
                  </a:ext>
                </a:extLst>
              </a:tr>
              <a:tr h="317623">
                <a:tc>
                  <a:txBody>
                    <a:bodyPr/>
                    <a:lstStyle/>
                    <a:p>
                      <a:pPr algn="ctr" fontAlgn="b"/>
                      <a:r>
                        <a:rPr lang="en-US" sz="1600" b="1">
                          <a:effectLst/>
                        </a:rPr>
                        <a:t>Safety</a:t>
                      </a:r>
                      <a:endParaRPr lang="en-US" sz="1600" b="1">
                        <a:effectLst/>
                        <a:latin typeface="Calibri" panose="020F0502020204030204"/>
                      </a:endParaRPr>
                    </a:p>
                  </a:txBody>
                  <a:tcPr marL="9525" marR="9525" marT="9525" anchor="b">
                    <a:solidFill>
                      <a:srgbClr val="9191CC">
                        <a:alpha val="96000"/>
                      </a:srgbClr>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6</a:t>
                      </a:r>
                      <a:endParaRPr lang="en-US" sz="1600" b="1">
                        <a:effectLst/>
                        <a:latin typeface="Calibri" panose="020F0502020204030204"/>
                      </a:endParaRPr>
                    </a:p>
                  </a:txBody>
                  <a:tcPr marL="9525" marR="9525" marT="9525" anchor="ctr">
                    <a:solidFill>
                      <a:srgbClr val="959ECF"/>
                    </a:solidFill>
                  </a:tcPr>
                </a:tc>
                <a:extLst>
                  <a:ext uri="{0D108BD9-81ED-4DB2-BD59-A6C34878D82A}">
                    <a16:rowId xmlns:a16="http://schemas.microsoft.com/office/drawing/2014/main" val="10004"/>
                  </a:ext>
                </a:extLst>
              </a:tr>
              <a:tr h="604997">
                <a:tc>
                  <a:txBody>
                    <a:bodyPr/>
                    <a:lstStyle/>
                    <a:p>
                      <a:pPr algn="ctr" fontAlgn="b"/>
                      <a:r>
                        <a:rPr lang="en-US" sz="1600" b="1">
                          <a:effectLst/>
                        </a:rPr>
                        <a:t>Ecological Impact</a:t>
                      </a:r>
                      <a:endParaRPr lang="en-US" sz="1600" b="1">
                        <a:effectLst/>
                        <a:latin typeface="Calibri" panose="020F0502020204030204"/>
                      </a:endParaRPr>
                    </a:p>
                  </a:txBody>
                  <a:tcPr marL="9525" marR="9525" marT="9525" anchor="b">
                    <a:solidFill>
                      <a:srgbClr val="9191CC">
                        <a:alpha val="96000"/>
                      </a:srgbClr>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extLst>
                  <a:ext uri="{0D108BD9-81ED-4DB2-BD59-A6C34878D82A}">
                    <a16:rowId xmlns:a16="http://schemas.microsoft.com/office/drawing/2014/main" val="10005"/>
                  </a:ext>
                </a:extLst>
              </a:tr>
              <a:tr h="952870">
                <a:tc>
                  <a:txBody>
                    <a:bodyPr/>
                    <a:lstStyle/>
                    <a:p>
                      <a:pPr algn="ctr" fontAlgn="b"/>
                      <a:r>
                        <a:rPr lang="en-US" sz="1600" b="1">
                          <a:effectLst/>
                        </a:rPr>
                        <a:t>Device to Device Connectivity</a:t>
                      </a:r>
                      <a:endParaRPr lang="en-US" sz="1600" b="1">
                        <a:effectLst/>
                        <a:latin typeface="Calibri" panose="020F0502020204030204"/>
                      </a:endParaRPr>
                    </a:p>
                  </a:txBody>
                  <a:tcPr marL="9525" marR="9525" marT="9525" anchor="b">
                    <a:solidFill>
                      <a:srgbClr val="9191CC">
                        <a:alpha val="96000"/>
                      </a:srgbClr>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2</a:t>
                      </a:r>
                      <a:endParaRPr lang="en-US" sz="1600" b="1">
                        <a:effectLst/>
                        <a:latin typeface="Calibri" panose="020F0502020204030204"/>
                      </a:endParaRPr>
                    </a:p>
                  </a:txBody>
                  <a:tcPr marL="9525" marR="9525" marT="9525" anchor="ctr">
                    <a:solidFill>
                      <a:srgbClr val="959ECF"/>
                    </a:solidFill>
                  </a:tcPr>
                </a:tc>
                <a:extLst>
                  <a:ext uri="{0D108BD9-81ED-4DB2-BD59-A6C34878D82A}">
                    <a16:rowId xmlns:a16="http://schemas.microsoft.com/office/drawing/2014/main" val="10006"/>
                  </a:ext>
                </a:extLst>
              </a:tr>
              <a:tr h="468873">
                <a:tc>
                  <a:txBody>
                    <a:bodyPr/>
                    <a:lstStyle/>
                    <a:p>
                      <a:pPr algn="ctr" fontAlgn="b"/>
                      <a:r>
                        <a:rPr lang="en-US" sz="1600" b="1">
                          <a:effectLst/>
                        </a:rPr>
                        <a:t>High Speed</a:t>
                      </a:r>
                      <a:endParaRPr lang="en-US" sz="1600" b="1">
                        <a:effectLst/>
                        <a:latin typeface="Calibri" panose="020F0502020204030204"/>
                      </a:endParaRPr>
                    </a:p>
                  </a:txBody>
                  <a:tcPr marL="9525" marR="9525" marT="9525" anchor="b">
                    <a:solidFill>
                      <a:srgbClr val="9191CC">
                        <a:alpha val="96000"/>
                      </a:srgbClr>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4</a:t>
                      </a:r>
                      <a:endParaRPr lang="en-US" sz="1600" b="1">
                        <a:effectLst/>
                        <a:latin typeface="Calibri" panose="020F0502020204030204"/>
                      </a:endParaRPr>
                    </a:p>
                  </a:txBody>
                  <a:tcPr marL="9525" marR="9525" marT="9525" anchor="ctr">
                    <a:solidFill>
                      <a:srgbClr val="959ECF"/>
                    </a:solidFill>
                  </a:tcPr>
                </a:tc>
                <a:extLst>
                  <a:ext uri="{0D108BD9-81ED-4DB2-BD59-A6C34878D82A}">
                    <a16:rowId xmlns:a16="http://schemas.microsoft.com/office/drawing/2014/main" val="10007"/>
                  </a:ext>
                </a:extLst>
              </a:tr>
              <a:tr h="332748">
                <a:tc>
                  <a:txBody>
                    <a:bodyPr/>
                    <a:lstStyle/>
                    <a:p>
                      <a:pPr algn="ctr" fontAlgn="b"/>
                      <a:r>
                        <a:rPr lang="en-US" sz="1600" b="1">
                          <a:effectLst/>
                        </a:rPr>
                        <a:t>Efficiency</a:t>
                      </a:r>
                      <a:endParaRPr lang="en-US" sz="1600" b="1">
                        <a:effectLst/>
                        <a:latin typeface="Calibri" panose="020F0502020204030204"/>
                      </a:endParaRPr>
                    </a:p>
                  </a:txBody>
                  <a:tcPr marL="9525" marR="9525" marT="9525" anchor="b">
                    <a:solidFill>
                      <a:srgbClr val="9191CC">
                        <a:alpha val="96000"/>
                      </a:srgbClr>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0</a:t>
                      </a:r>
                      <a:endParaRPr lang="en-US" sz="1600" b="1">
                        <a:effectLst/>
                        <a:latin typeface="Calibri" panose="020F0502020204030204"/>
                      </a:endParaRPr>
                    </a:p>
                  </a:txBody>
                  <a:tcPr marL="9525" marR="9525" marT="9525" anchor="ctr">
                    <a:solidFill>
                      <a:srgbClr val="959ECF"/>
                    </a:solidFill>
                  </a:tcPr>
                </a:tc>
                <a:tc>
                  <a:txBody>
                    <a:bodyPr/>
                    <a:lstStyle/>
                    <a:p>
                      <a:pPr algn="ctr" fontAlgn="ctr"/>
                      <a:r>
                        <a:rPr lang="en-US" sz="1600" b="1">
                          <a:effectLst/>
                        </a:rPr>
                        <a:t>-</a:t>
                      </a:r>
                      <a:endParaRPr lang="en-US" sz="1600" b="1">
                        <a:effectLst/>
                        <a:latin typeface="Calibri" panose="020F0502020204030204"/>
                      </a:endParaRPr>
                    </a:p>
                  </a:txBody>
                  <a:tcPr marL="9525" marR="9525" marT="9525" anchor="ctr">
                    <a:solidFill>
                      <a:srgbClr val="9191CC"/>
                    </a:solidFill>
                  </a:tcPr>
                </a:tc>
                <a:tc>
                  <a:txBody>
                    <a:bodyPr/>
                    <a:lstStyle/>
                    <a:p>
                      <a:pPr algn="ctr" fontAlgn="ctr"/>
                      <a:r>
                        <a:rPr lang="en-US" sz="1600" b="1">
                          <a:effectLst/>
                        </a:rPr>
                        <a:t>1</a:t>
                      </a:r>
                      <a:endParaRPr lang="en-US" sz="1600" b="1">
                        <a:effectLst/>
                        <a:latin typeface="Calibri" panose="020F0502020204030204"/>
                      </a:endParaRPr>
                    </a:p>
                  </a:txBody>
                  <a:tcPr marL="9525" marR="9525" marT="9525" anchor="ctr">
                    <a:solidFill>
                      <a:srgbClr val="959ECF"/>
                    </a:solidFill>
                  </a:tcPr>
                </a:tc>
                <a:extLst>
                  <a:ext uri="{0D108BD9-81ED-4DB2-BD59-A6C34878D82A}">
                    <a16:rowId xmlns:a16="http://schemas.microsoft.com/office/drawing/2014/main" val="10008"/>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09695" y="346206"/>
            <a:ext cx="600417" cy="572136"/>
            <a:chOff x="956666" y="3498086"/>
            <a:chExt cx="600417" cy="572136"/>
          </a:xfrm>
        </p:grpSpPr>
        <p:sp>
          <p:nvSpPr>
            <p:cNvPr id="9"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10"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sp>
        <p:nvSpPr>
          <p:cNvPr id="22" name="TextBox 17"/>
          <p:cNvSpPr txBox="1"/>
          <p:nvPr/>
        </p:nvSpPr>
        <p:spPr>
          <a:xfrm rot="18958774">
            <a:off x="6077981" y="4441232"/>
            <a:ext cx="1253869" cy="307777"/>
          </a:xfrm>
          <a:prstGeom prst="rect">
            <a:avLst/>
          </a:prstGeom>
          <a:noFill/>
        </p:spPr>
        <p:txBody>
          <a:bodyPr wrap="none" rtlCol="0">
            <a:spAutoFit/>
          </a:bodyPr>
          <a:lstStyle/>
          <a:p>
            <a:r>
              <a:rPr lang="tr-TR" altLang="zh-CN" sz="1400" b="1">
                <a:solidFill>
                  <a:schemeClr val="bg1"/>
                </a:solidFill>
                <a:latin typeface="+mj-lt"/>
                <a:ea typeface="Open Sans" panose="020B0606030504020204" pitchFamily="34" charset="0"/>
                <a:cs typeface="Open Sans" panose="020B0606030504020204" pitchFamily="34" charset="0"/>
              </a:rPr>
              <a:t>Our Values</a:t>
            </a:r>
            <a:r>
              <a:rPr lang="en-IN" altLang="zh-CN" sz="1400" b="1">
                <a:solidFill>
                  <a:schemeClr val="bg1"/>
                </a:solidFill>
                <a:latin typeface="+mj-lt"/>
                <a:ea typeface="Open Sans" panose="020B0606030504020204" pitchFamily="34" charset="0"/>
                <a:cs typeface="Open Sans" panose="020B0606030504020204" pitchFamily="34" charset="0"/>
              </a:rPr>
              <a:t>\</a:t>
            </a:r>
            <a:endParaRPr lang="en-US" sz="1400" b="1">
              <a:solidFill>
                <a:schemeClr val="bg1"/>
              </a:solidFill>
              <a:latin typeface="+mj-lt"/>
              <a:ea typeface="Open Sans" panose="020B0606030504020204" pitchFamily="34" charset="0"/>
              <a:cs typeface="Open Sans" panose="020B0606030504020204" pitchFamily="34" charset="0"/>
            </a:endParaRPr>
          </a:p>
        </p:txBody>
      </p:sp>
      <p:sp>
        <p:nvSpPr>
          <p:cNvPr id="24" name="TextBox 19"/>
          <p:cNvSpPr txBox="1"/>
          <p:nvPr/>
        </p:nvSpPr>
        <p:spPr>
          <a:xfrm rot="18958774">
            <a:off x="9898026" y="3166899"/>
            <a:ext cx="720069" cy="307777"/>
          </a:xfrm>
          <a:prstGeom prst="rect">
            <a:avLst/>
          </a:prstGeom>
          <a:noFill/>
        </p:spPr>
        <p:txBody>
          <a:bodyPr wrap="none" rtlCol="0">
            <a:spAutoFit/>
          </a:bodyPr>
          <a:lstStyle/>
          <a:p>
            <a:r>
              <a:rPr lang="tr-TR" altLang="zh-CN" sz="1400" b="1">
                <a:solidFill>
                  <a:schemeClr val="bg1"/>
                </a:solidFill>
                <a:latin typeface="+mj-lt"/>
                <a:ea typeface="Open Sans" panose="020B0606030504020204" pitchFamily="34" charset="0"/>
                <a:cs typeface="Open Sans" panose="020B0606030504020204" pitchFamily="34" charset="0"/>
              </a:rPr>
              <a:t>Forum</a:t>
            </a:r>
            <a:endParaRPr lang="en-US" altLang="zh-CN" sz="1400" b="1">
              <a:solidFill>
                <a:schemeClr val="bg1"/>
              </a:solidFill>
              <a:latin typeface="+mj-lt"/>
              <a:ea typeface="Open Sans" panose="020B0606030504020204" pitchFamily="34" charset="0"/>
              <a:cs typeface="Open Sans" panose="020B0606030504020204" pitchFamily="34" charset="0"/>
            </a:endParaRPr>
          </a:p>
        </p:txBody>
      </p:sp>
      <p:grpSp>
        <p:nvGrpSpPr>
          <p:cNvPr id="32" name="组合 6"/>
          <p:cNvGrpSpPr/>
          <p:nvPr/>
        </p:nvGrpSpPr>
        <p:grpSpPr>
          <a:xfrm>
            <a:off x="509695" y="274017"/>
            <a:ext cx="3999505" cy="595409"/>
            <a:chOff x="956666" y="3498086"/>
            <a:chExt cx="3999505" cy="595409"/>
          </a:xfrm>
        </p:grpSpPr>
        <p:sp>
          <p:nvSpPr>
            <p:cNvPr id="33" name="TextBox 38"/>
            <p:cNvSpPr txBox="1"/>
            <p:nvPr/>
          </p:nvSpPr>
          <p:spPr>
            <a:xfrm>
              <a:off x="1777096" y="3570275"/>
              <a:ext cx="3179075" cy="523220"/>
            </a:xfrm>
            <a:prstGeom prst="rect">
              <a:avLst/>
            </a:prstGeom>
            <a:noFill/>
          </p:spPr>
          <p:txBody>
            <a:bodyPr wrap="none" rtlCol="0" anchor="t" anchorCtr="1">
              <a:spAutoFit/>
            </a:bodyPr>
            <a:lstStyle/>
            <a:p>
              <a:pPr algn="ctr"/>
              <a:r>
                <a:rPr lang="en-IN" altLang="zh-CN" sz="2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Poppins SemiBold" charset="0"/>
                </a:rPr>
                <a:t>PUGH CHART</a:t>
              </a:r>
              <a:endParaRPr lang="zh-CN" altLang="en-US" sz="800" b="1" spc="600">
                <a:solidFill>
                  <a:schemeClr val="bg1">
                    <a:lumMod val="50000"/>
                  </a:schemeClr>
                </a:solidFill>
                <a:effectLst>
                  <a:outerShdw blurRad="38100" dist="38100" dir="2700000" algn="tl">
                    <a:srgbClr val="000000">
                      <a:alpha val="43137"/>
                    </a:srgbClr>
                  </a:outerShdw>
                </a:effectLst>
                <a:latin typeface="+mj-lt"/>
                <a:ea typeface="Microsoft YaHei" panose="020B0503020204020204" pitchFamily="34" charset="-122"/>
                <a:cs typeface="Microsoft JhengHei Light" panose="020B0304030504040204" pitchFamily="34" charset="-122"/>
              </a:endParaRPr>
            </a:p>
          </p:txBody>
        </p:sp>
        <p:sp>
          <p:nvSpPr>
            <p:cNvPr id="34" name="矩形 8"/>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sp>
          <p:nvSpPr>
            <p:cNvPr id="35" name="矩形 9"/>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icrosoft YaHei" panose="020B0503020204020204" pitchFamily="34" charset="-122"/>
              </a:endParaRPr>
            </a:p>
          </p:txBody>
        </p:sp>
      </p:grpSp>
      <p:graphicFrame>
        <p:nvGraphicFramePr>
          <p:cNvPr id="2" name="Table 2"/>
          <p:cNvGraphicFramePr>
            <a:graphicFrameLocks noGrp="1"/>
          </p:cNvGraphicFramePr>
          <p:nvPr/>
        </p:nvGraphicFramePr>
        <p:xfrm>
          <a:off x="511215" y="1167113"/>
          <a:ext cx="11428613" cy="5246368"/>
        </p:xfrm>
        <a:graphic>
          <a:graphicData uri="http://schemas.openxmlformats.org/drawingml/2006/table">
            <a:tbl>
              <a:tblPr firstRow="1" bandRow="1">
                <a:tableStyleId>{5C22544A-7EE6-4342-B048-85BDC9FD1C3A}</a:tableStyleId>
              </a:tblPr>
              <a:tblGrid>
                <a:gridCol w="1897262">
                  <a:extLst>
                    <a:ext uri="{9D8B030D-6E8A-4147-A177-3AD203B41FA5}">
                      <a16:colId xmlns:a16="http://schemas.microsoft.com/office/drawing/2014/main" val="20000"/>
                    </a:ext>
                  </a:extLst>
                </a:gridCol>
                <a:gridCol w="1854783">
                  <a:extLst>
                    <a:ext uri="{9D8B030D-6E8A-4147-A177-3AD203B41FA5}">
                      <a16:colId xmlns:a16="http://schemas.microsoft.com/office/drawing/2014/main" val="20001"/>
                    </a:ext>
                  </a:extLst>
                </a:gridCol>
                <a:gridCol w="1927488">
                  <a:extLst>
                    <a:ext uri="{9D8B030D-6E8A-4147-A177-3AD203B41FA5}">
                      <a16:colId xmlns:a16="http://schemas.microsoft.com/office/drawing/2014/main" val="20002"/>
                    </a:ext>
                  </a:extLst>
                </a:gridCol>
                <a:gridCol w="2044814">
                  <a:extLst>
                    <a:ext uri="{9D8B030D-6E8A-4147-A177-3AD203B41FA5}">
                      <a16:colId xmlns:a16="http://schemas.microsoft.com/office/drawing/2014/main" val="20003"/>
                    </a:ext>
                  </a:extLst>
                </a:gridCol>
                <a:gridCol w="1338322">
                  <a:extLst>
                    <a:ext uri="{9D8B030D-6E8A-4147-A177-3AD203B41FA5}">
                      <a16:colId xmlns:a16="http://schemas.microsoft.com/office/drawing/2014/main" val="20004"/>
                    </a:ext>
                  </a:extLst>
                </a:gridCol>
                <a:gridCol w="1209453">
                  <a:extLst>
                    <a:ext uri="{9D8B030D-6E8A-4147-A177-3AD203B41FA5}">
                      <a16:colId xmlns:a16="http://schemas.microsoft.com/office/drawing/2014/main" val="20005"/>
                    </a:ext>
                  </a:extLst>
                </a:gridCol>
                <a:gridCol w="1156491">
                  <a:extLst>
                    <a:ext uri="{9D8B030D-6E8A-4147-A177-3AD203B41FA5}">
                      <a16:colId xmlns:a16="http://schemas.microsoft.com/office/drawing/2014/main" val="20006"/>
                    </a:ext>
                  </a:extLst>
                </a:gridCol>
              </a:tblGrid>
              <a:tr h="928386">
                <a:tc>
                  <a:txBody>
                    <a:bodyPr/>
                    <a:lstStyle/>
                    <a:p>
                      <a:pPr algn="ctr"/>
                      <a:r>
                        <a:rPr lang="en-US" b="1"/>
                        <a:t>DESIGN CRITERION</a:t>
                      </a:r>
                    </a:p>
                  </a:txBody>
                  <a:tcPr>
                    <a:solidFill>
                      <a:srgbClr val="0A3B42"/>
                    </a:solidFill>
                  </a:tcPr>
                </a:tc>
                <a:tc>
                  <a:txBody>
                    <a:bodyPr/>
                    <a:lstStyle/>
                    <a:p>
                      <a:pPr algn="ctr"/>
                      <a:r>
                        <a:rPr lang="en-US" b="1"/>
                        <a:t>WEIGHTAGE</a:t>
                      </a:r>
                    </a:p>
                  </a:txBody>
                  <a:tcPr>
                    <a:solidFill>
                      <a:srgbClr val="0A3B42"/>
                    </a:solidFill>
                  </a:tcPr>
                </a:tc>
                <a:tc>
                  <a:txBody>
                    <a:bodyPr/>
                    <a:lstStyle/>
                    <a:p>
                      <a:pPr algn="ctr"/>
                      <a:r>
                        <a:rPr lang="en-US" b="1"/>
                        <a:t>USB</a:t>
                      </a:r>
                    </a:p>
                    <a:p>
                      <a:pPr lvl="0" algn="ctr">
                        <a:buNone/>
                      </a:pPr>
                      <a:r>
                        <a:rPr lang="en-US" b="1"/>
                        <a:t>TRANSFER</a:t>
                      </a:r>
                    </a:p>
                  </a:txBody>
                  <a:tcPr>
                    <a:solidFill>
                      <a:srgbClr val="0A3B42"/>
                    </a:solidFill>
                  </a:tcPr>
                </a:tc>
                <a:tc>
                  <a:txBody>
                    <a:bodyPr/>
                    <a:lstStyle/>
                    <a:p>
                      <a:pPr lvl="0" algn="ctr">
                        <a:buNone/>
                      </a:pPr>
                      <a:r>
                        <a:rPr lang="en-US" b="1"/>
                        <a:t>BLUETOOTH</a:t>
                      </a:r>
                    </a:p>
                  </a:txBody>
                  <a:tcPr>
                    <a:solidFill>
                      <a:srgbClr val="0A3B42"/>
                    </a:solidFill>
                  </a:tcPr>
                </a:tc>
                <a:tc>
                  <a:txBody>
                    <a:bodyPr/>
                    <a:lstStyle/>
                    <a:p>
                      <a:pPr algn="ctr"/>
                      <a:r>
                        <a:rPr lang="en-US" b="1"/>
                        <a:t>WI-FI</a:t>
                      </a:r>
                    </a:p>
                  </a:txBody>
                  <a:tcPr>
                    <a:solidFill>
                      <a:srgbClr val="0A3B42"/>
                    </a:solidFill>
                  </a:tcPr>
                </a:tc>
                <a:tc>
                  <a:txBody>
                    <a:bodyPr/>
                    <a:lstStyle/>
                    <a:p>
                      <a:pPr algn="ctr"/>
                      <a:r>
                        <a:rPr lang="en-US" b="1"/>
                        <a:t>FIBRE CABLE</a:t>
                      </a:r>
                    </a:p>
                  </a:txBody>
                  <a:tcPr>
                    <a:solidFill>
                      <a:srgbClr val="0A3B42"/>
                    </a:solidFill>
                  </a:tcPr>
                </a:tc>
                <a:tc>
                  <a:txBody>
                    <a:bodyPr/>
                    <a:lstStyle/>
                    <a:p>
                      <a:pPr algn="ctr"/>
                      <a:r>
                        <a:rPr lang="en-US" b="1"/>
                        <a:t>LI-FI</a:t>
                      </a:r>
                    </a:p>
                  </a:txBody>
                  <a:tcPr>
                    <a:solidFill>
                      <a:srgbClr val="0A3B42"/>
                    </a:solidFill>
                  </a:tcPr>
                </a:tc>
                <a:extLst>
                  <a:ext uri="{0D108BD9-81ED-4DB2-BD59-A6C34878D82A}">
                    <a16:rowId xmlns:a16="http://schemas.microsoft.com/office/drawing/2014/main" val="10000"/>
                  </a:ext>
                </a:extLst>
              </a:tr>
              <a:tr h="372023">
                <a:tc>
                  <a:txBody>
                    <a:bodyPr/>
                    <a:lstStyle/>
                    <a:p>
                      <a:pPr algn="ctr"/>
                      <a:r>
                        <a:rPr lang="en-US" b="1"/>
                        <a:t>COST</a:t>
                      </a:r>
                    </a:p>
                  </a:txBody>
                  <a:tcPr>
                    <a:solidFill>
                      <a:srgbClr val="66A8B3"/>
                    </a:solidFill>
                  </a:tcPr>
                </a:tc>
                <a:tc>
                  <a:txBody>
                    <a:bodyPr/>
                    <a:lstStyle/>
                    <a:p>
                      <a:pPr algn="ctr"/>
                      <a:r>
                        <a:rPr lang="en-US" b="1"/>
                        <a:t>2</a:t>
                      </a:r>
                    </a:p>
                  </a:txBody>
                  <a:tcPr>
                    <a:solidFill>
                      <a:srgbClr val="86A6AD"/>
                    </a:solidFill>
                  </a:tcPr>
                </a:tc>
                <a:tc>
                  <a:txBody>
                    <a:bodyPr/>
                    <a:lstStyle/>
                    <a:p>
                      <a:pPr algn="ctr"/>
                      <a:r>
                        <a:rPr lang="en-US" b="1"/>
                        <a:t>D</a:t>
                      </a:r>
                    </a:p>
                  </a:txBody>
                  <a:tcPr>
                    <a:solidFill>
                      <a:srgbClr val="66A8B3"/>
                    </a:solidFill>
                  </a:tcPr>
                </a:tc>
                <a:tc>
                  <a:txBody>
                    <a:bodyPr/>
                    <a:lstStyle/>
                    <a:p>
                      <a:pPr lvl="0" algn="ctr">
                        <a:buNone/>
                      </a:pPr>
                      <a:r>
                        <a:rPr lang="en-US" b="1"/>
                        <a:t>+</a:t>
                      </a:r>
                    </a:p>
                  </a:txBody>
                  <a:tcPr>
                    <a:solidFill>
                      <a:srgbClr val="86A6AD"/>
                    </a:solidFill>
                  </a:tcPr>
                </a:tc>
                <a:tc>
                  <a:txBody>
                    <a:bodyPr/>
                    <a:lstStyle/>
                    <a:p>
                      <a:pPr algn="ctr"/>
                      <a:r>
                        <a:rPr lang="en-US" b="1"/>
                        <a:t>+</a:t>
                      </a:r>
                    </a:p>
                  </a:txBody>
                  <a:tcPr>
                    <a:solidFill>
                      <a:srgbClr val="66A8B3"/>
                    </a:solidFill>
                  </a:tcPr>
                </a:tc>
                <a:tc>
                  <a:txBody>
                    <a:bodyPr/>
                    <a:lstStyle/>
                    <a:p>
                      <a:pPr algn="ctr"/>
                      <a:r>
                        <a:rPr lang="en-US" b="1"/>
                        <a:t>-</a:t>
                      </a:r>
                    </a:p>
                  </a:txBody>
                  <a:tcPr>
                    <a:solidFill>
                      <a:srgbClr val="86A6AD"/>
                    </a:solidFill>
                  </a:tcPr>
                </a:tc>
                <a:tc>
                  <a:txBody>
                    <a:bodyPr/>
                    <a:lstStyle/>
                    <a:p>
                      <a:pPr algn="ctr"/>
                      <a:r>
                        <a:rPr lang="en-US" b="1"/>
                        <a:t>-</a:t>
                      </a:r>
                    </a:p>
                  </a:txBody>
                  <a:tcPr>
                    <a:solidFill>
                      <a:srgbClr val="66A8B3"/>
                    </a:solidFill>
                  </a:tcPr>
                </a:tc>
                <a:extLst>
                  <a:ext uri="{0D108BD9-81ED-4DB2-BD59-A6C34878D82A}">
                    <a16:rowId xmlns:a16="http://schemas.microsoft.com/office/drawing/2014/main" val="10001"/>
                  </a:ext>
                </a:extLst>
              </a:tr>
              <a:tr h="409936">
                <a:tc>
                  <a:txBody>
                    <a:bodyPr/>
                    <a:lstStyle/>
                    <a:p>
                      <a:pPr lvl="0" algn="ctr">
                        <a:buNone/>
                      </a:pPr>
                      <a:r>
                        <a:rPr lang="en-US" b="1"/>
                        <a:t>SECUTRITY</a:t>
                      </a:r>
                    </a:p>
                  </a:txBody>
                  <a:tcPr>
                    <a:solidFill>
                      <a:srgbClr val="66A8B3"/>
                    </a:solidFill>
                  </a:tcPr>
                </a:tc>
                <a:tc>
                  <a:txBody>
                    <a:bodyPr/>
                    <a:lstStyle/>
                    <a:p>
                      <a:pPr lvl="0" algn="ctr">
                        <a:buNone/>
                      </a:pPr>
                      <a:r>
                        <a:rPr lang="en-US" b="1"/>
                        <a:t>3</a:t>
                      </a:r>
                    </a:p>
                  </a:txBody>
                  <a:tcPr>
                    <a:solidFill>
                      <a:srgbClr val="86A6AD"/>
                    </a:solidFill>
                  </a:tcPr>
                </a:tc>
                <a:tc>
                  <a:txBody>
                    <a:bodyPr/>
                    <a:lstStyle/>
                    <a:p>
                      <a:pPr lvl="0" algn="ctr">
                        <a:buNone/>
                      </a:pPr>
                      <a:r>
                        <a:rPr lang="en-US" b="1"/>
                        <a:t>A</a:t>
                      </a:r>
                    </a:p>
                  </a:txBody>
                  <a:tcPr>
                    <a:solidFill>
                      <a:srgbClr val="66A8B3"/>
                    </a:solidFill>
                  </a:tcPr>
                </a:tc>
                <a:tc>
                  <a:txBody>
                    <a:bodyPr/>
                    <a:lstStyle/>
                    <a:p>
                      <a:pPr lvl="0" algn="ctr">
                        <a:buNone/>
                      </a:pPr>
                      <a:r>
                        <a:rPr lang="en-US" b="1"/>
                        <a:t>_</a:t>
                      </a:r>
                    </a:p>
                  </a:txBody>
                  <a:tcPr>
                    <a:solidFill>
                      <a:srgbClr val="86A6AD"/>
                    </a:solidFill>
                  </a:tcPr>
                </a:tc>
                <a:tc>
                  <a:txBody>
                    <a:bodyPr/>
                    <a:lstStyle/>
                    <a:p>
                      <a:pPr lvl="0" algn="ctr">
                        <a:buNone/>
                      </a:pPr>
                      <a:r>
                        <a:rPr lang="en-US" b="1"/>
                        <a:t>+</a:t>
                      </a:r>
                    </a:p>
                  </a:txBody>
                  <a:tcPr>
                    <a:solidFill>
                      <a:srgbClr val="66A8B3"/>
                    </a:solidFill>
                  </a:tcPr>
                </a:tc>
                <a:tc>
                  <a:txBody>
                    <a:bodyPr/>
                    <a:lstStyle/>
                    <a:p>
                      <a:pPr lvl="0" algn="ctr">
                        <a:buNone/>
                      </a:pPr>
                      <a:r>
                        <a:rPr lang="en-US" b="1"/>
                        <a:t>+++</a:t>
                      </a:r>
                    </a:p>
                  </a:txBody>
                  <a:tcPr>
                    <a:solidFill>
                      <a:srgbClr val="86A6AD"/>
                    </a:solidFill>
                  </a:tcPr>
                </a:tc>
                <a:tc>
                  <a:txBody>
                    <a:bodyPr/>
                    <a:lstStyle/>
                    <a:p>
                      <a:pPr lvl="0" algn="ctr">
                        <a:buNone/>
                      </a:pPr>
                      <a:r>
                        <a:rPr lang="en-US" b="1"/>
                        <a:t>+++</a:t>
                      </a:r>
                    </a:p>
                  </a:txBody>
                  <a:tcPr>
                    <a:solidFill>
                      <a:srgbClr val="66A8B3"/>
                    </a:solidFill>
                  </a:tcPr>
                </a:tc>
                <a:extLst>
                  <a:ext uri="{0D108BD9-81ED-4DB2-BD59-A6C34878D82A}">
                    <a16:rowId xmlns:a16="http://schemas.microsoft.com/office/drawing/2014/main" val="10002"/>
                  </a:ext>
                </a:extLst>
              </a:tr>
              <a:tr h="372022">
                <a:tc>
                  <a:txBody>
                    <a:bodyPr/>
                    <a:lstStyle/>
                    <a:p>
                      <a:pPr lvl="0" algn="ctr">
                        <a:buNone/>
                      </a:pPr>
                      <a:r>
                        <a:rPr lang="en-US" b="1"/>
                        <a:t>SPEED</a:t>
                      </a:r>
                    </a:p>
                  </a:txBody>
                  <a:tcPr>
                    <a:solidFill>
                      <a:srgbClr val="66A8B3"/>
                    </a:solidFill>
                  </a:tcPr>
                </a:tc>
                <a:tc>
                  <a:txBody>
                    <a:bodyPr/>
                    <a:lstStyle/>
                    <a:p>
                      <a:pPr lvl="0" algn="ctr">
                        <a:buNone/>
                      </a:pPr>
                      <a:r>
                        <a:rPr lang="en-US" b="1"/>
                        <a:t>3</a:t>
                      </a:r>
                    </a:p>
                  </a:txBody>
                  <a:tcPr>
                    <a:solidFill>
                      <a:srgbClr val="86A6AD"/>
                    </a:solidFill>
                  </a:tcPr>
                </a:tc>
                <a:tc>
                  <a:txBody>
                    <a:bodyPr/>
                    <a:lstStyle/>
                    <a:p>
                      <a:pPr lvl="0" algn="ctr">
                        <a:buNone/>
                      </a:pPr>
                      <a:r>
                        <a:rPr lang="en-US" b="1"/>
                        <a:t>T</a:t>
                      </a:r>
                    </a:p>
                  </a:txBody>
                  <a:tcPr>
                    <a:solidFill>
                      <a:srgbClr val="66A8B3"/>
                    </a:solidFill>
                  </a:tcPr>
                </a:tc>
                <a:tc>
                  <a:txBody>
                    <a:bodyPr/>
                    <a:lstStyle/>
                    <a:p>
                      <a:pPr lvl="0" algn="ctr">
                        <a:buNone/>
                      </a:pPr>
                      <a:r>
                        <a:rPr lang="en-US" b="1"/>
                        <a:t>_ _</a:t>
                      </a:r>
                    </a:p>
                  </a:txBody>
                  <a:tcPr>
                    <a:solidFill>
                      <a:srgbClr val="86A6AD"/>
                    </a:solidFill>
                  </a:tcPr>
                </a:tc>
                <a:tc>
                  <a:txBody>
                    <a:bodyPr/>
                    <a:lstStyle/>
                    <a:p>
                      <a:pPr lvl="0" algn="ctr">
                        <a:buNone/>
                      </a:pPr>
                      <a:r>
                        <a:rPr lang="en-US" b="1"/>
                        <a:t>++</a:t>
                      </a:r>
                    </a:p>
                  </a:txBody>
                  <a:tcPr>
                    <a:solidFill>
                      <a:srgbClr val="66A8B3"/>
                    </a:solidFill>
                  </a:tcPr>
                </a:tc>
                <a:tc>
                  <a:txBody>
                    <a:bodyPr/>
                    <a:lstStyle/>
                    <a:p>
                      <a:pPr lvl="0" algn="ctr">
                        <a:buNone/>
                      </a:pPr>
                      <a:r>
                        <a:rPr lang="en-US" b="1"/>
                        <a:t>++</a:t>
                      </a:r>
                    </a:p>
                  </a:txBody>
                  <a:tcPr>
                    <a:solidFill>
                      <a:srgbClr val="86A6AD"/>
                    </a:solidFill>
                  </a:tcPr>
                </a:tc>
                <a:tc>
                  <a:txBody>
                    <a:bodyPr/>
                    <a:lstStyle/>
                    <a:p>
                      <a:pPr lvl="0" algn="ctr">
                        <a:buNone/>
                      </a:pPr>
                      <a:r>
                        <a:rPr lang="en-US" b="1"/>
                        <a:t>+++</a:t>
                      </a:r>
                    </a:p>
                  </a:txBody>
                  <a:tcPr>
                    <a:solidFill>
                      <a:srgbClr val="66A8B3"/>
                    </a:solidFill>
                  </a:tcPr>
                </a:tc>
                <a:extLst>
                  <a:ext uri="{0D108BD9-81ED-4DB2-BD59-A6C34878D82A}">
                    <a16:rowId xmlns:a16="http://schemas.microsoft.com/office/drawing/2014/main" val="10003"/>
                  </a:ext>
                </a:extLst>
              </a:tr>
              <a:tr h="554620">
                <a:tc>
                  <a:txBody>
                    <a:bodyPr/>
                    <a:lstStyle/>
                    <a:p>
                      <a:pPr lvl="0" algn="ctr">
                        <a:buNone/>
                      </a:pPr>
                      <a:r>
                        <a:rPr lang="en-US" b="1"/>
                        <a:t>CAPACITY</a:t>
                      </a:r>
                    </a:p>
                  </a:txBody>
                  <a:tcPr>
                    <a:solidFill>
                      <a:srgbClr val="66A8B3"/>
                    </a:solidFill>
                  </a:tcPr>
                </a:tc>
                <a:tc>
                  <a:txBody>
                    <a:bodyPr/>
                    <a:lstStyle/>
                    <a:p>
                      <a:pPr lvl="0" algn="ctr">
                        <a:buNone/>
                      </a:pPr>
                      <a:r>
                        <a:rPr lang="en-US" b="1"/>
                        <a:t>2</a:t>
                      </a:r>
                    </a:p>
                  </a:txBody>
                  <a:tcPr>
                    <a:solidFill>
                      <a:srgbClr val="86A6AD"/>
                    </a:solidFill>
                  </a:tcPr>
                </a:tc>
                <a:tc>
                  <a:txBody>
                    <a:bodyPr/>
                    <a:lstStyle/>
                    <a:p>
                      <a:pPr lvl="0" algn="ctr">
                        <a:buNone/>
                      </a:pPr>
                      <a:r>
                        <a:rPr lang="en-US" b="1"/>
                        <a:t>U</a:t>
                      </a:r>
                    </a:p>
                  </a:txBody>
                  <a:tcPr>
                    <a:solidFill>
                      <a:srgbClr val="66A8B3"/>
                    </a:solidFill>
                  </a:tcPr>
                </a:tc>
                <a:tc>
                  <a:txBody>
                    <a:bodyPr/>
                    <a:lstStyle/>
                    <a:p>
                      <a:pPr lvl="0" algn="ctr">
                        <a:buNone/>
                      </a:pPr>
                      <a:r>
                        <a:rPr lang="en-US" b="1"/>
                        <a:t>_ _</a:t>
                      </a:r>
                    </a:p>
                  </a:txBody>
                  <a:tcPr>
                    <a:solidFill>
                      <a:srgbClr val="86A6AD"/>
                    </a:solidFill>
                  </a:tcPr>
                </a:tc>
                <a:tc>
                  <a:txBody>
                    <a:bodyPr/>
                    <a:lstStyle/>
                    <a:p>
                      <a:pPr lvl="0" algn="ctr">
                        <a:buNone/>
                      </a:pPr>
                      <a:r>
                        <a:rPr lang="en-US" b="1"/>
                        <a:t>0</a:t>
                      </a:r>
                    </a:p>
                  </a:txBody>
                  <a:tcPr>
                    <a:solidFill>
                      <a:srgbClr val="66A8B3"/>
                    </a:solidFill>
                  </a:tcPr>
                </a:tc>
                <a:tc>
                  <a:txBody>
                    <a:bodyPr/>
                    <a:lstStyle/>
                    <a:p>
                      <a:pPr lvl="0" algn="ctr">
                        <a:buNone/>
                      </a:pPr>
                      <a:r>
                        <a:rPr lang="en-US" b="1"/>
                        <a:t>+</a:t>
                      </a:r>
                    </a:p>
                  </a:txBody>
                  <a:tcPr>
                    <a:solidFill>
                      <a:srgbClr val="86A6AD"/>
                    </a:solidFill>
                  </a:tcPr>
                </a:tc>
                <a:tc>
                  <a:txBody>
                    <a:bodyPr/>
                    <a:lstStyle/>
                    <a:p>
                      <a:pPr lvl="0" algn="ctr">
                        <a:buNone/>
                      </a:pPr>
                      <a:r>
                        <a:rPr lang="en-US" b="1"/>
                        <a:t>+++</a:t>
                      </a:r>
                    </a:p>
                  </a:txBody>
                  <a:tcPr>
                    <a:solidFill>
                      <a:srgbClr val="66A8B3"/>
                    </a:solidFill>
                  </a:tcPr>
                </a:tc>
                <a:extLst>
                  <a:ext uri="{0D108BD9-81ED-4DB2-BD59-A6C34878D82A}">
                    <a16:rowId xmlns:a16="http://schemas.microsoft.com/office/drawing/2014/main" val="10004"/>
                  </a:ext>
                </a:extLst>
              </a:tr>
              <a:tr h="470221">
                <a:tc>
                  <a:txBody>
                    <a:bodyPr/>
                    <a:lstStyle/>
                    <a:p>
                      <a:pPr lvl="0" algn="ctr">
                        <a:buNone/>
                      </a:pPr>
                      <a:r>
                        <a:rPr lang="en-US" b="1"/>
                        <a:t>EASE OF USE</a:t>
                      </a:r>
                    </a:p>
                  </a:txBody>
                  <a:tcPr>
                    <a:solidFill>
                      <a:srgbClr val="66A8B3"/>
                    </a:solidFill>
                  </a:tcPr>
                </a:tc>
                <a:tc>
                  <a:txBody>
                    <a:bodyPr/>
                    <a:lstStyle/>
                    <a:p>
                      <a:pPr lvl="0" algn="ctr">
                        <a:buNone/>
                      </a:pPr>
                      <a:r>
                        <a:rPr lang="en-US" b="1"/>
                        <a:t>3</a:t>
                      </a:r>
                    </a:p>
                  </a:txBody>
                  <a:tcPr>
                    <a:solidFill>
                      <a:srgbClr val="86A6AD"/>
                    </a:solidFill>
                  </a:tcPr>
                </a:tc>
                <a:tc>
                  <a:txBody>
                    <a:bodyPr/>
                    <a:lstStyle/>
                    <a:p>
                      <a:pPr lvl="0" algn="ctr">
                        <a:buNone/>
                      </a:pPr>
                      <a:r>
                        <a:rPr lang="en-US" b="1"/>
                        <a:t>M</a:t>
                      </a:r>
                    </a:p>
                  </a:txBody>
                  <a:tcPr>
                    <a:solidFill>
                      <a:srgbClr val="66A8B3"/>
                    </a:solidFill>
                  </a:tcPr>
                </a:tc>
                <a:tc>
                  <a:txBody>
                    <a:bodyPr/>
                    <a:lstStyle/>
                    <a:p>
                      <a:pPr lvl="0" algn="ctr">
                        <a:buNone/>
                      </a:pPr>
                      <a:r>
                        <a:rPr lang="en-US" b="1"/>
                        <a:t>+</a:t>
                      </a:r>
                    </a:p>
                  </a:txBody>
                  <a:tcPr>
                    <a:solidFill>
                      <a:srgbClr val="86A6AD"/>
                    </a:solidFill>
                  </a:tcPr>
                </a:tc>
                <a:tc>
                  <a:txBody>
                    <a:bodyPr/>
                    <a:lstStyle/>
                    <a:p>
                      <a:pPr lvl="0" algn="ctr">
                        <a:buNone/>
                      </a:pPr>
                      <a:r>
                        <a:rPr lang="en-US" b="1"/>
                        <a:t>++</a:t>
                      </a:r>
                    </a:p>
                  </a:txBody>
                  <a:tcPr>
                    <a:solidFill>
                      <a:srgbClr val="66A8B3"/>
                    </a:solidFill>
                  </a:tcPr>
                </a:tc>
                <a:tc>
                  <a:txBody>
                    <a:bodyPr/>
                    <a:lstStyle/>
                    <a:p>
                      <a:pPr lvl="0" algn="ctr">
                        <a:buNone/>
                      </a:pPr>
                      <a:r>
                        <a:rPr lang="en-US" b="1"/>
                        <a:t>0</a:t>
                      </a:r>
                    </a:p>
                  </a:txBody>
                  <a:tcPr>
                    <a:solidFill>
                      <a:srgbClr val="86A6AD"/>
                    </a:solidFill>
                  </a:tcPr>
                </a:tc>
                <a:tc>
                  <a:txBody>
                    <a:bodyPr/>
                    <a:lstStyle/>
                    <a:p>
                      <a:pPr lvl="0" algn="ctr">
                        <a:buNone/>
                      </a:pPr>
                      <a:r>
                        <a:rPr lang="en-US" b="1"/>
                        <a:t>++</a:t>
                      </a:r>
                    </a:p>
                  </a:txBody>
                  <a:tcPr>
                    <a:solidFill>
                      <a:srgbClr val="66A8B3"/>
                    </a:solidFill>
                  </a:tcPr>
                </a:tc>
                <a:extLst>
                  <a:ext uri="{0D108BD9-81ED-4DB2-BD59-A6C34878D82A}">
                    <a16:rowId xmlns:a16="http://schemas.microsoft.com/office/drawing/2014/main" val="10005"/>
                  </a:ext>
                </a:extLst>
              </a:tr>
              <a:tr h="651075">
                <a:tc>
                  <a:txBody>
                    <a:bodyPr/>
                    <a:lstStyle/>
                    <a:p>
                      <a:pPr lvl="0" algn="ctr">
                        <a:buNone/>
                      </a:pPr>
                      <a:r>
                        <a:rPr lang="en-US" b="1"/>
                        <a:t>HARDWARE REQUIRENMENT</a:t>
                      </a:r>
                    </a:p>
                  </a:txBody>
                  <a:tcPr>
                    <a:solidFill>
                      <a:srgbClr val="66A8B3"/>
                    </a:solidFill>
                  </a:tcPr>
                </a:tc>
                <a:tc>
                  <a:txBody>
                    <a:bodyPr/>
                    <a:lstStyle/>
                    <a:p>
                      <a:pPr lvl="0" algn="ctr">
                        <a:buNone/>
                      </a:pPr>
                      <a:r>
                        <a:rPr lang="en-US" b="1"/>
                        <a:t>1</a:t>
                      </a:r>
                    </a:p>
                  </a:txBody>
                  <a:tcPr>
                    <a:solidFill>
                      <a:srgbClr val="86A6AD"/>
                    </a:solidFill>
                  </a:tcPr>
                </a:tc>
                <a:tc>
                  <a:txBody>
                    <a:bodyPr/>
                    <a:lstStyle/>
                    <a:p>
                      <a:pPr lvl="0" algn="ctr">
                        <a:buNone/>
                      </a:pPr>
                      <a:endParaRPr lang="en-US" b="1"/>
                    </a:p>
                  </a:txBody>
                  <a:tcPr>
                    <a:solidFill>
                      <a:srgbClr val="66A8B3"/>
                    </a:solidFill>
                  </a:tcPr>
                </a:tc>
                <a:tc>
                  <a:txBody>
                    <a:bodyPr/>
                    <a:lstStyle/>
                    <a:p>
                      <a:pPr lvl="0" algn="ctr">
                        <a:buNone/>
                      </a:pPr>
                      <a:r>
                        <a:rPr lang="en-US" b="1"/>
                        <a:t>_ _</a:t>
                      </a:r>
                    </a:p>
                  </a:txBody>
                  <a:tcPr>
                    <a:solidFill>
                      <a:srgbClr val="86A6AD"/>
                    </a:solidFill>
                  </a:tcPr>
                </a:tc>
                <a:tc>
                  <a:txBody>
                    <a:bodyPr/>
                    <a:lstStyle/>
                    <a:p>
                      <a:pPr lvl="0" algn="ctr">
                        <a:buNone/>
                      </a:pPr>
                      <a:r>
                        <a:rPr lang="en-US" b="1"/>
                        <a:t>_ _ _</a:t>
                      </a:r>
                    </a:p>
                  </a:txBody>
                  <a:tcPr>
                    <a:solidFill>
                      <a:srgbClr val="66A8B3"/>
                    </a:solidFill>
                  </a:tcPr>
                </a:tc>
                <a:tc>
                  <a:txBody>
                    <a:bodyPr/>
                    <a:lstStyle/>
                    <a:p>
                      <a:pPr lvl="0" algn="ctr">
                        <a:buNone/>
                      </a:pPr>
                      <a:r>
                        <a:rPr lang="en-US" b="1"/>
                        <a:t>+++++</a:t>
                      </a:r>
                    </a:p>
                  </a:txBody>
                  <a:tcPr>
                    <a:solidFill>
                      <a:srgbClr val="86A6AD"/>
                    </a:solidFill>
                  </a:tcPr>
                </a:tc>
                <a:tc>
                  <a:txBody>
                    <a:bodyPr/>
                    <a:lstStyle/>
                    <a:p>
                      <a:pPr lvl="0" algn="ctr">
                        <a:buNone/>
                      </a:pPr>
                      <a:r>
                        <a:rPr lang="en-US" b="1"/>
                        <a:t>_ _</a:t>
                      </a:r>
                    </a:p>
                  </a:txBody>
                  <a:tcPr>
                    <a:solidFill>
                      <a:srgbClr val="66A8B3"/>
                    </a:solidFill>
                  </a:tcPr>
                </a:tc>
                <a:extLst>
                  <a:ext uri="{0D108BD9-81ED-4DB2-BD59-A6C34878D82A}">
                    <a16:rowId xmlns:a16="http://schemas.microsoft.com/office/drawing/2014/main" val="10006"/>
                  </a:ext>
                </a:extLst>
              </a:tr>
              <a:tr h="372022">
                <a:tc>
                  <a:txBody>
                    <a:bodyPr/>
                    <a:lstStyle/>
                    <a:p>
                      <a:pPr lvl="0" algn="ctr">
                        <a:buNone/>
                      </a:pPr>
                      <a:endParaRPr lang="en-US" b="1"/>
                    </a:p>
                  </a:txBody>
                  <a:tcPr>
                    <a:solidFill>
                      <a:srgbClr val="66A8B3"/>
                    </a:solidFill>
                  </a:tcPr>
                </a:tc>
                <a:tc>
                  <a:txBody>
                    <a:bodyPr/>
                    <a:lstStyle/>
                    <a:p>
                      <a:pPr lvl="0" algn="ctr">
                        <a:buNone/>
                      </a:pPr>
                      <a:r>
                        <a:rPr lang="en-US" b="1"/>
                        <a:t>+</a:t>
                      </a:r>
                    </a:p>
                  </a:txBody>
                  <a:tcPr>
                    <a:solidFill>
                      <a:srgbClr val="86A6AD"/>
                    </a:solidFill>
                  </a:tcPr>
                </a:tc>
                <a:tc>
                  <a:txBody>
                    <a:bodyPr/>
                    <a:lstStyle/>
                    <a:p>
                      <a:pPr lvl="0" algn="ctr">
                        <a:buNone/>
                      </a:pPr>
                      <a:endParaRPr lang="en-US" b="1"/>
                    </a:p>
                  </a:txBody>
                  <a:tcPr>
                    <a:solidFill>
                      <a:srgbClr val="66A8B3"/>
                    </a:solidFill>
                  </a:tcPr>
                </a:tc>
                <a:tc>
                  <a:txBody>
                    <a:bodyPr/>
                    <a:lstStyle/>
                    <a:p>
                      <a:pPr lvl="0" algn="ctr">
                        <a:buNone/>
                      </a:pPr>
                      <a:r>
                        <a:rPr lang="en-US" b="1"/>
                        <a:t>5</a:t>
                      </a:r>
                    </a:p>
                  </a:txBody>
                  <a:tcPr>
                    <a:solidFill>
                      <a:srgbClr val="86A6AD"/>
                    </a:solidFill>
                  </a:tcPr>
                </a:tc>
                <a:tc>
                  <a:txBody>
                    <a:bodyPr/>
                    <a:lstStyle/>
                    <a:p>
                      <a:pPr lvl="0" algn="ctr">
                        <a:buNone/>
                      </a:pPr>
                      <a:r>
                        <a:rPr lang="en-US" b="1"/>
                        <a:t>17</a:t>
                      </a:r>
                    </a:p>
                  </a:txBody>
                  <a:tcPr>
                    <a:solidFill>
                      <a:srgbClr val="66A8B3"/>
                    </a:solidFill>
                  </a:tcPr>
                </a:tc>
                <a:tc>
                  <a:txBody>
                    <a:bodyPr/>
                    <a:lstStyle/>
                    <a:p>
                      <a:pPr lvl="0" algn="ctr">
                        <a:buNone/>
                      </a:pPr>
                      <a:r>
                        <a:rPr lang="en-US" b="1"/>
                        <a:t>22</a:t>
                      </a:r>
                    </a:p>
                  </a:txBody>
                  <a:tcPr>
                    <a:solidFill>
                      <a:srgbClr val="86A6AD"/>
                    </a:solidFill>
                  </a:tcPr>
                </a:tc>
                <a:tc>
                  <a:txBody>
                    <a:bodyPr/>
                    <a:lstStyle/>
                    <a:p>
                      <a:pPr lvl="0" algn="ctr">
                        <a:buNone/>
                      </a:pPr>
                      <a:r>
                        <a:rPr lang="en-US" b="1"/>
                        <a:t>32</a:t>
                      </a:r>
                    </a:p>
                  </a:txBody>
                  <a:tcPr>
                    <a:solidFill>
                      <a:srgbClr val="66A8B3"/>
                    </a:solidFill>
                  </a:tcPr>
                </a:tc>
                <a:extLst>
                  <a:ext uri="{0D108BD9-81ED-4DB2-BD59-A6C34878D82A}">
                    <a16:rowId xmlns:a16="http://schemas.microsoft.com/office/drawing/2014/main" val="10007"/>
                  </a:ext>
                </a:extLst>
              </a:tr>
              <a:tr h="372021">
                <a:tc>
                  <a:txBody>
                    <a:bodyPr/>
                    <a:lstStyle/>
                    <a:p>
                      <a:pPr lvl="0" algn="ctr">
                        <a:buNone/>
                      </a:pPr>
                      <a:endParaRPr lang="en-US" b="1"/>
                    </a:p>
                  </a:txBody>
                  <a:tcPr>
                    <a:solidFill>
                      <a:srgbClr val="66A8B3"/>
                    </a:solidFill>
                  </a:tcPr>
                </a:tc>
                <a:tc>
                  <a:txBody>
                    <a:bodyPr/>
                    <a:lstStyle/>
                    <a:p>
                      <a:pPr lvl="0" algn="ctr">
                        <a:buNone/>
                      </a:pPr>
                      <a:r>
                        <a:rPr lang="en-US" b="1"/>
                        <a:t>-</a:t>
                      </a:r>
                    </a:p>
                  </a:txBody>
                  <a:tcPr>
                    <a:solidFill>
                      <a:srgbClr val="86A6AD"/>
                    </a:solidFill>
                  </a:tcPr>
                </a:tc>
                <a:tc>
                  <a:txBody>
                    <a:bodyPr/>
                    <a:lstStyle/>
                    <a:p>
                      <a:pPr lvl="0" algn="ctr">
                        <a:buNone/>
                      </a:pPr>
                      <a:endParaRPr lang="en-US" b="1"/>
                    </a:p>
                  </a:txBody>
                  <a:tcPr>
                    <a:solidFill>
                      <a:srgbClr val="66A8B3"/>
                    </a:solidFill>
                  </a:tcPr>
                </a:tc>
                <a:tc>
                  <a:txBody>
                    <a:bodyPr/>
                    <a:lstStyle/>
                    <a:p>
                      <a:pPr lvl="0" algn="ctr">
                        <a:buNone/>
                      </a:pPr>
                      <a:r>
                        <a:rPr lang="en-US" b="1"/>
                        <a:t>0</a:t>
                      </a:r>
                    </a:p>
                  </a:txBody>
                  <a:tcPr>
                    <a:solidFill>
                      <a:srgbClr val="86A6AD"/>
                    </a:solidFill>
                  </a:tcPr>
                </a:tc>
                <a:tc>
                  <a:txBody>
                    <a:bodyPr/>
                    <a:lstStyle/>
                    <a:p>
                      <a:pPr lvl="0" algn="ctr">
                        <a:buNone/>
                      </a:pPr>
                      <a:r>
                        <a:rPr lang="en-US" b="1"/>
                        <a:t>2</a:t>
                      </a:r>
                    </a:p>
                  </a:txBody>
                  <a:tcPr>
                    <a:solidFill>
                      <a:srgbClr val="66A8B3"/>
                    </a:solidFill>
                  </a:tcPr>
                </a:tc>
                <a:tc>
                  <a:txBody>
                    <a:bodyPr/>
                    <a:lstStyle/>
                    <a:p>
                      <a:pPr lvl="0" algn="ctr">
                        <a:buNone/>
                      </a:pPr>
                      <a:r>
                        <a:rPr lang="en-US" b="1"/>
                        <a:t>1</a:t>
                      </a:r>
                    </a:p>
                  </a:txBody>
                  <a:tcPr>
                    <a:solidFill>
                      <a:srgbClr val="86A6AD"/>
                    </a:solidFill>
                  </a:tcPr>
                </a:tc>
                <a:tc>
                  <a:txBody>
                    <a:bodyPr/>
                    <a:lstStyle/>
                    <a:p>
                      <a:pPr lvl="0" algn="ctr">
                        <a:buNone/>
                      </a:pPr>
                      <a:r>
                        <a:rPr lang="en-US" b="1"/>
                        <a:t>0</a:t>
                      </a:r>
                    </a:p>
                  </a:txBody>
                  <a:tcPr>
                    <a:solidFill>
                      <a:srgbClr val="66A8B3"/>
                    </a:solidFill>
                  </a:tcPr>
                </a:tc>
                <a:extLst>
                  <a:ext uri="{0D108BD9-81ED-4DB2-BD59-A6C34878D82A}">
                    <a16:rowId xmlns:a16="http://schemas.microsoft.com/office/drawing/2014/main" val="10008"/>
                  </a:ext>
                </a:extLst>
              </a:tr>
              <a:tr h="372021">
                <a:tc>
                  <a:txBody>
                    <a:bodyPr/>
                    <a:lstStyle/>
                    <a:p>
                      <a:pPr lvl="0" algn="ctr">
                        <a:buNone/>
                      </a:pPr>
                      <a:endParaRPr lang="en-US" b="1"/>
                    </a:p>
                  </a:txBody>
                  <a:tcPr>
                    <a:solidFill>
                      <a:srgbClr val="66A8B3"/>
                    </a:solidFill>
                  </a:tcPr>
                </a:tc>
                <a:tc>
                  <a:txBody>
                    <a:bodyPr/>
                    <a:lstStyle/>
                    <a:p>
                      <a:pPr lvl="0" algn="ctr">
                        <a:buNone/>
                      </a:pPr>
                      <a:r>
                        <a:rPr lang="en-US" b="1"/>
                        <a:t>0</a:t>
                      </a:r>
                    </a:p>
                  </a:txBody>
                  <a:tcPr>
                    <a:solidFill>
                      <a:srgbClr val="86A6AD"/>
                    </a:solidFill>
                  </a:tcPr>
                </a:tc>
                <a:tc>
                  <a:txBody>
                    <a:bodyPr/>
                    <a:lstStyle/>
                    <a:p>
                      <a:pPr lvl="0" algn="ctr">
                        <a:buNone/>
                      </a:pPr>
                      <a:endParaRPr lang="en-US" b="1"/>
                    </a:p>
                  </a:txBody>
                  <a:tcPr>
                    <a:solidFill>
                      <a:srgbClr val="66A8B3"/>
                    </a:solidFill>
                  </a:tcPr>
                </a:tc>
                <a:tc>
                  <a:txBody>
                    <a:bodyPr/>
                    <a:lstStyle/>
                    <a:p>
                      <a:pPr lvl="0" algn="ctr">
                        <a:buNone/>
                      </a:pPr>
                      <a:r>
                        <a:rPr lang="en-US" b="1"/>
                        <a:t>15</a:t>
                      </a:r>
                    </a:p>
                  </a:txBody>
                  <a:tcPr>
                    <a:solidFill>
                      <a:srgbClr val="86A6AD"/>
                    </a:solidFill>
                  </a:tcPr>
                </a:tc>
                <a:tc>
                  <a:txBody>
                    <a:bodyPr/>
                    <a:lstStyle/>
                    <a:p>
                      <a:pPr lvl="0" algn="ctr">
                        <a:buNone/>
                      </a:pPr>
                      <a:r>
                        <a:rPr lang="en-US" b="1"/>
                        <a:t>3</a:t>
                      </a:r>
                    </a:p>
                  </a:txBody>
                  <a:tcPr>
                    <a:solidFill>
                      <a:srgbClr val="66A8B3"/>
                    </a:solidFill>
                  </a:tcPr>
                </a:tc>
                <a:tc>
                  <a:txBody>
                    <a:bodyPr/>
                    <a:lstStyle/>
                    <a:p>
                      <a:pPr lvl="0" algn="ctr">
                        <a:buNone/>
                      </a:pPr>
                      <a:r>
                        <a:rPr lang="en-US" b="1"/>
                        <a:t>2</a:t>
                      </a:r>
                    </a:p>
                  </a:txBody>
                  <a:tcPr>
                    <a:solidFill>
                      <a:srgbClr val="86A6AD"/>
                    </a:solidFill>
                  </a:tcPr>
                </a:tc>
                <a:tc>
                  <a:txBody>
                    <a:bodyPr/>
                    <a:lstStyle/>
                    <a:p>
                      <a:pPr lvl="0" algn="ctr">
                        <a:buNone/>
                      </a:pPr>
                      <a:r>
                        <a:rPr lang="en-US" b="1"/>
                        <a:t>2</a:t>
                      </a:r>
                    </a:p>
                  </a:txBody>
                  <a:tcPr>
                    <a:solidFill>
                      <a:srgbClr val="66A8B3"/>
                    </a:solidFill>
                  </a:tcPr>
                </a:tc>
                <a:extLst>
                  <a:ext uri="{0D108BD9-81ED-4DB2-BD59-A6C34878D82A}">
                    <a16:rowId xmlns:a16="http://schemas.microsoft.com/office/drawing/2014/main" val="10009"/>
                  </a:ext>
                </a:extLst>
              </a:tr>
              <a:tr h="372021">
                <a:tc>
                  <a:txBody>
                    <a:bodyPr/>
                    <a:lstStyle/>
                    <a:p>
                      <a:pPr lvl="0" algn="ctr">
                        <a:buNone/>
                      </a:pPr>
                      <a:endParaRPr lang="en-US" b="1"/>
                    </a:p>
                  </a:txBody>
                  <a:tcPr>
                    <a:solidFill>
                      <a:srgbClr val="66A8B3"/>
                    </a:solidFill>
                  </a:tcPr>
                </a:tc>
                <a:tc>
                  <a:txBody>
                    <a:bodyPr/>
                    <a:lstStyle/>
                    <a:p>
                      <a:pPr lvl="0" algn="ctr">
                        <a:buNone/>
                      </a:pPr>
                      <a:r>
                        <a:rPr lang="en-US" b="1"/>
                        <a:t>TOTAL</a:t>
                      </a:r>
                    </a:p>
                  </a:txBody>
                  <a:tcPr>
                    <a:solidFill>
                      <a:srgbClr val="86A6AD"/>
                    </a:solidFill>
                  </a:tcPr>
                </a:tc>
                <a:tc>
                  <a:txBody>
                    <a:bodyPr/>
                    <a:lstStyle/>
                    <a:p>
                      <a:pPr lvl="0" algn="ctr">
                        <a:buNone/>
                      </a:pPr>
                      <a:endParaRPr lang="en-US" b="1"/>
                    </a:p>
                  </a:txBody>
                  <a:tcPr>
                    <a:solidFill>
                      <a:srgbClr val="66A8B3"/>
                    </a:solidFill>
                  </a:tcPr>
                </a:tc>
                <a:tc>
                  <a:txBody>
                    <a:bodyPr/>
                    <a:lstStyle/>
                    <a:p>
                      <a:pPr lvl="0" algn="ctr">
                        <a:buNone/>
                      </a:pPr>
                      <a:r>
                        <a:rPr lang="en-US" b="1"/>
                        <a:t>-10</a:t>
                      </a:r>
                    </a:p>
                  </a:txBody>
                  <a:tcPr>
                    <a:solidFill>
                      <a:srgbClr val="86A6AD"/>
                    </a:solidFill>
                  </a:tcPr>
                </a:tc>
                <a:tc>
                  <a:txBody>
                    <a:bodyPr/>
                    <a:lstStyle/>
                    <a:p>
                      <a:pPr lvl="0" algn="ctr">
                        <a:buNone/>
                      </a:pPr>
                      <a:r>
                        <a:rPr lang="en-US" b="1"/>
                        <a:t>14</a:t>
                      </a:r>
                    </a:p>
                  </a:txBody>
                  <a:tcPr>
                    <a:solidFill>
                      <a:srgbClr val="66A8B3"/>
                    </a:solidFill>
                  </a:tcPr>
                </a:tc>
                <a:tc>
                  <a:txBody>
                    <a:bodyPr/>
                    <a:lstStyle/>
                    <a:p>
                      <a:pPr lvl="0" algn="ctr">
                        <a:buNone/>
                      </a:pPr>
                      <a:r>
                        <a:rPr lang="en-US" b="1"/>
                        <a:t>20</a:t>
                      </a:r>
                    </a:p>
                  </a:txBody>
                  <a:tcPr>
                    <a:solidFill>
                      <a:srgbClr val="86A6AD"/>
                    </a:solidFill>
                  </a:tcPr>
                </a:tc>
                <a:tc>
                  <a:txBody>
                    <a:bodyPr/>
                    <a:lstStyle/>
                    <a:p>
                      <a:pPr lvl="0" algn="ctr">
                        <a:buNone/>
                      </a:pPr>
                      <a:r>
                        <a:rPr lang="en-US" b="1"/>
                        <a:t>30</a:t>
                      </a:r>
                    </a:p>
                  </a:txBody>
                  <a:tcPr>
                    <a:solidFill>
                      <a:srgbClr val="66A8B3"/>
                    </a:solidFill>
                  </a:tcPr>
                </a:tc>
                <a:extLst>
                  <a:ext uri="{0D108BD9-81ED-4DB2-BD59-A6C34878D82A}">
                    <a16:rowId xmlns:a16="http://schemas.microsoft.com/office/drawing/2014/main" val="10010"/>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250" fill="hold"/>
                                        <p:tgtEl>
                                          <p:spTgt spid="22"/>
                                        </p:tgtEl>
                                        <p:attrNameLst>
                                          <p:attrName>ppt_x</p:attrName>
                                        </p:attrNameLst>
                                      </p:cBhvr>
                                      <p:tavLst>
                                        <p:tav tm="0">
                                          <p:val>
                                            <p:strVal val="#ppt_x"/>
                                          </p:val>
                                        </p:tav>
                                        <p:tav tm="100000">
                                          <p:val>
                                            <p:strVal val="#ppt_x"/>
                                          </p:val>
                                        </p:tav>
                                      </p:tavLst>
                                    </p:anim>
                                    <p:anim calcmode="lin" valueType="num">
                                      <p:cBhvr additive="base">
                                        <p:cTn id="13" dur="250" fill="hold"/>
                                        <p:tgtEl>
                                          <p:spTgt spid="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250" fill="hold"/>
                                        <p:tgtEl>
                                          <p:spTgt spid="24"/>
                                        </p:tgtEl>
                                        <p:attrNameLst>
                                          <p:attrName>ppt_x</p:attrName>
                                        </p:attrNameLst>
                                      </p:cBhvr>
                                      <p:tavLst>
                                        <p:tav tm="0">
                                          <p:val>
                                            <p:strVal val="#ppt_x"/>
                                          </p:val>
                                        </p:tav>
                                        <p:tav tm="100000">
                                          <p:val>
                                            <p:strVal val="#ppt_x"/>
                                          </p:val>
                                        </p:tav>
                                      </p:tavLst>
                                    </p:anim>
                                    <p:anim calcmode="lin" valueType="num">
                                      <p:cBhvr additive="base">
                                        <p:cTn id="18" dur="25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0" y="0"/>
            <a:ext cx="12192000" cy="6858000"/>
          </a:xfrm>
          <a:prstGeom prst="rect">
            <a:avLst/>
          </a:prstGeom>
        </p:spPr>
      </p:pic>
      <p:sp>
        <p:nvSpPr>
          <p:cNvPr id="7" name="TextBox 6"/>
          <p:cNvSpPr txBox="1"/>
          <p:nvPr/>
        </p:nvSpPr>
        <p:spPr>
          <a:xfrm>
            <a:off x="5236745" y="1456691"/>
            <a:ext cx="6190246" cy="4524315"/>
          </a:xfrm>
          <a:prstGeom prst="rect">
            <a:avLst/>
          </a:prstGeom>
          <a:noFill/>
        </p:spPr>
        <p:txBody>
          <a:bodyPr wrap="square" lIns="91440" tIns="45720" rIns="91440" bIns="45720" anchor="t">
            <a:spAutoFit/>
          </a:bodyPr>
          <a:lstStyle/>
          <a:p>
            <a:pPr marL="342900" indent="-342900" algn="just">
              <a:buFont typeface="Wingdings" panose="05000000000000000000" pitchFamily="2" charset="2"/>
              <a:buChar char="q"/>
            </a:pPr>
            <a:r>
              <a:rPr lang="en-IN" sz="2400" b="1" dirty="0">
                <a:latin typeface="Arial Narrow" panose="020B0606020202030204"/>
              </a:rPr>
              <a:t>In simple terms, Li-Fi can be thought of as a light-based Wi-Fi.</a:t>
            </a:r>
            <a:endParaRPr lang="en-US" dirty="0">
              <a:latin typeface="Arial Narrow" panose="020B0606020202030204"/>
            </a:endParaRPr>
          </a:p>
          <a:p>
            <a:pPr marL="342900" indent="-342900" algn="just">
              <a:buFont typeface="Wingdings" panose="05000000000000000000" pitchFamily="2" charset="2"/>
              <a:buChar char="q"/>
            </a:pPr>
            <a:r>
              <a:rPr lang="en-IN" sz="2400" b="1" dirty="0">
                <a:latin typeface="Arial Narrow" panose="020B0606020202030204"/>
              </a:rPr>
              <a:t>It uses light instead of radio waves to transmit information.</a:t>
            </a:r>
          </a:p>
          <a:p>
            <a:pPr marL="342900" indent="-342900" algn="just">
              <a:buFont typeface="Wingdings" panose="05000000000000000000" pitchFamily="2" charset="2"/>
              <a:buChar char="q"/>
            </a:pPr>
            <a:r>
              <a:rPr lang="en-IN" sz="2400" b="1" dirty="0">
                <a:latin typeface="Arial Narrow" panose="020B0606020202030204"/>
              </a:rPr>
              <a:t>Li-Fi can be the future technology for where data for laptops, PC, smart phones &amp; tablets will be transmitted through the light.</a:t>
            </a:r>
          </a:p>
          <a:p>
            <a:pPr marL="342900" indent="-342900" algn="just">
              <a:buFont typeface="Wingdings" panose="05000000000000000000" pitchFamily="2" charset="2"/>
              <a:buChar char="q"/>
            </a:pPr>
            <a:r>
              <a:rPr lang="en-IN" sz="2400" b="1" dirty="0">
                <a:latin typeface="Arial Narrow" panose="020B0606020202030204"/>
              </a:rPr>
              <a:t>It is more secure because if you can`t see the light, you can`t access the data.</a:t>
            </a:r>
          </a:p>
          <a:p>
            <a:pPr marL="342900" indent="-342900" algn="just">
              <a:buFont typeface="Wingdings" panose="05000000000000000000" pitchFamily="2" charset="2"/>
              <a:buChar char="q"/>
            </a:pPr>
            <a:r>
              <a:rPr lang="en-IN" sz="2400" b="1" dirty="0">
                <a:latin typeface="Arial Narrow" panose="020B0606020202030204"/>
              </a:rPr>
              <a:t>Li-fi is transmission of data through the LED - that varies in intensity faster than the human eye can follow. </a:t>
            </a:r>
            <a:endParaRPr lang="en-US" sz="2400" b="1">
              <a:latin typeface="Arial Narrow" panose="020B0606020202030204" pitchFamily="34" charset="0"/>
            </a:endParaRPr>
          </a:p>
        </p:txBody>
      </p:sp>
      <p:sp>
        <p:nvSpPr>
          <p:cNvPr id="9" name="TextBox 8"/>
          <p:cNvSpPr txBox="1"/>
          <p:nvPr/>
        </p:nvSpPr>
        <p:spPr>
          <a:xfrm>
            <a:off x="5236745" y="271725"/>
            <a:ext cx="6190246" cy="769441"/>
          </a:xfrm>
          <a:prstGeom prst="rect">
            <a:avLst/>
          </a:prstGeom>
          <a:noFill/>
        </p:spPr>
        <p:txBody>
          <a:bodyPr wrap="square">
            <a:spAutoFit/>
          </a:bodyPr>
          <a:lstStyle/>
          <a:p>
            <a:r>
              <a:rPr lang="en-IN" sz="4400" b="1" i="1"/>
              <a:t>Introduction</a:t>
            </a:r>
            <a:endParaRPr lang="en-IN" sz="44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Formal Presentation Template，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5917</Words>
  <Application>Microsoft Office PowerPoint</Application>
  <PresentationFormat>Widescreen</PresentationFormat>
  <Paragraphs>527</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Formal Presentation Template，Freepptbackgrounds.net</vt:lpstr>
      <vt:lpstr>Li-Fi  Based Text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Presentation Template</dc:title>
  <dc:subject>Powerpoint Template</dc:subject>
  <dc:creator>Freepptbackgrounds.net</dc:creator>
  <cp:keywords>Formal Presentation Template</cp:keywords>
  <dc:description>Formal Presentation Template_x000d_
www.freepptbackgrounds.net</dc:description>
  <cp:lastModifiedBy>ameypande2709@gmail.com</cp:lastModifiedBy>
  <cp:revision>62</cp:revision>
  <dcterms:created xsi:type="dcterms:W3CDTF">2018-02-23T07:21:00Z</dcterms:created>
  <dcterms:modified xsi:type="dcterms:W3CDTF">2022-07-05T08:25:22Z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F3032B7E33A74CD49E615554B578005B</vt:lpwstr>
  </property>
  <property fmtid="{D5CDD505-2E9C-101B-9397-08002B2CF9AE}" pid="3" name="KSOProductBuildVer">
    <vt:lpwstr>1033-11.2.0.11156</vt:lpwstr>
  </property>
</Properties>
</file>