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7" r:id="rId5"/>
    <p:sldId id="265" r:id="rId6"/>
    <p:sldId id="262" r:id="rId7"/>
    <p:sldId id="261" r:id="rId8"/>
    <p:sldId id="258" r:id="rId9"/>
    <p:sldId id="260" r:id="rId10"/>
    <p:sldId id="25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 Dongqi" initials="HD" lastIdx="1" clrIdx="0">
    <p:extLst>
      <p:ext uri="{19B8F6BF-5375-455C-9EA6-DF929625EA0E}">
        <p15:presenceInfo xmlns:p15="http://schemas.microsoft.com/office/powerpoint/2012/main" userId="6c4b78141fc859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3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6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5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3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96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4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5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5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BFD95-8CFD-49BE-B999-985DD76DD94F}" type="datetimeFigureOut">
              <a:rPr lang="zh-CN" altLang="en-US" smtClean="0"/>
              <a:t>2021/7/19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B96B8-42F9-42A4-8E75-9736A82D99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Feature used for </a:t>
            </a:r>
            <a:r>
              <a:rPr lang="en-US" altLang="zh-CN" dirty="0" err="1"/>
              <a:t>FrOst</a:t>
            </a:r>
            <a:r>
              <a:rPr lang="en-US" altLang="zh-CN" dirty="0"/>
              <a:t> Ver3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093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8801607" y="257809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322175" y="3014001"/>
            <a:ext cx="6299201" cy="391626"/>
          </a:xfrm>
          <a:prstGeom prst="rightArrow">
            <a:avLst/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ight Arrow 13"/>
          <p:cNvSpPr/>
          <p:nvPr/>
        </p:nvSpPr>
        <p:spPr>
          <a:xfrm rot="17223922">
            <a:off x="9251525" y="1822532"/>
            <a:ext cx="1253052" cy="3136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Oval 18"/>
          <p:cNvSpPr/>
          <p:nvPr/>
        </p:nvSpPr>
        <p:spPr>
          <a:xfrm>
            <a:off x="1026275" y="4545194"/>
            <a:ext cx="1270000" cy="127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13 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张 自牌</a:t>
            </a:r>
            <a:endParaRPr lang="en-US" altLang="zh-CN" sz="16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+1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</a:rPr>
              <a:t>悬牌</a:t>
            </a:r>
          </a:p>
        </p:txBody>
      </p:sp>
      <p:sp>
        <p:nvSpPr>
          <p:cNvPr id="20" name="Right Arrow 19"/>
          <p:cNvSpPr/>
          <p:nvPr/>
        </p:nvSpPr>
        <p:spPr>
          <a:xfrm rot="15776944">
            <a:off x="1285727" y="3981799"/>
            <a:ext cx="615631" cy="39162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ight Arrow 20"/>
          <p:cNvSpPr/>
          <p:nvPr/>
        </p:nvSpPr>
        <p:spPr>
          <a:xfrm rot="16200000">
            <a:off x="8952819" y="5211581"/>
            <a:ext cx="729234" cy="391626"/>
          </a:xfrm>
          <a:prstGeom prst="rightArrow">
            <a:avLst/>
          </a:prstGeom>
          <a:noFill/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ight Arrow 21"/>
          <p:cNvSpPr/>
          <p:nvPr/>
        </p:nvSpPr>
        <p:spPr>
          <a:xfrm rot="16200000">
            <a:off x="8952819" y="6191134"/>
            <a:ext cx="729234" cy="39162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632421" y="6202281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620690" y="5257922"/>
            <a:ext cx="168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stochastic</a:t>
            </a:r>
            <a:endParaRPr lang="zh-CN" altLang="en-US" dirty="0"/>
          </a:p>
        </p:txBody>
      </p:sp>
      <p:cxnSp>
        <p:nvCxnSpPr>
          <p:cNvPr id="26" name="Curved Connector 25"/>
          <p:cNvCxnSpPr>
            <a:stCxn id="8" idx="0"/>
            <a:endCxn id="49" idx="2"/>
          </p:cNvCxnSpPr>
          <p:nvPr/>
        </p:nvCxnSpPr>
        <p:spPr>
          <a:xfrm rot="5400000" flipH="1" flipV="1">
            <a:off x="4591916" y="-2343242"/>
            <a:ext cx="1859960" cy="7982705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9" idx="4"/>
            <a:endCxn id="19" idx="6"/>
          </p:cNvCxnSpPr>
          <p:nvPr/>
        </p:nvCxnSpPr>
        <p:spPr>
          <a:xfrm rot="5400000">
            <a:off x="5200389" y="943976"/>
            <a:ext cx="1332104" cy="7140332"/>
          </a:xfrm>
          <a:prstGeom prst="curvedConnector2">
            <a:avLst/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00941" y="458175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打牌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96214" y="2908161"/>
            <a:ext cx="261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摸牌</a:t>
            </a:r>
            <a:r>
              <a:rPr lang="en-US" altLang="zh-CN" sz="3200" dirty="0"/>
              <a:t>/</a:t>
            </a:r>
            <a:r>
              <a:rPr lang="zh-CN" altLang="en-US" sz="3200" dirty="0"/>
              <a:t>杠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4620" y="3946779"/>
            <a:ext cx="3362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其他玩家行动</a:t>
            </a:r>
          </a:p>
        </p:txBody>
      </p:sp>
      <p:sp>
        <p:nvSpPr>
          <p:cNvPr id="41" name="Curved Left Arrow 40"/>
          <p:cNvSpPr/>
          <p:nvPr/>
        </p:nvSpPr>
        <p:spPr>
          <a:xfrm rot="1241325">
            <a:off x="10010014" y="3088261"/>
            <a:ext cx="840971" cy="1002583"/>
          </a:xfrm>
          <a:prstGeom prst="curvedLef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8" idx="7"/>
            <a:endCxn id="9" idx="1"/>
          </p:cNvCxnSpPr>
          <p:nvPr/>
        </p:nvCxnSpPr>
        <p:spPr>
          <a:xfrm rot="5400000" flipH="1" flipV="1">
            <a:off x="5483575" y="-739941"/>
            <a:ext cx="12700" cy="7008037"/>
          </a:xfrm>
          <a:prstGeom prst="curvedConnector3">
            <a:avLst>
              <a:gd name="adj1" fmla="val 3264465"/>
            </a:avLst>
          </a:prstGeom>
          <a:ln w="1270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853264" y="704469"/>
            <a:ext cx="402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荣和</a:t>
            </a:r>
            <a:r>
              <a:rPr lang="en-US" altLang="zh-CN" sz="3200" dirty="0"/>
              <a:t>/</a:t>
            </a:r>
            <a:r>
              <a:rPr lang="zh-CN" altLang="en-US" sz="3200" dirty="0"/>
              <a:t>抢（暗）杠</a:t>
            </a:r>
          </a:p>
        </p:txBody>
      </p:sp>
      <p:sp>
        <p:nvSpPr>
          <p:cNvPr id="49" name="Oval 48"/>
          <p:cNvSpPr/>
          <p:nvPr/>
        </p:nvSpPr>
        <p:spPr>
          <a:xfrm>
            <a:off x="9513249" y="83130"/>
            <a:ext cx="1270000" cy="127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14 </a:t>
            </a:r>
            <a:r>
              <a:rPr lang="zh-CN" altLang="en-US" sz="2000" b="1" dirty="0"/>
              <a:t>张 自牌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终局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36607" y="1651623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自摸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38846" y="2096209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吃碰</a:t>
            </a:r>
          </a:p>
        </p:txBody>
      </p:sp>
      <p:sp>
        <p:nvSpPr>
          <p:cNvPr id="8" name="Oval 7"/>
          <p:cNvSpPr/>
          <p:nvPr/>
        </p:nvSpPr>
        <p:spPr>
          <a:xfrm>
            <a:off x="895544" y="2578090"/>
            <a:ext cx="1270000" cy="127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13 </a:t>
            </a:r>
            <a:r>
              <a:rPr lang="zh-CN" altLang="en-US" sz="2000" b="1" dirty="0"/>
              <a:t>张 自牌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347984" y="3297164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暗杠</a:t>
            </a:r>
          </a:p>
        </p:txBody>
      </p:sp>
    </p:spTree>
    <p:extLst>
      <p:ext uri="{BB962C8B-B14F-4D97-AF65-F5344CB8AC3E}">
        <p14:creationId xmlns:p14="http://schemas.microsoft.com/office/powerpoint/2010/main" val="98819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65CB99-A776-4530-B265-2274827102EE}"/>
              </a:ext>
            </a:extLst>
          </p:cNvPr>
          <p:cNvSpPr txBox="1"/>
          <p:nvPr/>
        </p:nvSpPr>
        <p:spPr>
          <a:xfrm>
            <a:off x="359508" y="3305908"/>
            <a:ext cx="10488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Tile Encoding:</a:t>
            </a:r>
          </a:p>
          <a:p>
            <a:r>
              <a:rPr lang="en-US" altLang="zh-CN" dirty="0"/>
              <a:t>0    1    2   3  … … … … … … … … … … … … … … … … … … … … … … … … … … … … … … … … … … … … …  135</a:t>
            </a:r>
          </a:p>
          <a:p>
            <a:r>
              <a:rPr lang="en-US" altLang="zh-CN" dirty="0"/>
              <a:t>1m1m1m1m 2m2m2m2m …  0p5p5p5p …  9s9s9s9s … EEEESSSSWWWWNNNN Haku … </a:t>
            </a:r>
            <a:r>
              <a:rPr lang="en-US" altLang="zh-CN" dirty="0" err="1"/>
              <a:t>Hatsu</a:t>
            </a:r>
            <a:r>
              <a:rPr lang="en-US" altLang="zh-CN" dirty="0"/>
              <a:t> … Chu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48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6495" y="1214891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56494" y="2215189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万</a:t>
            </a:r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556493" y="4237167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556492" y="531228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</a:t>
            </a:r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6698635" y="590446"/>
            <a:ext cx="322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牌河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91741"/>
              </p:ext>
            </p:extLst>
          </p:nvPr>
        </p:nvGraphicFramePr>
        <p:xfrm>
          <a:off x="6663819" y="1064560"/>
          <a:ext cx="2715300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7900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193551872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2232429542"/>
                    </a:ext>
                  </a:extLst>
                </a:gridCol>
                <a:gridCol w="387900">
                  <a:extLst>
                    <a:ext uri="{9D8B030D-6E8A-4147-A177-3AD203B41FA5}">
                      <a16:colId xmlns:a16="http://schemas.microsoft.com/office/drawing/2014/main" val="882635106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55222"/>
              </p:ext>
            </p:extLst>
          </p:nvPr>
        </p:nvGraphicFramePr>
        <p:xfrm>
          <a:off x="9681825" y="1079521"/>
          <a:ext cx="141210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83">
                  <a:extLst>
                    <a:ext uri="{9D8B030D-6E8A-4147-A177-3AD203B41FA5}">
                      <a16:colId xmlns:a16="http://schemas.microsoft.com/office/drawing/2014/main" val="3499696285"/>
                    </a:ext>
                  </a:extLst>
                </a:gridCol>
                <a:gridCol w="349183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1283197851"/>
                    </a:ext>
                  </a:extLst>
                </a:gridCol>
                <a:gridCol w="356871">
                  <a:extLst>
                    <a:ext uri="{9D8B030D-6E8A-4147-A177-3AD203B41FA5}">
                      <a16:colId xmlns:a16="http://schemas.microsoft.com/office/drawing/2014/main" val="3342906931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604783" y="6102037"/>
            <a:ext cx="3591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 </a:t>
            </a:r>
            <a:r>
              <a:rPr lang="en-US" altLang="zh-CN" sz="1200" dirty="0"/>
              <a:t>2</a:t>
            </a:r>
            <a:r>
              <a:rPr lang="zh-CN" altLang="en-US" sz="1200" dirty="0"/>
              <a:t>张   </a:t>
            </a:r>
            <a:r>
              <a:rPr lang="en-US" altLang="zh-CN" sz="1200" dirty="0"/>
              <a:t>3</a:t>
            </a:r>
            <a:r>
              <a:rPr lang="zh-CN" altLang="en-US" sz="1200" dirty="0"/>
              <a:t>张      </a:t>
            </a:r>
            <a:r>
              <a:rPr lang="en-US" altLang="zh-CN" sz="1200" dirty="0"/>
              <a:t>4</a:t>
            </a:r>
            <a:r>
              <a:rPr lang="zh-CN" altLang="en-US" sz="1200" dirty="0"/>
              <a:t>张   手切  红宝 立直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44720" y="6188314"/>
            <a:ext cx="2000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宝指 宝牌  场风  自风 </a:t>
            </a:r>
            <a:endParaRPr lang="en-US" altLang="zh-CN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26625" y="1331824"/>
            <a:ext cx="0" cy="462980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800000">
            <a:off x="73425" y="1994822"/>
            <a:ext cx="461665" cy="31665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Convolution with kernel size 3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18191"/>
              </p:ext>
            </p:extLst>
          </p:nvPr>
        </p:nvGraphicFramePr>
        <p:xfrm>
          <a:off x="11276214" y="1060369"/>
          <a:ext cx="452928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928">
                  <a:extLst>
                    <a:ext uri="{9D8B030D-6E8A-4147-A177-3AD203B41FA5}">
                      <a16:colId xmlns:a16="http://schemas.microsoft.com/office/drawing/2014/main" val="2277985719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96102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3964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12584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034123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11598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1347235" y="6193368"/>
            <a:ext cx="602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悬牌</a:t>
            </a:r>
            <a:endParaRPr lang="en-US" altLang="zh-CN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20368"/>
              </p:ext>
            </p:extLst>
          </p:nvPr>
        </p:nvGraphicFramePr>
        <p:xfrm>
          <a:off x="4262028" y="1092887"/>
          <a:ext cx="221950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71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406771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359143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36326696"/>
                    </a:ext>
                  </a:extLst>
                </a:gridCol>
                <a:gridCol w="320024">
                  <a:extLst>
                    <a:ext uri="{9D8B030D-6E8A-4147-A177-3AD203B41FA5}">
                      <a16:colId xmlns:a16="http://schemas.microsoft.com/office/drawing/2014/main" val="3218785017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149606" y="555331"/>
            <a:ext cx="267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副露 </a:t>
            </a:r>
            <a:r>
              <a:rPr lang="en-US" altLang="zh-CN" dirty="0"/>
              <a:t>x4 (</a:t>
            </a:r>
            <a:r>
              <a:rPr lang="zh-CN" altLang="en-US" dirty="0"/>
              <a:t>自己和对手）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338403" y="6085013"/>
            <a:ext cx="2675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r>
              <a:rPr lang="zh-CN" altLang="en-US" sz="1200" dirty="0"/>
              <a:t>张   </a:t>
            </a:r>
            <a:r>
              <a:rPr lang="en-US" altLang="zh-CN" sz="1200" dirty="0"/>
              <a:t>2</a:t>
            </a:r>
            <a:r>
              <a:rPr lang="zh-CN" altLang="en-US" sz="1200" dirty="0"/>
              <a:t>张  </a:t>
            </a:r>
            <a:r>
              <a:rPr lang="en-US" altLang="zh-CN" sz="1200" dirty="0"/>
              <a:t>3</a:t>
            </a:r>
            <a:r>
              <a:rPr lang="zh-CN" altLang="en-US" sz="1200" dirty="0"/>
              <a:t>张  </a:t>
            </a:r>
            <a:r>
              <a:rPr lang="en-US" altLang="zh-CN" sz="1200" dirty="0"/>
              <a:t>4</a:t>
            </a:r>
            <a:r>
              <a:rPr lang="zh-CN" altLang="en-US" sz="1200" dirty="0"/>
              <a:t>张   哪张鸣 红宝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BA927-4298-41F2-80E6-8636CBCA1F9E}"/>
              </a:ext>
            </a:extLst>
          </p:cNvPr>
          <p:cNvSpPr txBox="1"/>
          <p:nvPr/>
        </p:nvSpPr>
        <p:spPr>
          <a:xfrm>
            <a:off x="1757220" y="6501145"/>
            <a:ext cx="999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6                       +                      24                    +          28           +            4         +      1     =   63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60B4B-C92F-4E13-ADA9-8CDBF444C739}"/>
              </a:ext>
            </a:extLst>
          </p:cNvPr>
          <p:cNvSpPr txBox="1"/>
          <p:nvPr/>
        </p:nvSpPr>
        <p:spPr>
          <a:xfrm>
            <a:off x="5858841" y="223369"/>
            <a:ext cx="1793328" cy="331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466D-898A-4930-9F7D-BA66D80818E7}"/>
              </a:ext>
            </a:extLst>
          </p:cNvPr>
          <p:cNvSpPr txBox="1"/>
          <p:nvPr/>
        </p:nvSpPr>
        <p:spPr>
          <a:xfrm>
            <a:off x="9856752" y="660113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场内信息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2350A-2380-4156-9DFD-5209853427E8}"/>
              </a:ext>
            </a:extLst>
          </p:cNvPr>
          <p:cNvSpPr txBox="1"/>
          <p:nvPr/>
        </p:nvSpPr>
        <p:spPr>
          <a:xfrm>
            <a:off x="11135747" y="673121"/>
            <a:ext cx="123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* 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24B123A-3160-46F6-81A7-5D2BD4CE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13715"/>
              </p:ext>
            </p:extLst>
          </p:nvPr>
        </p:nvGraphicFramePr>
        <p:xfrm>
          <a:off x="1015051" y="1074170"/>
          <a:ext cx="2959194" cy="5016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4367">
                  <a:extLst>
                    <a:ext uri="{9D8B030D-6E8A-4147-A177-3AD203B41FA5}">
                      <a16:colId xmlns:a16="http://schemas.microsoft.com/office/drawing/2014/main" val="1641402817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316553672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808853389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2202860885"/>
                    </a:ext>
                  </a:extLst>
                </a:gridCol>
                <a:gridCol w="514367">
                  <a:extLst>
                    <a:ext uri="{9D8B030D-6E8A-4147-A177-3AD203B41FA5}">
                      <a16:colId xmlns:a16="http://schemas.microsoft.com/office/drawing/2014/main" val="1560449329"/>
                    </a:ext>
                  </a:extLst>
                </a:gridCol>
                <a:gridCol w="387359">
                  <a:extLst>
                    <a:ext uri="{9D8B030D-6E8A-4147-A177-3AD203B41FA5}">
                      <a16:colId xmlns:a16="http://schemas.microsoft.com/office/drawing/2014/main" val="3964903828"/>
                    </a:ext>
                  </a:extLst>
                </a:gridCol>
              </a:tblGrid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765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26908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。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88487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60390"/>
                  </a:ext>
                </a:extLst>
              </a:tr>
              <a:tr h="100322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9707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A1D34ED-A45F-401C-8A85-786E308E3A9A}"/>
              </a:ext>
            </a:extLst>
          </p:cNvPr>
          <p:cNvSpPr txBox="1"/>
          <p:nvPr/>
        </p:nvSpPr>
        <p:spPr>
          <a:xfrm>
            <a:off x="904378" y="6162591"/>
            <a:ext cx="359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张    </a:t>
            </a:r>
            <a:r>
              <a:rPr lang="en-US" altLang="zh-CN" sz="1600" dirty="0"/>
              <a:t>2</a:t>
            </a:r>
            <a:r>
              <a:rPr lang="zh-CN" altLang="en-US" sz="1600" dirty="0"/>
              <a:t>张   </a:t>
            </a:r>
            <a:r>
              <a:rPr lang="en-US" altLang="zh-CN" sz="1600" dirty="0"/>
              <a:t>3</a:t>
            </a:r>
            <a:r>
              <a:rPr lang="zh-CN" altLang="en-US" sz="1600" dirty="0"/>
              <a:t>张   </a:t>
            </a:r>
            <a:r>
              <a:rPr lang="en-US" altLang="zh-CN" sz="1600" dirty="0"/>
              <a:t>4</a:t>
            </a:r>
            <a:r>
              <a:rPr lang="zh-CN" altLang="en-US" sz="1600" dirty="0"/>
              <a:t>张   </a:t>
            </a:r>
            <a:r>
              <a:rPr lang="zh-CN" altLang="en-US" sz="1200" dirty="0"/>
              <a:t>是否打过 红宝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D42794-1773-48C9-81FE-DA578AD4948B}"/>
              </a:ext>
            </a:extLst>
          </p:cNvPr>
          <p:cNvSpPr txBox="1"/>
          <p:nvPr/>
        </p:nvSpPr>
        <p:spPr>
          <a:xfrm>
            <a:off x="2038950" y="644417"/>
            <a:ext cx="172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手牌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2D1611-4665-4EAA-B98A-A5AC5F55D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848" y="284733"/>
            <a:ext cx="1877437" cy="27699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solidFill>
                  <a:schemeClr val="accent4">
                    <a:lumMod val="40000"/>
                    <a:lumOff val="6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被鸣走的牌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也算在牌河里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60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36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57E2-BBB0-4BC8-977E-4C881E6A6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Making Situations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89AE-697F-4A4B-98C4-1F95CF93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打牌                         </a:t>
            </a:r>
            <a:r>
              <a:rPr lang="en-US" altLang="zh-CN" dirty="0"/>
              <a:t>	 	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打牌</a:t>
            </a:r>
            <a:r>
              <a:rPr lang="en-US" altLang="zh-CN" dirty="0"/>
              <a:t>+</a:t>
            </a:r>
            <a:r>
              <a:rPr lang="zh-CN" altLang="en-US" dirty="0"/>
              <a:t>立直</a:t>
            </a:r>
            <a:r>
              <a:rPr lang="en-US" altLang="zh-CN" dirty="0"/>
              <a:t>		</a:t>
            </a:r>
            <a:r>
              <a:rPr lang="zh-CN" altLang="en-US" dirty="0"/>
              <a:t> </a:t>
            </a:r>
            <a:r>
              <a:rPr lang="en-US" altLang="zh-CN" dirty="0"/>
              <a:t>	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鸣牌 （吃碰杠）</a:t>
            </a:r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				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暗杠</a:t>
            </a:r>
            <a:r>
              <a:rPr lang="en-US" altLang="zh-CN" dirty="0"/>
              <a:t>: </a:t>
            </a:r>
            <a:r>
              <a:rPr lang="zh-CN" altLang="en-US" dirty="0"/>
              <a:t>直接手牌转化到副露 （被鸣的牌处为</a:t>
            </a:r>
            <a:r>
              <a:rPr lang="en-US" altLang="zh-CN" dirty="0"/>
              <a:t>0</a:t>
            </a:r>
            <a:r>
              <a:rPr lang="zh-CN" altLang="en-US" dirty="0"/>
              <a:t>） </a:t>
            </a:r>
            <a:r>
              <a:rPr lang="en-US" altLang="zh-CN" dirty="0"/>
              <a:t>	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zh-CN" altLang="en-US" dirty="0"/>
              <a:t>自摸</a:t>
            </a:r>
            <a:r>
              <a:rPr lang="en-US" altLang="zh-CN" dirty="0"/>
              <a:t>: keep current state + </a:t>
            </a:r>
            <a:r>
              <a:rPr lang="zh-CN" altLang="en-US" dirty="0"/>
              <a:t>打牌</a:t>
            </a:r>
            <a:r>
              <a:rPr lang="en-US" altLang="zh-CN" dirty="0"/>
              <a:t>(+</a:t>
            </a:r>
            <a:r>
              <a:rPr lang="zh-CN" altLang="en-US" dirty="0"/>
              <a:t>立直）</a:t>
            </a:r>
            <a:r>
              <a:rPr lang="en-US" altLang="zh-CN" dirty="0"/>
              <a:t>		</a:t>
            </a:r>
            <a:r>
              <a:rPr lang="zh-CN" altLang="en-US" dirty="0"/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79211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1CFD8-D5BD-47E2-9D0B-FF25AAC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没包含的信息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8F07AA-133D-4D21-9A94-5CB49969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trike="sngStrike" dirty="0"/>
              <a:t>庄家）</a:t>
            </a:r>
            <a:r>
              <a:rPr lang="zh-CN" altLang="en-US" dirty="0"/>
              <a:t>可以根据自风判断</a:t>
            </a:r>
            <a:endParaRPr lang="en-US" altLang="zh-CN" strike="sngStrike" dirty="0"/>
          </a:p>
          <a:p>
            <a:r>
              <a:rPr lang="zh-CN" altLang="en-US" dirty="0"/>
              <a:t>场上的点棒，本场</a:t>
            </a:r>
            <a:endParaRPr lang="en-US" altLang="zh-CN" dirty="0"/>
          </a:p>
          <a:p>
            <a:r>
              <a:rPr lang="zh-CN" altLang="en-US" dirty="0"/>
              <a:t>宝牌指示牌是红宝牌</a:t>
            </a:r>
            <a:endParaRPr lang="en-US" altLang="zh-CN" dirty="0"/>
          </a:p>
          <a:p>
            <a:r>
              <a:rPr lang="zh-CN" altLang="en-US" dirty="0"/>
              <a:t>是否是一发巡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0819-0F53-40A1-AAF0-82554CDF6A4D}"/>
              </a:ext>
            </a:extLst>
          </p:cNvPr>
          <p:cNvSpPr txBox="1"/>
          <p:nvPr/>
        </p:nvSpPr>
        <p:spPr>
          <a:xfrm>
            <a:off x="1789723" y="4256262"/>
            <a:ext cx="8487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AGARI {'ba': '1,1', 'hai': '13,19,23,28,31,76,82,84,93,96,102', 'm': '39111', 'machi': '13', 'ten': '30,1500,0', 'yaku': '8,1', 'doraHai': '7', 'who': '2', 'fromWho': '1', 'sc': '87,0,387,-18,297,28,219,0'}</a:t>
            </a:r>
          </a:p>
          <a:p>
            <a:r>
              <a:rPr lang="zh-CN" altLang="en-US" dirty="0"/>
              <a:t>AGARI {'ba': '1,0', 'hai': '5,9,13,44,51,53,58,63,64,74,75,85,88,95', 'machi': '13', 'ten': '30,12000,2', 'yaku': '1,1,2,1,7,1,52,1,54,1,53,1', 'doraHai': '7', 'doraHaiUra': '1', 'who': '0', 'fromWho': '1', 'sc': '87,120,369,-120,325,0,219,0'}</a:t>
            </a:r>
          </a:p>
        </p:txBody>
      </p:sp>
    </p:spTree>
    <p:extLst>
      <p:ext uri="{BB962C8B-B14F-4D97-AF65-F5344CB8AC3E}">
        <p14:creationId xmlns:p14="http://schemas.microsoft.com/office/powerpoint/2010/main" val="35305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FF0AB8-61FE-4C68-9607-84D54C220FBD}"/>
              </a:ext>
            </a:extLst>
          </p:cNvPr>
          <p:cNvSpPr txBox="1"/>
          <p:nvPr/>
        </p:nvSpPr>
        <p:spPr>
          <a:xfrm>
            <a:off x="1211384" y="523630"/>
            <a:ext cx="8690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要注意的：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比较终局的</a:t>
            </a:r>
            <a:r>
              <a:rPr lang="en-US" altLang="zh-CN" sz="2400" dirty="0"/>
              <a:t>log</a:t>
            </a:r>
            <a:r>
              <a:rPr lang="zh-CN" altLang="en-US" sz="2400" dirty="0"/>
              <a:t>里的</a:t>
            </a:r>
            <a:r>
              <a:rPr lang="en-US" altLang="zh-CN" sz="2400" dirty="0"/>
              <a:t>state</a:t>
            </a:r>
            <a:r>
              <a:rPr lang="zh-CN" altLang="en-US" sz="2400" dirty="0"/>
              <a:t>和经过打牌后最后的</a:t>
            </a:r>
            <a:r>
              <a:rPr lang="en-US" altLang="zh-CN" sz="2400" dirty="0"/>
              <a:t>state</a:t>
            </a:r>
            <a:r>
              <a:rPr lang="zh-CN" altLang="en-US" sz="2400" dirty="0"/>
              <a:t>是否一致</a:t>
            </a:r>
            <a:endParaRPr lang="en-US" altLang="zh-CN" sz="2400" dirty="0"/>
          </a:p>
          <a:p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记录一些</a:t>
            </a:r>
            <a:r>
              <a:rPr lang="en-US" altLang="zh-CN" sz="2400" dirty="0"/>
              <a:t>example </a:t>
            </a:r>
            <a:r>
              <a:rPr lang="zh-CN" altLang="en-US" sz="2400" dirty="0"/>
              <a:t>和牌的</a:t>
            </a:r>
            <a:r>
              <a:rPr lang="en-US" altLang="zh-CN" sz="2400" dirty="0"/>
              <a:t>state</a:t>
            </a:r>
            <a:r>
              <a:rPr lang="zh-CN" altLang="en-US" sz="2400" dirty="0"/>
              <a:t>，检查</a:t>
            </a:r>
            <a:r>
              <a:rPr lang="en-US" altLang="zh-CN" sz="2400" dirty="0"/>
              <a:t>Q function </a:t>
            </a:r>
            <a:r>
              <a:rPr lang="zh-CN" altLang="en-US" sz="2400" dirty="0"/>
              <a:t>是否正常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一炮双响的情况怎么考虑！（</a:t>
            </a:r>
            <a:r>
              <a:rPr lang="en-US" altLang="zh-CN" sz="2400" dirty="0"/>
              <a:t>not suing </a:t>
            </a:r>
            <a:r>
              <a:rPr lang="en-US" altLang="zh-CN" sz="2400" dirty="0" err="1"/>
              <a:t>game_step</a:t>
            </a:r>
            <a:r>
              <a:rPr lang="en-US" altLang="zh-CN" sz="2400" dirty="0"/>
              <a:t> += 1 !!!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514350" indent="-514350">
              <a:buAutoNum type="arabicPeriod"/>
            </a:pPr>
            <a:r>
              <a:rPr lang="zh-CN" altLang="en-US" sz="2400" dirty="0"/>
              <a:t>是否要包含从悬牌到下一步的</a:t>
            </a:r>
            <a:r>
              <a:rPr lang="en-US" altLang="zh-CN" sz="2400" dirty="0"/>
              <a:t>state transition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392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47476"/>
              </p:ext>
            </p:extLst>
          </p:nvPr>
        </p:nvGraphicFramePr>
        <p:xfrm>
          <a:off x="436558" y="525218"/>
          <a:ext cx="5563409" cy="578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956">
                  <a:extLst>
                    <a:ext uri="{9D8B030D-6E8A-4147-A177-3AD203B41FA5}">
                      <a16:colId xmlns:a16="http://schemas.microsoft.com/office/drawing/2014/main" val="3784355608"/>
                    </a:ext>
                  </a:extLst>
                </a:gridCol>
                <a:gridCol w="1251505">
                  <a:extLst>
                    <a:ext uri="{9D8B030D-6E8A-4147-A177-3AD203B41FA5}">
                      <a16:colId xmlns:a16="http://schemas.microsoft.com/office/drawing/2014/main" val="1582525916"/>
                    </a:ext>
                  </a:extLst>
                </a:gridCol>
                <a:gridCol w="2260948">
                  <a:extLst>
                    <a:ext uri="{9D8B030D-6E8A-4147-A177-3AD203B41FA5}">
                      <a16:colId xmlns:a16="http://schemas.microsoft.com/office/drawing/2014/main" val="311356394"/>
                    </a:ext>
                  </a:extLst>
                </a:gridCol>
              </a:tblGrid>
              <a:tr h="448905">
                <a:tc>
                  <a:txBody>
                    <a:bodyPr/>
                    <a:lstStyle/>
                    <a:p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4193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55037"/>
                  </a:ext>
                </a:extLst>
              </a:tr>
              <a:tr h="518091">
                <a:tc>
                  <a:txBody>
                    <a:bodyPr/>
                    <a:lstStyle/>
                    <a:p>
                      <a:r>
                        <a:rPr lang="zh-CN" altLang="en-US" dirty="0"/>
                        <a:t>双立直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 or</a:t>
                      </a:r>
                      <a:r>
                        <a:rPr lang="en-US" altLang="zh-CN" baseline="0" dirty="0"/>
                        <a:t>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209322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ja-JP" altLang="en-US" dirty="0"/>
                        <a:t>一発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97225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庄家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en-US" altLang="zh-CN" baseline="0" dirty="0"/>
                        <a:t>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40911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门清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242193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各家手牌数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手牌数</a:t>
                      </a:r>
                      <a:r>
                        <a:rPr lang="en-US" altLang="zh-CN" dirty="0"/>
                        <a:t>/13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77819"/>
                  </a:ext>
                </a:extLst>
              </a:tr>
              <a:tr h="513735"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巡数</a:t>
                      </a:r>
                      <a:r>
                        <a:rPr lang="en-US" altLang="zh-CN" dirty="0"/>
                        <a:t>/18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69627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牌山剩余牌数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剩余牌数</a:t>
                      </a:r>
                      <a:r>
                        <a:rPr lang="en-US" altLang="zh-CN" dirty="0"/>
                        <a:t>/72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6682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全局杠数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杠数</a:t>
                      </a:r>
                      <a:r>
                        <a:rPr lang="en-US" altLang="zh-CN" dirty="0"/>
                        <a:t>/4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82088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是否第一回合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053276"/>
                  </a:ext>
                </a:extLst>
              </a:tr>
              <a:tr h="448905">
                <a:tc>
                  <a:txBody>
                    <a:bodyPr/>
                    <a:lstStyle/>
                    <a:p>
                      <a:r>
                        <a:rPr lang="zh-CN" altLang="en-US" dirty="0"/>
                        <a:t>自己和了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or 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514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0568" y="166409"/>
            <a:ext cx="268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5"/>
                </a:solidFill>
              </a:rPr>
              <a:t>Vector Features</a:t>
            </a:r>
            <a:endParaRPr lang="zh-CN" altLang="en-US" sz="2400" b="1" dirty="0">
              <a:solidFill>
                <a:schemeClr val="accent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88201" y="5267497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88201" y="6135843"/>
            <a:ext cx="1507066" cy="66886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Matrix Features</a:t>
            </a:r>
            <a:endParaRPr lang="zh-CN" alt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9646085" y="2634357"/>
            <a:ext cx="1507066" cy="6688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Vector Features</a:t>
            </a:r>
            <a:endParaRPr lang="zh-CN" altLang="en-US" sz="20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941734" y="5877514"/>
            <a:ext cx="0" cy="25832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88201" y="2696001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FC1</a:t>
            </a:r>
            <a:endParaRPr lang="zh-CN" alt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7188201" y="1868906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FC2</a:t>
            </a:r>
            <a:endParaRPr lang="zh-CN" alt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188201" y="4375965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19" name="Straight Arrow Connector 18"/>
          <p:cNvCxnSpPr>
            <a:stCxn id="6" idx="1"/>
            <a:endCxn id="13" idx="3"/>
          </p:cNvCxnSpPr>
          <p:nvPr/>
        </p:nvCxnSpPr>
        <p:spPr>
          <a:xfrm flipH="1">
            <a:off x="8695267" y="2968791"/>
            <a:ext cx="95081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0"/>
            <a:endCxn id="17" idx="2"/>
          </p:cNvCxnSpPr>
          <p:nvPr/>
        </p:nvCxnSpPr>
        <p:spPr>
          <a:xfrm flipV="1">
            <a:off x="7941734" y="4985982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0"/>
            <a:endCxn id="24" idx="2"/>
          </p:cNvCxnSpPr>
          <p:nvPr/>
        </p:nvCxnSpPr>
        <p:spPr>
          <a:xfrm flipV="1">
            <a:off x="7941734" y="4130765"/>
            <a:ext cx="0" cy="24520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0"/>
            <a:endCxn id="14" idx="2"/>
          </p:cNvCxnSpPr>
          <p:nvPr/>
        </p:nvCxnSpPr>
        <p:spPr>
          <a:xfrm flipV="1">
            <a:off x="7941734" y="2414486"/>
            <a:ext cx="0" cy="2815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36" idx="2"/>
          </p:cNvCxnSpPr>
          <p:nvPr/>
        </p:nvCxnSpPr>
        <p:spPr>
          <a:xfrm flipV="1">
            <a:off x="7941734" y="1598594"/>
            <a:ext cx="0" cy="27031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188201" y="113540"/>
            <a:ext cx="1507066" cy="61252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Value</a:t>
            </a:r>
            <a:endParaRPr lang="zh-CN" alt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7188201" y="3520748"/>
            <a:ext cx="1507066" cy="61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Conv1D</a:t>
            </a:r>
            <a:endParaRPr lang="zh-CN" altLang="en-US" sz="2400" b="1" dirty="0"/>
          </a:p>
        </p:txBody>
      </p:sp>
      <p:cxnSp>
        <p:nvCxnSpPr>
          <p:cNvPr id="26" name="Straight Arrow Connector 25"/>
          <p:cNvCxnSpPr>
            <a:stCxn id="24" idx="0"/>
            <a:endCxn id="13" idx="2"/>
          </p:cNvCxnSpPr>
          <p:nvPr/>
        </p:nvCxnSpPr>
        <p:spPr>
          <a:xfrm flipV="1">
            <a:off x="7941734" y="3241581"/>
            <a:ext cx="0" cy="27916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188201" y="1053014"/>
            <a:ext cx="1507066" cy="545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FC3</a:t>
            </a:r>
            <a:endParaRPr lang="zh-CN" altLang="en-US" sz="2400" b="1" dirty="0"/>
          </a:p>
        </p:txBody>
      </p:sp>
      <p:cxnSp>
        <p:nvCxnSpPr>
          <p:cNvPr id="40" name="Straight Arrow Connector 39"/>
          <p:cNvCxnSpPr>
            <a:stCxn id="36" idx="0"/>
            <a:endCxn id="33" idx="2"/>
          </p:cNvCxnSpPr>
          <p:nvPr/>
        </p:nvCxnSpPr>
        <p:spPr>
          <a:xfrm flipV="1">
            <a:off x="7941734" y="726063"/>
            <a:ext cx="0" cy="326951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4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Step Setting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687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bg1">
              <a:lumMod val="6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1114</Words>
  <Application>Microsoft Office PowerPoint</Application>
  <PresentationFormat>Widescreen</PresentationFormat>
  <Paragraphs>273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等线</vt:lpstr>
      <vt:lpstr>等线 Light</vt:lpstr>
      <vt:lpstr>Arial</vt:lpstr>
      <vt:lpstr>Office Theme</vt:lpstr>
      <vt:lpstr>Feature used for FrOst Ver3</vt:lpstr>
      <vt:lpstr>PowerPoint Presentation</vt:lpstr>
      <vt:lpstr>PowerPoint Presentation</vt:lpstr>
      <vt:lpstr>PowerPoint Presentation</vt:lpstr>
      <vt:lpstr>Decision Making Situations</vt:lpstr>
      <vt:lpstr>没包含的信息</vt:lpstr>
      <vt:lpstr>PowerPoint Presentation</vt:lpstr>
      <vt:lpstr>PowerPoint Presentation</vt:lpstr>
      <vt:lpstr>Step Setting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Dongqi</dc:creator>
  <cp:lastModifiedBy>Dongqi Han (FA Talent)</cp:lastModifiedBy>
  <cp:revision>105</cp:revision>
  <dcterms:created xsi:type="dcterms:W3CDTF">2019-05-17T10:42:15Z</dcterms:created>
  <dcterms:modified xsi:type="dcterms:W3CDTF">2021-07-19T08:34:25Z</dcterms:modified>
</cp:coreProperties>
</file>