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7" r:id="rId5"/>
    <p:sldId id="265" r:id="rId6"/>
    <p:sldId id="262" r:id="rId7"/>
    <p:sldId id="268" r:id="rId8"/>
    <p:sldId id="261" r:id="rId9"/>
    <p:sldId id="258" r:id="rId10"/>
    <p:sldId id="260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Dongqi" initials="HD" lastIdx="1" clrIdx="0">
    <p:extLst>
      <p:ext uri="{19B8F6BF-5375-455C-9EA6-DF929625EA0E}">
        <p15:presenceInfo xmlns:p15="http://schemas.microsoft.com/office/powerpoint/2012/main" userId="6c4b78141fc85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3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6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3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FD95-8CFD-49BE-B999-985DD76DD94F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Feature used for </a:t>
            </a:r>
            <a:r>
              <a:rPr lang="en-US" altLang="zh-CN" dirty="0" err="1"/>
              <a:t>FrOst</a:t>
            </a:r>
            <a:r>
              <a:rPr lang="en-US" altLang="zh-CN" dirty="0"/>
              <a:t> Ver3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93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Step Setting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801607" y="257809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14 </a:t>
            </a:r>
            <a:r>
              <a:rPr lang="zh-CN" altLang="en-US" sz="2000" b="1" dirty="0"/>
              <a:t>张 自牌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322175" y="3014001"/>
            <a:ext cx="6299201" cy="391626"/>
          </a:xfrm>
          <a:prstGeom prst="rightArrow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ight Arrow 13"/>
          <p:cNvSpPr/>
          <p:nvPr/>
        </p:nvSpPr>
        <p:spPr>
          <a:xfrm rot="17223922">
            <a:off x="9251525" y="1822532"/>
            <a:ext cx="1253052" cy="3136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1026275" y="4545194"/>
            <a:ext cx="1270000" cy="127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13 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张 自牌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+1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悬牌</a:t>
            </a:r>
          </a:p>
        </p:txBody>
      </p:sp>
      <p:sp>
        <p:nvSpPr>
          <p:cNvPr id="20" name="Right Arrow 19"/>
          <p:cNvSpPr/>
          <p:nvPr/>
        </p:nvSpPr>
        <p:spPr>
          <a:xfrm rot="15776944">
            <a:off x="1285727" y="3981799"/>
            <a:ext cx="615631" cy="3916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8952819" y="5211581"/>
            <a:ext cx="729234" cy="391626"/>
          </a:xfrm>
          <a:prstGeom prst="rightArrow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952819" y="6191134"/>
            <a:ext cx="729234" cy="39162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632421" y="6202281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deterministic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20690" y="5257922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stochastic</a:t>
            </a:r>
            <a:endParaRPr lang="zh-CN" altLang="en-US" dirty="0"/>
          </a:p>
        </p:txBody>
      </p:sp>
      <p:cxnSp>
        <p:nvCxnSpPr>
          <p:cNvPr id="26" name="Curved Connector 25"/>
          <p:cNvCxnSpPr>
            <a:stCxn id="8" idx="0"/>
            <a:endCxn id="49" idx="2"/>
          </p:cNvCxnSpPr>
          <p:nvPr/>
        </p:nvCxnSpPr>
        <p:spPr>
          <a:xfrm rot="5400000" flipH="1" flipV="1">
            <a:off x="4591916" y="-2343242"/>
            <a:ext cx="1859960" cy="7982705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9" idx="4"/>
            <a:endCxn id="19" idx="6"/>
          </p:cNvCxnSpPr>
          <p:nvPr/>
        </p:nvCxnSpPr>
        <p:spPr>
          <a:xfrm rot="5400000">
            <a:off x="5200389" y="943976"/>
            <a:ext cx="1332104" cy="7140332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00941" y="458175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打牌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6214" y="2908161"/>
            <a:ext cx="261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摸牌</a:t>
            </a:r>
            <a:r>
              <a:rPr lang="en-US" altLang="zh-CN" sz="3200" dirty="0"/>
              <a:t>/</a:t>
            </a:r>
            <a:r>
              <a:rPr lang="zh-CN" altLang="en-US" sz="3200" dirty="0"/>
              <a:t>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4620" y="3946779"/>
            <a:ext cx="336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其他玩家行动</a:t>
            </a:r>
          </a:p>
        </p:txBody>
      </p:sp>
      <p:sp>
        <p:nvSpPr>
          <p:cNvPr id="41" name="Curved Left Arrow 40"/>
          <p:cNvSpPr/>
          <p:nvPr/>
        </p:nvSpPr>
        <p:spPr>
          <a:xfrm rot="1241325">
            <a:off x="10010014" y="3088261"/>
            <a:ext cx="840971" cy="1002583"/>
          </a:xfrm>
          <a:prstGeom prst="curved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8" idx="7"/>
            <a:endCxn id="9" idx="1"/>
          </p:cNvCxnSpPr>
          <p:nvPr/>
        </p:nvCxnSpPr>
        <p:spPr>
          <a:xfrm rot="5400000" flipH="1" flipV="1">
            <a:off x="5483575" y="-739941"/>
            <a:ext cx="12700" cy="7008037"/>
          </a:xfrm>
          <a:prstGeom prst="curvedConnector3">
            <a:avLst>
              <a:gd name="adj1" fmla="val 3264465"/>
            </a:avLst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53264" y="704469"/>
            <a:ext cx="4026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荣和</a:t>
            </a:r>
            <a:r>
              <a:rPr lang="en-US" altLang="zh-CN" sz="3200" dirty="0"/>
              <a:t>/</a:t>
            </a:r>
            <a:r>
              <a:rPr lang="zh-CN" altLang="en-US" sz="3200" dirty="0"/>
              <a:t>抢（暗）杠</a:t>
            </a:r>
          </a:p>
        </p:txBody>
      </p:sp>
      <p:sp>
        <p:nvSpPr>
          <p:cNvPr id="49" name="Oval 48"/>
          <p:cNvSpPr/>
          <p:nvPr/>
        </p:nvSpPr>
        <p:spPr>
          <a:xfrm>
            <a:off x="9513249" y="8313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14 </a:t>
            </a:r>
            <a:r>
              <a:rPr lang="zh-CN" altLang="en-US" sz="2000" b="1" dirty="0"/>
              <a:t>张 自牌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终局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6607" y="1651623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自摸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8846" y="209620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吃碰</a:t>
            </a:r>
          </a:p>
        </p:txBody>
      </p:sp>
      <p:sp>
        <p:nvSpPr>
          <p:cNvPr id="8" name="Oval 7"/>
          <p:cNvSpPr/>
          <p:nvPr/>
        </p:nvSpPr>
        <p:spPr>
          <a:xfrm>
            <a:off x="895544" y="2578090"/>
            <a:ext cx="1270000" cy="1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13 </a:t>
            </a:r>
            <a:r>
              <a:rPr lang="zh-CN" altLang="en-US" sz="2000" b="1" dirty="0"/>
              <a:t>张 自牌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47984" y="3297164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暗杠</a:t>
            </a:r>
          </a:p>
        </p:txBody>
      </p:sp>
    </p:spTree>
    <p:extLst>
      <p:ext uri="{BB962C8B-B14F-4D97-AF65-F5344CB8AC3E}">
        <p14:creationId xmlns:p14="http://schemas.microsoft.com/office/powerpoint/2010/main" val="9881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65CB99-A776-4530-B265-2274827102EE}"/>
              </a:ext>
            </a:extLst>
          </p:cNvPr>
          <p:cNvSpPr txBox="1"/>
          <p:nvPr/>
        </p:nvSpPr>
        <p:spPr>
          <a:xfrm>
            <a:off x="359508" y="3305908"/>
            <a:ext cx="1048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Tile Encoding:</a:t>
            </a:r>
          </a:p>
          <a:p>
            <a:r>
              <a:rPr lang="en-US" altLang="zh-CN" dirty="0"/>
              <a:t>0    1    2   3  … … … … … … … … … … … … … … … … … … … … … … … … … … … … … … … … … … … … …  135</a:t>
            </a:r>
          </a:p>
          <a:p>
            <a:r>
              <a:rPr lang="en-US" altLang="zh-CN" dirty="0"/>
              <a:t>1m1m1m1m 2m2m2m2m …  0p5p5p5p …  9s9s9s9s … EEEESSSSWWWWNNNN Haku … </a:t>
            </a:r>
            <a:r>
              <a:rPr lang="en-US" altLang="zh-CN" dirty="0" err="1"/>
              <a:t>Hatsu</a:t>
            </a:r>
            <a:r>
              <a:rPr lang="en-US" altLang="zh-CN" dirty="0"/>
              <a:t> … Chu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CEC7C-E78B-4CF1-A016-9F21539DA3C2}"/>
              </a:ext>
            </a:extLst>
          </p:cNvPr>
          <p:cNvSpPr txBox="1"/>
          <p:nvPr/>
        </p:nvSpPr>
        <p:spPr>
          <a:xfrm>
            <a:off x="4532153" y="251561"/>
            <a:ext cx="1977705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600" dirty="0"/>
              <a:t>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48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495" y="1214891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万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56494" y="2215189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万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56493" y="4237167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56492" y="5312280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6698635" y="590446"/>
            <a:ext cx="322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牌河 </a:t>
            </a:r>
            <a:r>
              <a:rPr lang="en-US" altLang="zh-CN" dirty="0"/>
              <a:t>x4 (</a:t>
            </a:r>
            <a:r>
              <a:rPr lang="zh-CN" altLang="en-US" dirty="0"/>
              <a:t>自己和对手）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91741"/>
              </p:ext>
            </p:extLst>
          </p:nvPr>
        </p:nvGraphicFramePr>
        <p:xfrm>
          <a:off x="6663819" y="1064560"/>
          <a:ext cx="2715300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900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1935518722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2232429542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882635106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5222"/>
              </p:ext>
            </p:extLst>
          </p:nvPr>
        </p:nvGraphicFramePr>
        <p:xfrm>
          <a:off x="9681825" y="1079521"/>
          <a:ext cx="1412108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183">
                  <a:extLst>
                    <a:ext uri="{9D8B030D-6E8A-4147-A177-3AD203B41FA5}">
                      <a16:colId xmlns:a16="http://schemas.microsoft.com/office/drawing/2014/main" val="3499696285"/>
                    </a:ext>
                  </a:extLst>
                </a:gridCol>
                <a:gridCol w="349183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  <a:gridCol w="356871">
                  <a:extLst>
                    <a:ext uri="{9D8B030D-6E8A-4147-A177-3AD203B41FA5}">
                      <a16:colId xmlns:a16="http://schemas.microsoft.com/office/drawing/2014/main" val="1283197851"/>
                    </a:ext>
                  </a:extLst>
                </a:gridCol>
                <a:gridCol w="356871">
                  <a:extLst>
                    <a:ext uri="{9D8B030D-6E8A-4147-A177-3AD203B41FA5}">
                      <a16:colId xmlns:a16="http://schemas.microsoft.com/office/drawing/2014/main" val="3342906931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04783" y="6102037"/>
            <a:ext cx="359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张    </a:t>
            </a:r>
            <a:r>
              <a:rPr lang="en-US" altLang="zh-CN" sz="1200" dirty="0"/>
              <a:t>2</a:t>
            </a:r>
            <a:r>
              <a:rPr lang="zh-CN" altLang="en-US" sz="1200" dirty="0"/>
              <a:t>张   </a:t>
            </a:r>
            <a:r>
              <a:rPr lang="en-US" altLang="zh-CN" sz="1200" dirty="0"/>
              <a:t>3</a:t>
            </a:r>
            <a:r>
              <a:rPr lang="zh-CN" altLang="en-US" sz="1200" dirty="0"/>
              <a:t>张      </a:t>
            </a:r>
            <a:r>
              <a:rPr lang="en-US" altLang="zh-CN" sz="1200" dirty="0"/>
              <a:t>4</a:t>
            </a:r>
            <a:r>
              <a:rPr lang="zh-CN" altLang="en-US" sz="1200" dirty="0"/>
              <a:t>张   手切  红宝 立直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44720" y="6188314"/>
            <a:ext cx="2000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宝指 宝牌  场风  自风 </a:t>
            </a:r>
            <a:endParaRPr lang="en-US" altLang="zh-CN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6625" y="1331824"/>
            <a:ext cx="0" cy="46298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0800000">
            <a:off x="73425" y="1994822"/>
            <a:ext cx="461665" cy="3166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Convolution with kernel size 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18191"/>
              </p:ext>
            </p:extLst>
          </p:nvPr>
        </p:nvGraphicFramePr>
        <p:xfrm>
          <a:off x="11276214" y="1060369"/>
          <a:ext cx="452928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28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1347235" y="6193368"/>
            <a:ext cx="60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悬牌</a:t>
            </a:r>
            <a:endParaRPr lang="en-US" altLang="zh-CN" sz="1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20368"/>
              </p:ext>
            </p:extLst>
          </p:nvPr>
        </p:nvGraphicFramePr>
        <p:xfrm>
          <a:off x="4262028" y="1092887"/>
          <a:ext cx="2219504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771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06771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06771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359143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320024">
                  <a:extLst>
                    <a:ext uri="{9D8B030D-6E8A-4147-A177-3AD203B41FA5}">
                      <a16:colId xmlns:a16="http://schemas.microsoft.com/office/drawing/2014/main" val="336326696"/>
                    </a:ext>
                  </a:extLst>
                </a:gridCol>
                <a:gridCol w="320024">
                  <a:extLst>
                    <a:ext uri="{9D8B030D-6E8A-4147-A177-3AD203B41FA5}">
                      <a16:colId xmlns:a16="http://schemas.microsoft.com/office/drawing/2014/main" val="3218785017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149606" y="555331"/>
            <a:ext cx="267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副露 </a:t>
            </a:r>
            <a:r>
              <a:rPr lang="en-US" altLang="zh-CN" dirty="0"/>
              <a:t>x4 (</a:t>
            </a:r>
            <a:r>
              <a:rPr lang="zh-CN" altLang="en-US" dirty="0"/>
              <a:t>自己和对手）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403" y="6085013"/>
            <a:ext cx="267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张   </a:t>
            </a:r>
            <a:r>
              <a:rPr lang="en-US" altLang="zh-CN" sz="1200" dirty="0"/>
              <a:t>2</a:t>
            </a:r>
            <a:r>
              <a:rPr lang="zh-CN" altLang="en-US" sz="1200" dirty="0"/>
              <a:t>张  </a:t>
            </a:r>
            <a:r>
              <a:rPr lang="en-US" altLang="zh-CN" sz="1200" dirty="0"/>
              <a:t>3</a:t>
            </a:r>
            <a:r>
              <a:rPr lang="zh-CN" altLang="en-US" sz="1200" dirty="0"/>
              <a:t>张  </a:t>
            </a:r>
            <a:r>
              <a:rPr lang="en-US" altLang="zh-CN" sz="1200" dirty="0"/>
              <a:t>4</a:t>
            </a:r>
            <a:r>
              <a:rPr lang="zh-CN" altLang="en-US" sz="1200" dirty="0"/>
              <a:t>张   哪张鸣 红宝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BA927-4298-41F2-80E6-8636CBCA1F9E}"/>
              </a:ext>
            </a:extLst>
          </p:cNvPr>
          <p:cNvSpPr txBox="1"/>
          <p:nvPr/>
        </p:nvSpPr>
        <p:spPr>
          <a:xfrm>
            <a:off x="1757220" y="6501145"/>
            <a:ext cx="999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6                       +                      24                    +          28           +            4         +      1     =   63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60B4B-C92F-4E13-ADA9-8CDBF444C739}"/>
              </a:ext>
            </a:extLst>
          </p:cNvPr>
          <p:cNvSpPr txBox="1"/>
          <p:nvPr/>
        </p:nvSpPr>
        <p:spPr>
          <a:xfrm>
            <a:off x="5858841" y="223369"/>
            <a:ext cx="1793328" cy="33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9466D-898A-4930-9F7D-BA66D80818E7}"/>
              </a:ext>
            </a:extLst>
          </p:cNvPr>
          <p:cNvSpPr txBox="1"/>
          <p:nvPr/>
        </p:nvSpPr>
        <p:spPr>
          <a:xfrm>
            <a:off x="9856752" y="660113"/>
            <a:ext cx="123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场内信息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52350A-2380-4156-9DFD-5209853427E8}"/>
              </a:ext>
            </a:extLst>
          </p:cNvPr>
          <p:cNvSpPr txBox="1"/>
          <p:nvPr/>
        </p:nvSpPr>
        <p:spPr>
          <a:xfrm>
            <a:off x="11135747" y="673121"/>
            <a:ext cx="123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* 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24B123A-3160-46F6-81A7-5D2BD4CE2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13715"/>
              </p:ext>
            </p:extLst>
          </p:nvPr>
        </p:nvGraphicFramePr>
        <p:xfrm>
          <a:off x="1015051" y="1074170"/>
          <a:ext cx="2959194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67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  <a:gridCol w="387359">
                  <a:extLst>
                    <a:ext uri="{9D8B030D-6E8A-4147-A177-3AD203B41FA5}">
                      <a16:colId xmlns:a16="http://schemas.microsoft.com/office/drawing/2014/main" val="3964903828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A1D34ED-A45F-401C-8A85-786E308E3A9A}"/>
              </a:ext>
            </a:extLst>
          </p:cNvPr>
          <p:cNvSpPr txBox="1"/>
          <p:nvPr/>
        </p:nvSpPr>
        <p:spPr>
          <a:xfrm>
            <a:off x="904378" y="6162591"/>
            <a:ext cx="359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张    </a:t>
            </a:r>
            <a:r>
              <a:rPr lang="en-US" altLang="zh-CN" sz="1600" dirty="0"/>
              <a:t>2</a:t>
            </a:r>
            <a:r>
              <a:rPr lang="zh-CN" altLang="en-US" sz="1600" dirty="0"/>
              <a:t>张   </a:t>
            </a:r>
            <a:r>
              <a:rPr lang="en-US" altLang="zh-CN" sz="1600" dirty="0"/>
              <a:t>3</a:t>
            </a:r>
            <a:r>
              <a:rPr lang="zh-CN" altLang="en-US" sz="1600" dirty="0"/>
              <a:t>张   </a:t>
            </a:r>
            <a:r>
              <a:rPr lang="en-US" altLang="zh-CN" sz="1600" dirty="0"/>
              <a:t>4</a:t>
            </a:r>
            <a:r>
              <a:rPr lang="zh-CN" altLang="en-US" sz="1600" dirty="0"/>
              <a:t>张   </a:t>
            </a:r>
            <a:r>
              <a:rPr lang="zh-CN" altLang="en-US" sz="1200" dirty="0"/>
              <a:t>是否打过 红宝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D42794-1773-48C9-81FE-DA578AD4948B}"/>
              </a:ext>
            </a:extLst>
          </p:cNvPr>
          <p:cNvSpPr txBox="1"/>
          <p:nvPr/>
        </p:nvSpPr>
        <p:spPr>
          <a:xfrm>
            <a:off x="2038950" y="644417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手牌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2D1611-4665-4EAA-B98A-A5AC5F55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848" y="284733"/>
            <a:ext cx="1877437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被鸣走的牌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也算在牌河里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60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0E4BF3-E784-4954-BF45-4933CA25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3467"/>
            <a:ext cx="12130481" cy="74483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b="0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all_action_num</a:t>
            </a:r>
            <a:r>
              <a:rPr kumimoji="0" lang="en-US" altLang="zh-CN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= int(</a:t>
            </a:r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34</a:t>
            </a:r>
            <a:r>
              <a:rPr kumimoji="0" lang="en-US" altLang="zh-CN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+ 10)  # Discard, </a:t>
            </a:r>
            <a:r>
              <a:rPr kumimoji="0" lang="en-US" altLang="zh-CN" b="0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Riichii</a:t>
            </a:r>
            <a:r>
              <a:rPr kumimoji="0" lang="en-US" altLang="zh-CN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, Chi, </a:t>
            </a:r>
            <a:r>
              <a:rPr kumimoji="0" lang="en-US" altLang="zh-CN" b="0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Pon</a:t>
            </a:r>
            <a:r>
              <a:rPr kumimoji="0" lang="en-US" altLang="zh-CN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, An-Kan, Min-Kan, Add-Kan, Ron, </a:t>
            </a:r>
            <a:r>
              <a:rPr kumimoji="0" lang="en-US" altLang="zh-CN" b="0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Tsumo</a:t>
            </a:r>
            <a:r>
              <a:rPr kumimoji="0" lang="en-US" altLang="zh-CN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, Push(99), Escape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132897-F794-4105-9239-D34D035BD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862994"/>
              </p:ext>
            </p:extLst>
          </p:nvPr>
        </p:nvGraphicFramePr>
        <p:xfrm>
          <a:off x="643467" y="1949248"/>
          <a:ext cx="10905072" cy="4086568"/>
        </p:xfrm>
        <a:graphic>
          <a:graphicData uri="http://schemas.openxmlformats.org/drawingml/2006/table">
            <a:tbl>
              <a:tblPr/>
              <a:tblGrid>
                <a:gridCol w="1234062">
                  <a:extLst>
                    <a:ext uri="{9D8B030D-6E8A-4147-A177-3AD203B41FA5}">
                      <a16:colId xmlns:a16="http://schemas.microsoft.com/office/drawing/2014/main" val="801547569"/>
                    </a:ext>
                  </a:extLst>
                </a:gridCol>
                <a:gridCol w="1234062">
                  <a:extLst>
                    <a:ext uri="{9D8B030D-6E8A-4147-A177-3AD203B41FA5}">
                      <a16:colId xmlns:a16="http://schemas.microsoft.com/office/drawing/2014/main" val="1155347858"/>
                    </a:ext>
                  </a:extLst>
                </a:gridCol>
                <a:gridCol w="1234062">
                  <a:extLst>
                    <a:ext uri="{9D8B030D-6E8A-4147-A177-3AD203B41FA5}">
                      <a16:colId xmlns:a16="http://schemas.microsoft.com/office/drawing/2014/main" val="2662449226"/>
                    </a:ext>
                  </a:extLst>
                </a:gridCol>
                <a:gridCol w="1234062">
                  <a:extLst>
                    <a:ext uri="{9D8B030D-6E8A-4147-A177-3AD203B41FA5}">
                      <a16:colId xmlns:a16="http://schemas.microsoft.com/office/drawing/2014/main" val="3248084451"/>
                    </a:ext>
                  </a:extLst>
                </a:gridCol>
                <a:gridCol w="1234062">
                  <a:extLst>
                    <a:ext uri="{9D8B030D-6E8A-4147-A177-3AD203B41FA5}">
                      <a16:colId xmlns:a16="http://schemas.microsoft.com/office/drawing/2014/main" val="963298790"/>
                    </a:ext>
                  </a:extLst>
                </a:gridCol>
                <a:gridCol w="1234062">
                  <a:extLst>
                    <a:ext uri="{9D8B030D-6E8A-4147-A177-3AD203B41FA5}">
                      <a16:colId xmlns:a16="http://schemas.microsoft.com/office/drawing/2014/main" val="2624559548"/>
                    </a:ext>
                  </a:extLst>
                </a:gridCol>
                <a:gridCol w="1063990">
                  <a:extLst>
                    <a:ext uri="{9D8B030D-6E8A-4147-A177-3AD203B41FA5}">
                      <a16:colId xmlns:a16="http://schemas.microsoft.com/office/drawing/2014/main" val="1411073748"/>
                    </a:ext>
                  </a:extLst>
                </a:gridCol>
                <a:gridCol w="1234062">
                  <a:extLst>
                    <a:ext uri="{9D8B030D-6E8A-4147-A177-3AD203B41FA5}">
                      <a16:colId xmlns:a16="http://schemas.microsoft.com/office/drawing/2014/main" val="2998369891"/>
                    </a:ext>
                  </a:extLst>
                </a:gridCol>
                <a:gridCol w="1202648">
                  <a:extLst>
                    <a:ext uri="{9D8B030D-6E8A-4147-A177-3AD203B41FA5}">
                      <a16:colId xmlns:a16="http://schemas.microsoft.com/office/drawing/2014/main" val="3165590528"/>
                    </a:ext>
                  </a:extLst>
                </a:gridCol>
              </a:tblGrid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1m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2m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3m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4m</a:t>
                      </a:r>
                      <a:endParaRPr lang="en-US" altLang="zh-CN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5m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6m</a:t>
                      </a:r>
                      <a:endParaRPr lang="en-US" altLang="zh-CN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7m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8m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9m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48861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281501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1p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2p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3p</a:t>
                      </a:r>
                      <a:endParaRPr lang="en-US" altLang="zh-CN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4p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5p</a:t>
                      </a:r>
                      <a:endParaRPr lang="en-US" altLang="zh-CN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6p</a:t>
                      </a:r>
                      <a:endParaRPr lang="en-US" altLang="zh-CN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7p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8p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9p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419695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671488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2s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3s</a:t>
                      </a:r>
                      <a:endParaRPr lang="en-US" altLang="zh-CN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4s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5s</a:t>
                      </a:r>
                      <a:endParaRPr lang="en-US" altLang="zh-CN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6s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7s</a:t>
                      </a:r>
                      <a:endParaRPr lang="en-US" altLang="zh-CN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8s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9s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55515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621086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East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South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West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North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Haku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Hatsu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Chu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Escape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750556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131722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Riichi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Chi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Pon</a:t>
                      </a: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An-Kan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Min-Kan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Add-Kan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Ron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Tsumo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Push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57423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</a:t>
                      </a:r>
                      <a:endParaRPr lang="en-US" altLang="zh-CN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</a:t>
                      </a:r>
                      <a:endParaRPr lang="en-US" altLang="zh-CN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</a:t>
                      </a:r>
                      <a:endParaRPr lang="en-US" altLang="zh-CN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0149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4EFFF8-4500-4124-85F8-704A2C44FBC7}"/>
              </a:ext>
            </a:extLst>
          </p:cNvPr>
          <p:cNvSpPr txBox="1"/>
          <p:nvPr/>
        </p:nvSpPr>
        <p:spPr>
          <a:xfrm>
            <a:off x="2592197" y="101385"/>
            <a:ext cx="7927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Action Encoding (discrete type, with mask)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936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57E2-BBB0-4BC8-977E-4C881E6A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Making Situations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89AE-697F-4A4B-98C4-1F95CF93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(</a:t>
            </a:r>
            <a:r>
              <a:rPr lang="zh-CN" altLang="en-US" sz="2400" dirty="0"/>
              <a:t>打牌阶段</a:t>
            </a:r>
            <a:r>
              <a:rPr lang="en-US" altLang="zh-CN" sz="2400" dirty="0"/>
              <a:t>)       </a:t>
            </a:r>
            <a:r>
              <a:rPr lang="zh-CN" altLang="en-US" sz="2400" dirty="0"/>
              <a:t>打牌 </a:t>
            </a:r>
            <a:r>
              <a:rPr lang="en-US" altLang="zh-CN" sz="2400" dirty="0"/>
              <a:t>or </a:t>
            </a:r>
            <a:r>
              <a:rPr lang="zh-CN" altLang="en-US" sz="2400" dirty="0"/>
              <a:t>暗杠</a:t>
            </a:r>
            <a:r>
              <a:rPr lang="en-US" altLang="zh-CN" sz="2400" dirty="0"/>
              <a:t>/</a:t>
            </a:r>
            <a:r>
              <a:rPr lang="zh-CN" altLang="en-US" sz="2400"/>
              <a:t>加杠       </a:t>
            </a:r>
            <a:r>
              <a:rPr lang="en-US" altLang="zh-CN" sz="2400" dirty="0"/>
              <a:t>		</a:t>
            </a:r>
            <a:r>
              <a:rPr lang="zh-CN" altLang="en-US" sz="2400" dirty="0"/>
              <a:t>√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打牌阶段后） 立直 </a:t>
            </a:r>
            <a:r>
              <a:rPr lang="en-US" altLang="zh-CN" sz="2400" dirty="0"/>
              <a:t>or not</a:t>
            </a:r>
            <a:r>
              <a:rPr lang="zh-CN" altLang="en-US" sz="2400" dirty="0"/>
              <a:t>（视为打牌后的一个单独决策）</a:t>
            </a:r>
            <a:r>
              <a:rPr lang="en-US" altLang="zh-CN" sz="2400" dirty="0"/>
              <a:t>		</a:t>
            </a:r>
            <a:r>
              <a:rPr lang="zh-CN" altLang="en-US" sz="2400" dirty="0"/>
              <a:t>√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别人打牌后</a:t>
            </a:r>
            <a:r>
              <a:rPr lang="en-US" altLang="zh-CN" sz="2400" dirty="0"/>
              <a:t>)   </a:t>
            </a:r>
            <a:r>
              <a:rPr lang="zh-CN" altLang="en-US" sz="2400" dirty="0"/>
              <a:t>鸣牌（吃</a:t>
            </a:r>
            <a:r>
              <a:rPr lang="en-US" altLang="zh-CN" sz="2400" dirty="0"/>
              <a:t>,</a:t>
            </a:r>
            <a:r>
              <a:rPr lang="zh-CN" altLang="en-US" sz="2400" dirty="0"/>
              <a:t>碰</a:t>
            </a:r>
            <a:r>
              <a:rPr lang="en-US" altLang="zh-CN" sz="2400" dirty="0"/>
              <a:t>,</a:t>
            </a:r>
            <a:r>
              <a:rPr lang="zh-CN" altLang="en-US" sz="2400" dirty="0"/>
              <a:t>明杠）</a:t>
            </a:r>
            <a:r>
              <a:rPr lang="en-US" altLang="zh-CN" sz="2400" dirty="0"/>
              <a:t>or </a:t>
            </a:r>
            <a:r>
              <a:rPr lang="zh-CN" altLang="en-US" sz="2400" dirty="0"/>
              <a:t>和</a:t>
            </a:r>
            <a:r>
              <a:rPr lang="en-US" altLang="zh-CN" sz="2400" dirty="0"/>
              <a:t>: </a:t>
            </a:r>
            <a:r>
              <a:rPr lang="zh-CN" altLang="en-US" sz="2400" dirty="0"/>
              <a:t>把铳牌收入手</a:t>
            </a:r>
            <a:r>
              <a:rPr lang="en-US" altLang="zh-CN" sz="2400" dirty="0"/>
              <a:t> or </a:t>
            </a:r>
            <a:r>
              <a:rPr lang="zh-CN" altLang="en-US" sz="2400" dirty="0"/>
              <a:t>见逃</a:t>
            </a:r>
            <a:r>
              <a:rPr lang="en-US" altLang="zh-CN" sz="2400" dirty="0"/>
              <a:t>	</a:t>
            </a:r>
            <a:r>
              <a:rPr lang="zh-CN" altLang="en-US" sz="2400" dirty="0"/>
              <a:t>√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摸牌后</a:t>
            </a:r>
            <a:r>
              <a:rPr lang="en-US" altLang="zh-CN" sz="2400" dirty="0"/>
              <a:t>)	    </a:t>
            </a:r>
            <a:r>
              <a:rPr lang="zh-CN" altLang="en-US" sz="2400" dirty="0"/>
              <a:t>自摸</a:t>
            </a:r>
            <a:r>
              <a:rPr lang="en-US" altLang="zh-CN" sz="2400" dirty="0"/>
              <a:t>: keep current state or </a:t>
            </a:r>
            <a:r>
              <a:rPr lang="zh-CN" altLang="en-US" sz="2400" dirty="0"/>
              <a:t>打牌</a:t>
            </a:r>
            <a:r>
              <a:rPr lang="en-US" altLang="zh-CN" sz="2400" dirty="0"/>
              <a:t>				</a:t>
            </a:r>
            <a:r>
              <a:rPr lang="zh-CN" altLang="en-US" sz="2400" dirty="0"/>
              <a:t>√</a:t>
            </a:r>
            <a:endParaRPr lang="en-US" altLang="zh-CN" sz="2400" dirty="0"/>
          </a:p>
          <a:p>
            <a:r>
              <a:rPr lang="zh-CN" altLang="en-US" sz="2400" dirty="0"/>
              <a:t>特殊： </a:t>
            </a:r>
            <a:r>
              <a:rPr lang="en-US" altLang="zh-CN" sz="2400" dirty="0"/>
              <a:t>(</a:t>
            </a:r>
            <a:r>
              <a:rPr lang="zh-CN" altLang="en-US" sz="2400" dirty="0"/>
              <a:t>别人鸣牌后</a:t>
            </a:r>
            <a:r>
              <a:rPr lang="en-US" altLang="zh-CN" sz="2400" dirty="0"/>
              <a:t>)</a:t>
            </a:r>
            <a:r>
              <a:rPr lang="zh-CN" altLang="en-US" sz="2400" dirty="0"/>
              <a:t>： 抢杠 </a:t>
            </a:r>
            <a:r>
              <a:rPr lang="en-US" altLang="zh-CN" sz="2400" dirty="0"/>
              <a:t>or </a:t>
            </a:r>
            <a:r>
              <a:rPr lang="zh-CN" altLang="en-US" sz="2400" dirty="0"/>
              <a:t>见逃</a:t>
            </a:r>
            <a:r>
              <a:rPr lang="en-US" altLang="zh-CN" sz="2400" dirty="0"/>
              <a:t>					</a:t>
            </a:r>
            <a:r>
              <a:rPr lang="zh-CN" altLang="en-US" sz="2400" dirty="0"/>
              <a:t>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9211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1CFD8-D5BD-47E2-9D0B-FF25AAC7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没包含的信息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F07AA-133D-4D21-9A94-5CB49969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庄家）</a:t>
            </a:r>
            <a:r>
              <a:rPr lang="zh-CN" altLang="en-US" dirty="0"/>
              <a:t>可以根据自风判断</a:t>
            </a:r>
            <a:endParaRPr lang="en-US" altLang="zh-CN" strike="sngStrike" dirty="0"/>
          </a:p>
          <a:p>
            <a:r>
              <a:rPr lang="zh-CN" altLang="en-US" dirty="0"/>
              <a:t>场上的点棒，本场</a:t>
            </a:r>
            <a:endParaRPr lang="en-US" altLang="zh-CN" dirty="0"/>
          </a:p>
          <a:p>
            <a:r>
              <a:rPr lang="zh-CN" altLang="en-US" dirty="0"/>
              <a:t>宝牌指示牌是红宝牌</a:t>
            </a:r>
            <a:endParaRPr lang="en-US" altLang="zh-CN" dirty="0"/>
          </a:p>
          <a:p>
            <a:r>
              <a:rPr lang="zh-CN" altLang="en-US" dirty="0"/>
              <a:t>是否是一发巡</a:t>
            </a:r>
            <a:endParaRPr lang="en-US" altLang="zh-CN" dirty="0"/>
          </a:p>
          <a:p>
            <a:r>
              <a:rPr lang="zh-CN" altLang="en-US" dirty="0"/>
              <a:t>考虑抢杠</a:t>
            </a:r>
            <a:endParaRPr lang="en-US" altLang="zh-CN" dirty="0"/>
          </a:p>
          <a:p>
            <a:r>
              <a:rPr lang="zh-CN" altLang="en-US" dirty="0"/>
              <a:t>包牌： </a:t>
            </a:r>
            <a:r>
              <a:rPr lang="en-US" altLang="zh-CN" dirty="0" err="1"/>
              <a:t>naru_source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10819-0F53-40A1-AAF0-82554CDF6A4D}"/>
              </a:ext>
            </a:extLst>
          </p:cNvPr>
          <p:cNvSpPr txBox="1"/>
          <p:nvPr/>
        </p:nvSpPr>
        <p:spPr>
          <a:xfrm>
            <a:off x="1501844" y="4901523"/>
            <a:ext cx="84875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AGARI {'ba': '1,1', 'hai': '13,19,23,28,31,76,82,84,93,96,102', 'm': '39111', 'machi': '13', 'ten': '30,1500,0', 'yaku': '8,1', 'doraHai': '7', 'who': '2', 'fromWho': '1', 'sc': '87,0,387,-18,297,28,219,0'}</a:t>
            </a:r>
          </a:p>
          <a:p>
            <a:r>
              <a:rPr lang="zh-CN" altLang="en-US" dirty="0"/>
              <a:t>AGARI {'ba': '1,0', 'hai': '5,9,13,44,51,53,58,63,64,74,75,85,88,95', 'machi': '13', 'ten': '30,12000,2', 'yaku': '1,1,2,1,7,1,52,1,54,1,53,1', 'doraHai': '7', 'doraHaiUra': '1', 'who': '0', 'fromWho': '1', 'sc': '87,120,369,-120,325,0,219,0'}</a:t>
            </a:r>
          </a:p>
        </p:txBody>
      </p:sp>
    </p:spTree>
    <p:extLst>
      <p:ext uri="{BB962C8B-B14F-4D97-AF65-F5344CB8AC3E}">
        <p14:creationId xmlns:p14="http://schemas.microsoft.com/office/powerpoint/2010/main" val="353054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1425C-6615-459B-9689-8D483D1C3F45}"/>
              </a:ext>
            </a:extLst>
          </p:cNvPr>
          <p:cNvSpPr txBox="1"/>
          <p:nvPr/>
        </p:nvSpPr>
        <p:spPr>
          <a:xfrm>
            <a:off x="964734" y="-77517"/>
            <a:ext cx="818140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抢杠！！！！！！！！！！！！！</a:t>
            </a:r>
          </a:p>
          <a:p>
            <a:r>
              <a:rPr lang="en-US" altLang="zh-CN" dirty="0"/>
              <a:t>G53 {}</a:t>
            </a:r>
          </a:p>
          <a:p>
            <a:r>
              <a:rPr lang="en-US" altLang="zh-CN" dirty="0"/>
              <a:t>T36 {}</a:t>
            </a:r>
          </a:p>
          <a:p>
            <a:r>
              <a:rPr lang="en-US" altLang="zh-CN" dirty="0"/>
              <a:t>D36 {}</a:t>
            </a:r>
          </a:p>
          <a:p>
            <a:r>
              <a:rPr lang="en-US" altLang="zh-CN" dirty="0"/>
              <a:t>N {'who': '1', 'm': '21863'}</a:t>
            </a:r>
          </a:p>
          <a:p>
            <a:r>
              <a:rPr lang="en-US" altLang="zh-CN" dirty="0"/>
              <a:t>E18 {}</a:t>
            </a:r>
          </a:p>
          <a:p>
            <a:r>
              <a:rPr lang="en-US" altLang="zh-CN" dirty="0"/>
              <a:t>V62 {}</a:t>
            </a:r>
          </a:p>
          <a:p>
            <a:r>
              <a:rPr lang="en-US" altLang="zh-CN" dirty="0"/>
              <a:t>F62 {}</a:t>
            </a:r>
          </a:p>
          <a:p>
            <a:r>
              <a:rPr lang="en-US" altLang="zh-CN" dirty="0"/>
              <a:t>W56 {}</a:t>
            </a:r>
          </a:p>
          <a:p>
            <a:r>
              <a:rPr lang="en-US" altLang="zh-CN" dirty="0"/>
              <a:t>G56 {}</a:t>
            </a:r>
          </a:p>
          <a:p>
            <a:r>
              <a:rPr lang="en-US" altLang="zh-CN" dirty="0"/>
              <a:t>N {'who': '1', 'm': '21578'}</a:t>
            </a:r>
          </a:p>
          <a:p>
            <a:r>
              <a:rPr lang="en-US" altLang="zh-CN" dirty="0"/>
              <a:t>E60 {}</a:t>
            </a:r>
          </a:p>
          <a:p>
            <a:r>
              <a:rPr lang="en-US" altLang="zh-CN" dirty="0"/>
              <a:t>V92 {}</a:t>
            </a:r>
          </a:p>
          <a:p>
            <a:r>
              <a:rPr lang="en-US" altLang="zh-CN" dirty="0"/>
              <a:t>F84 {}</a:t>
            </a:r>
          </a:p>
          <a:p>
            <a:r>
              <a:rPr lang="en-US" altLang="zh-CN" dirty="0"/>
              <a:t>N {'who': '3', 'm': '48135'}</a:t>
            </a:r>
          </a:p>
          <a:p>
            <a:r>
              <a:rPr lang="en-US" altLang="zh-CN" dirty="0"/>
              <a:t>G107 {}</a:t>
            </a:r>
          </a:p>
          <a:p>
            <a:r>
              <a:rPr lang="en-US" altLang="zh-CN" dirty="0"/>
              <a:t>T96 {}</a:t>
            </a:r>
          </a:p>
          <a:p>
            <a:r>
              <a:rPr lang="en-US" altLang="zh-CN" dirty="0"/>
              <a:t>D96 {}</a:t>
            </a:r>
          </a:p>
          <a:p>
            <a:r>
              <a:rPr lang="en-US" altLang="zh-CN" dirty="0"/>
              <a:t>U58 {}</a:t>
            </a:r>
          </a:p>
          <a:p>
            <a:r>
              <a:rPr lang="en-US" altLang="zh-CN" dirty="0"/>
              <a:t>N {'who': '1', 'm': '21586'}</a:t>
            </a:r>
          </a:p>
          <a:p>
            <a:r>
              <a:rPr lang="en-US" altLang="zh-CN" dirty="0"/>
              <a:t>AGARI {'</a:t>
            </a:r>
            <a:r>
              <a:rPr lang="en-US" altLang="zh-CN" dirty="0" err="1"/>
              <a:t>ba</a:t>
            </a:r>
            <a:r>
              <a:rPr lang="en-US" altLang="zh-CN" dirty="0"/>
              <a:t>': '0,0', '</a:t>
            </a:r>
            <a:r>
              <a:rPr lang="en-US" altLang="zh-CN" dirty="0" err="1"/>
              <a:t>hai</a:t>
            </a:r>
            <a:r>
              <a:rPr lang="en-US" altLang="zh-CN" dirty="0"/>
              <a:t>': '48,52,58,65,66,67,92,93,95,100,102', 'm': '4215', 'machi': '58', 'ten': '30,5800,0', '</a:t>
            </a:r>
            <a:r>
              <a:rPr lang="en-US" altLang="zh-CN" dirty="0" err="1"/>
              <a:t>yaku</a:t>
            </a:r>
            <a:r>
              <a:rPr lang="en-US" altLang="zh-CN" dirty="0"/>
              <a:t>': '3,1,8,1,54,1', '</a:t>
            </a:r>
            <a:r>
              <a:rPr lang="en-US" altLang="zh-CN" dirty="0" err="1"/>
              <a:t>doraHai</a:t>
            </a:r>
            <a:r>
              <a:rPr lang="en-US" altLang="zh-CN" dirty="0"/>
              <a:t>': '34', 'who': '2', '</a:t>
            </a:r>
            <a:r>
              <a:rPr lang="en-US" altLang="zh-CN" dirty="0" err="1"/>
              <a:t>fromWho</a:t>
            </a:r>
            <a:r>
              <a:rPr lang="en-US" altLang="zh-CN" dirty="0"/>
              <a:t>': '1', '</a:t>
            </a:r>
            <a:r>
              <a:rPr lang="en-US" altLang="zh-CN" dirty="0" err="1"/>
              <a:t>sc</a:t>
            </a:r>
            <a:r>
              <a:rPr lang="en-US" altLang="zh-CN" dirty="0"/>
              <a:t>': '212,0,262,-58,235,58,291,0'}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24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FF0AB8-61FE-4C68-9607-84D54C220FBD}"/>
              </a:ext>
            </a:extLst>
          </p:cNvPr>
          <p:cNvSpPr txBox="1"/>
          <p:nvPr/>
        </p:nvSpPr>
        <p:spPr>
          <a:xfrm>
            <a:off x="1211384" y="523630"/>
            <a:ext cx="86907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要注意的：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比较终局的</a:t>
            </a:r>
            <a:r>
              <a:rPr lang="en-US" altLang="zh-CN" sz="2400" dirty="0"/>
              <a:t>log</a:t>
            </a:r>
            <a:r>
              <a:rPr lang="zh-CN" altLang="en-US" sz="2400" dirty="0"/>
              <a:t>里的</a:t>
            </a:r>
            <a:r>
              <a:rPr lang="en-US" altLang="zh-CN" sz="2400" dirty="0"/>
              <a:t>state</a:t>
            </a:r>
            <a:r>
              <a:rPr lang="zh-CN" altLang="en-US" sz="2400" dirty="0"/>
              <a:t>和经过打牌后最后的</a:t>
            </a:r>
            <a:r>
              <a:rPr lang="en-US" altLang="zh-CN" sz="2400" dirty="0"/>
              <a:t>state</a:t>
            </a:r>
            <a:r>
              <a:rPr lang="zh-CN" altLang="en-US" sz="2400" dirty="0"/>
              <a:t>是否一致</a:t>
            </a:r>
            <a:endParaRPr lang="en-US" altLang="zh-CN" sz="2400" dirty="0"/>
          </a:p>
          <a:p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食断的</a:t>
            </a:r>
            <a:r>
              <a:rPr lang="en-US" altLang="zh-CN" sz="2400" dirty="0"/>
              <a:t>action</a:t>
            </a:r>
            <a:r>
              <a:rPr lang="zh-CN" altLang="en-US" sz="2400" dirty="0"/>
              <a:t>限制！！！！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记录一些</a:t>
            </a:r>
            <a:r>
              <a:rPr lang="en-US" altLang="zh-CN" sz="2400" dirty="0"/>
              <a:t>example </a:t>
            </a:r>
            <a:r>
              <a:rPr lang="zh-CN" altLang="en-US" sz="2400" dirty="0"/>
              <a:t>和牌的</a:t>
            </a:r>
            <a:r>
              <a:rPr lang="en-US" altLang="zh-CN" sz="2400" dirty="0"/>
              <a:t>state</a:t>
            </a:r>
            <a:r>
              <a:rPr lang="zh-CN" altLang="en-US" sz="2400" dirty="0"/>
              <a:t>，检查</a:t>
            </a:r>
            <a:r>
              <a:rPr lang="en-US" altLang="zh-CN" sz="2400" dirty="0"/>
              <a:t>Q function </a:t>
            </a:r>
            <a:r>
              <a:rPr lang="zh-CN" altLang="en-US" sz="2400" dirty="0"/>
              <a:t>是否正常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一炮双响的情况怎么考虑！（</a:t>
            </a:r>
            <a:r>
              <a:rPr lang="en-US" altLang="zh-CN" sz="2400" dirty="0"/>
              <a:t>not suing </a:t>
            </a:r>
            <a:r>
              <a:rPr lang="en-US" altLang="zh-CN" sz="2400" dirty="0" err="1"/>
              <a:t>game_step</a:t>
            </a:r>
            <a:r>
              <a:rPr lang="en-US" altLang="zh-CN" sz="2400" dirty="0"/>
              <a:t> += 1 !!!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是否要包含从悬牌到下一步的</a:t>
            </a:r>
            <a:r>
              <a:rPr lang="en-US" altLang="zh-CN" sz="2400" dirty="0"/>
              <a:t>state transition</a:t>
            </a:r>
          </a:p>
          <a:p>
            <a:pPr marL="514350" indent="-514350">
              <a:buAutoNum type="arabicPeriod"/>
            </a:pPr>
            <a:endParaRPr lang="en-US" altLang="zh-CN" sz="2400" dirty="0"/>
          </a:p>
          <a:p>
            <a:pPr marL="514350" indent="-514350"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7392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47476"/>
              </p:ext>
            </p:extLst>
          </p:nvPr>
        </p:nvGraphicFramePr>
        <p:xfrm>
          <a:off x="436558" y="525218"/>
          <a:ext cx="5563409" cy="578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956">
                  <a:extLst>
                    <a:ext uri="{9D8B030D-6E8A-4147-A177-3AD203B41FA5}">
                      <a16:colId xmlns:a16="http://schemas.microsoft.com/office/drawing/2014/main" val="3784355608"/>
                    </a:ext>
                  </a:extLst>
                </a:gridCol>
                <a:gridCol w="1251505">
                  <a:extLst>
                    <a:ext uri="{9D8B030D-6E8A-4147-A177-3AD203B41FA5}">
                      <a16:colId xmlns:a16="http://schemas.microsoft.com/office/drawing/2014/main" val="1582525916"/>
                    </a:ext>
                  </a:extLst>
                </a:gridCol>
                <a:gridCol w="2260948">
                  <a:extLst>
                    <a:ext uri="{9D8B030D-6E8A-4147-A177-3AD203B41FA5}">
                      <a16:colId xmlns:a16="http://schemas.microsoft.com/office/drawing/2014/main" val="311356394"/>
                    </a:ext>
                  </a:extLst>
                </a:gridCol>
              </a:tblGrid>
              <a:tr h="448905"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4193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立直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</a:t>
                      </a:r>
                      <a:r>
                        <a:rPr lang="en-US" altLang="zh-CN" baseline="0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55037"/>
                  </a:ext>
                </a:extLst>
              </a:tr>
              <a:tr h="518091">
                <a:tc>
                  <a:txBody>
                    <a:bodyPr/>
                    <a:lstStyle/>
                    <a:p>
                      <a:r>
                        <a:rPr lang="zh-CN" altLang="en-US" dirty="0"/>
                        <a:t>双立直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 or</a:t>
                      </a:r>
                      <a:r>
                        <a:rPr lang="en-US" altLang="zh-CN" baseline="0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09322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ja-JP" altLang="en-US" dirty="0"/>
                        <a:t>一発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7225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庄家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0" dirty="0"/>
                        <a:t>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0911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门清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42193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各家手牌数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手牌数</a:t>
                      </a:r>
                      <a:r>
                        <a:rPr lang="en-US" altLang="zh-CN" dirty="0"/>
                        <a:t>/13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77819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巡数</a:t>
                      </a:r>
                      <a:r>
                        <a:rPr lang="en-US" altLang="zh-CN" dirty="0"/>
                        <a:t>/18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69627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牌山剩余牌数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剩余牌数</a:t>
                      </a:r>
                      <a:r>
                        <a:rPr lang="en-US" altLang="zh-CN" dirty="0"/>
                        <a:t>/72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26682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全局杠数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杠数</a:t>
                      </a:r>
                      <a:r>
                        <a:rPr lang="en-US" altLang="zh-CN" dirty="0"/>
                        <a:t>/4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82088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是否第一回合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5327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自己和了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514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0568" y="166409"/>
            <a:ext cx="268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</a:rPr>
              <a:t>Vector Features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8201" y="5267497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188201" y="6135843"/>
            <a:ext cx="1507066" cy="668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Matrix Features</a:t>
            </a:r>
            <a:endParaRPr lang="zh-CN" alt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646085" y="2634357"/>
            <a:ext cx="1507066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Vector Features</a:t>
            </a:r>
            <a:endParaRPr lang="zh-CN" altLang="en-US" sz="2000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941734" y="5877514"/>
            <a:ext cx="0" cy="2583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88201" y="2696001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FC1</a:t>
            </a:r>
            <a:endParaRPr lang="zh-CN" alt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188201" y="1868906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FC2</a:t>
            </a:r>
            <a:endParaRPr lang="zh-CN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188201" y="4375965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cxnSp>
        <p:nvCxnSpPr>
          <p:cNvPr id="19" name="Straight Arrow Connector 18"/>
          <p:cNvCxnSpPr>
            <a:stCxn id="6" idx="1"/>
            <a:endCxn id="13" idx="3"/>
          </p:cNvCxnSpPr>
          <p:nvPr/>
        </p:nvCxnSpPr>
        <p:spPr>
          <a:xfrm flipH="1">
            <a:off x="8695267" y="2968791"/>
            <a:ext cx="95081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17" idx="2"/>
          </p:cNvCxnSpPr>
          <p:nvPr/>
        </p:nvCxnSpPr>
        <p:spPr>
          <a:xfrm flipV="1">
            <a:off x="7941734" y="4985982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24" idx="2"/>
          </p:cNvCxnSpPr>
          <p:nvPr/>
        </p:nvCxnSpPr>
        <p:spPr>
          <a:xfrm flipV="1">
            <a:off x="7941734" y="4130765"/>
            <a:ext cx="0" cy="2452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14" idx="2"/>
          </p:cNvCxnSpPr>
          <p:nvPr/>
        </p:nvCxnSpPr>
        <p:spPr>
          <a:xfrm flipV="1">
            <a:off x="7941734" y="2414486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36" idx="2"/>
          </p:cNvCxnSpPr>
          <p:nvPr/>
        </p:nvCxnSpPr>
        <p:spPr>
          <a:xfrm flipV="1">
            <a:off x="7941734" y="1598594"/>
            <a:ext cx="0" cy="27031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188201" y="113540"/>
            <a:ext cx="1507066" cy="6125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Value</a:t>
            </a:r>
            <a:endParaRPr lang="zh-CN" alt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7188201" y="3520748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cxnSp>
        <p:nvCxnSpPr>
          <p:cNvPr id="26" name="Straight Arrow Connector 25"/>
          <p:cNvCxnSpPr>
            <a:stCxn id="24" idx="0"/>
            <a:endCxn id="13" idx="2"/>
          </p:cNvCxnSpPr>
          <p:nvPr/>
        </p:nvCxnSpPr>
        <p:spPr>
          <a:xfrm flipV="1">
            <a:off x="7941734" y="3241581"/>
            <a:ext cx="0" cy="2791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88201" y="1053014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FC3</a:t>
            </a:r>
            <a:endParaRPr lang="zh-CN" altLang="en-US" sz="2400" b="1" dirty="0"/>
          </a:p>
        </p:txBody>
      </p:sp>
      <p:cxnSp>
        <p:nvCxnSpPr>
          <p:cNvPr id="40" name="Straight Arrow Connector 39"/>
          <p:cNvCxnSpPr>
            <a:stCxn id="36" idx="0"/>
            <a:endCxn id="33" idx="2"/>
          </p:cNvCxnSpPr>
          <p:nvPr/>
        </p:nvCxnSpPr>
        <p:spPr>
          <a:xfrm flipV="1">
            <a:off x="7941734" y="726063"/>
            <a:ext cx="0" cy="32695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4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1206</Words>
  <Application>Microsoft Office PowerPoint</Application>
  <PresentationFormat>宽屏</PresentationFormat>
  <Paragraphs>389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Office Theme</vt:lpstr>
      <vt:lpstr>Feature used for FrOst Ver3</vt:lpstr>
      <vt:lpstr>PowerPoint 演示文稿</vt:lpstr>
      <vt:lpstr>PowerPoint 演示文稿</vt:lpstr>
      <vt:lpstr>PowerPoint 演示文稿</vt:lpstr>
      <vt:lpstr>Decision Making Situations</vt:lpstr>
      <vt:lpstr>没包含的信息</vt:lpstr>
      <vt:lpstr>PowerPoint 演示文稿</vt:lpstr>
      <vt:lpstr>PowerPoint 演示文稿</vt:lpstr>
      <vt:lpstr>PowerPoint 演示文稿</vt:lpstr>
      <vt:lpstr>Step Setting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Dongqi</dc:creator>
  <cp:lastModifiedBy>Dongqi Han</cp:lastModifiedBy>
  <cp:revision>130</cp:revision>
  <dcterms:created xsi:type="dcterms:W3CDTF">2019-05-17T10:42:15Z</dcterms:created>
  <dcterms:modified xsi:type="dcterms:W3CDTF">2021-07-26T05:50:31Z</dcterms:modified>
</cp:coreProperties>
</file>