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1" r:id="rId5"/>
    <p:sldId id="258" r:id="rId6"/>
    <p:sldId id="260" r:id="rId7"/>
    <p:sldId id="259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n Dongqi" initials="HD" lastIdx="1" clrIdx="0">
    <p:extLst>
      <p:ext uri="{19B8F6BF-5375-455C-9EA6-DF929625EA0E}">
        <p15:presenceInfo xmlns:p15="http://schemas.microsoft.com/office/powerpoint/2012/main" userId="6c4b78141fc859e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FD95-8CFD-49BE-B999-985DD76DD94F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96B8-42F9-42A4-8E75-9736A82D9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837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FD95-8CFD-49BE-B999-985DD76DD94F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96B8-42F9-42A4-8E75-9736A82D9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963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FD95-8CFD-49BE-B999-985DD76DD94F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96B8-42F9-42A4-8E75-9736A82D9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45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FD95-8CFD-49BE-B999-985DD76DD94F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96B8-42F9-42A4-8E75-9736A82D9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150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FD95-8CFD-49BE-B999-985DD76DD94F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96B8-42F9-42A4-8E75-9736A82D9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336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FD95-8CFD-49BE-B999-985DD76DD94F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96B8-42F9-42A4-8E75-9736A82D9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962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FD95-8CFD-49BE-B999-985DD76DD94F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96B8-42F9-42A4-8E75-9736A82D9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711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FD95-8CFD-49BE-B999-985DD76DD94F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96B8-42F9-42A4-8E75-9736A82D9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840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FD95-8CFD-49BE-B999-985DD76DD94F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96B8-42F9-42A4-8E75-9736A82D9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500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FD95-8CFD-49BE-B999-985DD76DD94F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96B8-42F9-42A4-8E75-9736A82D9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127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FD95-8CFD-49BE-B999-985DD76DD94F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96B8-42F9-42A4-8E75-9736A82D9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153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BFD95-8CFD-49BE-B999-985DD76DD94F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B96B8-42F9-42A4-8E75-9736A82D9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02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Feature used for FrOst Ver2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0939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737963"/>
              </p:ext>
            </p:extLst>
          </p:nvPr>
        </p:nvGraphicFramePr>
        <p:xfrm>
          <a:off x="915786" y="1070032"/>
          <a:ext cx="2458725" cy="50161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1745">
                  <a:extLst>
                    <a:ext uri="{9D8B030D-6E8A-4147-A177-3AD203B41FA5}">
                      <a16:colId xmlns:a16="http://schemas.microsoft.com/office/drawing/2014/main" val="1641402817"/>
                    </a:ext>
                  </a:extLst>
                </a:gridCol>
                <a:gridCol w="491745">
                  <a:extLst>
                    <a:ext uri="{9D8B030D-6E8A-4147-A177-3AD203B41FA5}">
                      <a16:colId xmlns:a16="http://schemas.microsoft.com/office/drawing/2014/main" val="3165536729"/>
                    </a:ext>
                  </a:extLst>
                </a:gridCol>
                <a:gridCol w="491745">
                  <a:extLst>
                    <a:ext uri="{9D8B030D-6E8A-4147-A177-3AD203B41FA5}">
                      <a16:colId xmlns:a16="http://schemas.microsoft.com/office/drawing/2014/main" val="1808853389"/>
                    </a:ext>
                  </a:extLst>
                </a:gridCol>
                <a:gridCol w="491745">
                  <a:extLst>
                    <a:ext uri="{9D8B030D-6E8A-4147-A177-3AD203B41FA5}">
                      <a16:colId xmlns:a16="http://schemas.microsoft.com/office/drawing/2014/main" val="2202860885"/>
                    </a:ext>
                  </a:extLst>
                </a:gridCol>
                <a:gridCol w="491745">
                  <a:extLst>
                    <a:ext uri="{9D8B030D-6E8A-4147-A177-3AD203B41FA5}">
                      <a16:colId xmlns:a16="http://schemas.microsoft.com/office/drawing/2014/main" val="1560449329"/>
                    </a:ext>
                  </a:extLst>
                </a:gridCol>
              </a:tblGrid>
              <a:tr h="1003223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957650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626908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088487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960390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09707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56495" y="1214891"/>
            <a:ext cx="120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万</a:t>
            </a: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556494" y="2215189"/>
            <a:ext cx="120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万</a:t>
            </a:r>
            <a:endParaRPr lang="en-US" altLang="zh-CN" dirty="0"/>
          </a:p>
        </p:txBody>
      </p:sp>
      <p:sp>
        <p:nvSpPr>
          <p:cNvPr id="6" name="TextBox 5"/>
          <p:cNvSpPr txBox="1"/>
          <p:nvPr/>
        </p:nvSpPr>
        <p:spPr>
          <a:xfrm>
            <a:off x="556493" y="4237167"/>
            <a:ext cx="120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白</a:t>
            </a:r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556492" y="5312280"/>
            <a:ext cx="120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白</a:t>
            </a:r>
            <a:endParaRPr lang="en-US" altLang="zh-CN" dirty="0"/>
          </a:p>
        </p:txBody>
      </p:sp>
      <p:sp>
        <p:nvSpPr>
          <p:cNvPr id="8" name="TextBox 7"/>
          <p:cNvSpPr txBox="1"/>
          <p:nvPr/>
        </p:nvSpPr>
        <p:spPr>
          <a:xfrm>
            <a:off x="737788" y="6141229"/>
            <a:ext cx="3591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1</a:t>
            </a:r>
            <a:r>
              <a:rPr lang="zh-CN" altLang="en-US" sz="1600" dirty="0"/>
              <a:t>张    </a:t>
            </a:r>
            <a:r>
              <a:rPr lang="en-US" altLang="zh-CN" sz="1600" dirty="0"/>
              <a:t>2</a:t>
            </a:r>
            <a:r>
              <a:rPr lang="zh-CN" altLang="en-US" sz="1600" dirty="0"/>
              <a:t>张   </a:t>
            </a:r>
            <a:r>
              <a:rPr lang="en-US" altLang="zh-CN" sz="1600" dirty="0"/>
              <a:t>3</a:t>
            </a:r>
            <a:r>
              <a:rPr lang="zh-CN" altLang="en-US" sz="1600" dirty="0"/>
              <a:t>张   </a:t>
            </a:r>
            <a:r>
              <a:rPr lang="en-US" altLang="zh-CN" sz="1600" dirty="0"/>
              <a:t>4</a:t>
            </a:r>
            <a:r>
              <a:rPr lang="zh-CN" altLang="en-US" sz="1600" dirty="0"/>
              <a:t>张  宝牌数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55094" y="540836"/>
            <a:ext cx="172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手牌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16132" y="629638"/>
            <a:ext cx="3220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牌河 </a:t>
            </a:r>
            <a:r>
              <a:rPr lang="en-US" altLang="zh-CN" dirty="0"/>
              <a:t>x4 (</a:t>
            </a:r>
            <a:r>
              <a:rPr lang="zh-CN" altLang="en-US" dirty="0"/>
              <a:t>自己和对手）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316153"/>
              </p:ext>
            </p:extLst>
          </p:nvPr>
        </p:nvGraphicFramePr>
        <p:xfrm>
          <a:off x="3681317" y="1103752"/>
          <a:ext cx="2458728" cy="50161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9788">
                  <a:extLst>
                    <a:ext uri="{9D8B030D-6E8A-4147-A177-3AD203B41FA5}">
                      <a16:colId xmlns:a16="http://schemas.microsoft.com/office/drawing/2014/main" val="1641402817"/>
                    </a:ext>
                  </a:extLst>
                </a:gridCol>
                <a:gridCol w="409788">
                  <a:extLst>
                    <a:ext uri="{9D8B030D-6E8A-4147-A177-3AD203B41FA5}">
                      <a16:colId xmlns:a16="http://schemas.microsoft.com/office/drawing/2014/main" val="3165536729"/>
                    </a:ext>
                  </a:extLst>
                </a:gridCol>
                <a:gridCol w="409788">
                  <a:extLst>
                    <a:ext uri="{9D8B030D-6E8A-4147-A177-3AD203B41FA5}">
                      <a16:colId xmlns:a16="http://schemas.microsoft.com/office/drawing/2014/main" val="1808853389"/>
                    </a:ext>
                  </a:extLst>
                </a:gridCol>
                <a:gridCol w="409788">
                  <a:extLst>
                    <a:ext uri="{9D8B030D-6E8A-4147-A177-3AD203B41FA5}">
                      <a16:colId xmlns:a16="http://schemas.microsoft.com/office/drawing/2014/main" val="2202860885"/>
                    </a:ext>
                  </a:extLst>
                </a:gridCol>
                <a:gridCol w="409788">
                  <a:extLst>
                    <a:ext uri="{9D8B030D-6E8A-4147-A177-3AD203B41FA5}">
                      <a16:colId xmlns:a16="http://schemas.microsoft.com/office/drawing/2014/main" val="1560449329"/>
                    </a:ext>
                  </a:extLst>
                </a:gridCol>
                <a:gridCol w="409788">
                  <a:extLst>
                    <a:ext uri="{9D8B030D-6E8A-4147-A177-3AD203B41FA5}">
                      <a16:colId xmlns:a16="http://schemas.microsoft.com/office/drawing/2014/main" val="1935518722"/>
                    </a:ext>
                  </a:extLst>
                </a:gridCol>
              </a:tblGrid>
              <a:tr h="1003223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957650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626908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088487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960390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097073"/>
                  </a:ext>
                </a:extLst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>
            <a:off x="3338191" y="574556"/>
            <a:ext cx="487210" cy="572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606671" y="192894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宝牌指示牌算在牌河里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79293"/>
              </p:ext>
            </p:extLst>
          </p:nvPr>
        </p:nvGraphicFramePr>
        <p:xfrm>
          <a:off x="10410738" y="1070032"/>
          <a:ext cx="1700124" cy="50161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8510">
                  <a:extLst>
                    <a:ext uri="{9D8B030D-6E8A-4147-A177-3AD203B41FA5}">
                      <a16:colId xmlns:a16="http://schemas.microsoft.com/office/drawing/2014/main" val="2277985719"/>
                    </a:ext>
                  </a:extLst>
                </a:gridCol>
                <a:gridCol w="570807">
                  <a:extLst>
                    <a:ext uri="{9D8B030D-6E8A-4147-A177-3AD203B41FA5}">
                      <a16:colId xmlns:a16="http://schemas.microsoft.com/office/drawing/2014/main" val="1283197851"/>
                    </a:ext>
                  </a:extLst>
                </a:gridCol>
                <a:gridCol w="570807">
                  <a:extLst>
                    <a:ext uri="{9D8B030D-6E8A-4147-A177-3AD203B41FA5}">
                      <a16:colId xmlns:a16="http://schemas.microsoft.com/office/drawing/2014/main" val="3342906931"/>
                    </a:ext>
                  </a:extLst>
                </a:gridCol>
              </a:tblGrid>
              <a:tr h="100322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796102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396450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612584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34123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115983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3622280" y="6141229"/>
            <a:ext cx="3591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</a:t>
            </a:r>
            <a:r>
              <a:rPr lang="zh-CN" altLang="en-US" sz="1200" dirty="0"/>
              <a:t>张    </a:t>
            </a:r>
            <a:r>
              <a:rPr lang="en-US" altLang="zh-CN" sz="1200" dirty="0"/>
              <a:t>2</a:t>
            </a:r>
            <a:r>
              <a:rPr lang="zh-CN" altLang="en-US" sz="1200" dirty="0"/>
              <a:t>张   </a:t>
            </a:r>
            <a:r>
              <a:rPr lang="en-US" altLang="zh-CN" sz="1200" dirty="0"/>
              <a:t>3</a:t>
            </a:r>
            <a:r>
              <a:rPr lang="zh-CN" altLang="en-US" sz="1200" dirty="0"/>
              <a:t>张      </a:t>
            </a:r>
            <a:r>
              <a:rPr lang="en-US" altLang="zh-CN" sz="1200" dirty="0"/>
              <a:t>4</a:t>
            </a:r>
            <a:r>
              <a:rPr lang="zh-CN" altLang="en-US" sz="1200" dirty="0"/>
              <a:t>张   宝牌数  是否手切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385740" y="6119867"/>
            <a:ext cx="1869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宝牌数 场风  自风</a:t>
            </a:r>
            <a:endParaRPr lang="en-US" altLang="zh-CN" sz="16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26625" y="1331824"/>
            <a:ext cx="0" cy="462980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10800000">
            <a:off x="73425" y="1994822"/>
            <a:ext cx="461665" cy="316653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Convolution with kernel size 3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136319"/>
              </p:ext>
            </p:extLst>
          </p:nvPr>
        </p:nvGraphicFramePr>
        <p:xfrm>
          <a:off x="9285548" y="1070030"/>
          <a:ext cx="905856" cy="50161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2928">
                  <a:extLst>
                    <a:ext uri="{9D8B030D-6E8A-4147-A177-3AD203B41FA5}">
                      <a16:colId xmlns:a16="http://schemas.microsoft.com/office/drawing/2014/main" val="2277985719"/>
                    </a:ext>
                  </a:extLst>
                </a:gridCol>
                <a:gridCol w="452928">
                  <a:extLst>
                    <a:ext uri="{9D8B030D-6E8A-4147-A177-3AD203B41FA5}">
                      <a16:colId xmlns:a16="http://schemas.microsoft.com/office/drawing/2014/main" val="1283197851"/>
                    </a:ext>
                  </a:extLst>
                </a:gridCol>
              </a:tblGrid>
              <a:tr h="100322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796102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396450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612584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34123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115983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9183602" y="6116677"/>
            <a:ext cx="1317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打牌  立直</a:t>
            </a:r>
            <a:endParaRPr lang="en-US" altLang="zh-CN" sz="1600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464858"/>
              </p:ext>
            </p:extLst>
          </p:nvPr>
        </p:nvGraphicFramePr>
        <p:xfrm>
          <a:off x="6579629" y="1145913"/>
          <a:ext cx="2353854" cy="50161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2331">
                  <a:extLst>
                    <a:ext uri="{9D8B030D-6E8A-4147-A177-3AD203B41FA5}">
                      <a16:colId xmlns:a16="http://schemas.microsoft.com/office/drawing/2014/main" val="1641402817"/>
                    </a:ext>
                  </a:extLst>
                </a:gridCol>
                <a:gridCol w="422331">
                  <a:extLst>
                    <a:ext uri="{9D8B030D-6E8A-4147-A177-3AD203B41FA5}">
                      <a16:colId xmlns:a16="http://schemas.microsoft.com/office/drawing/2014/main" val="3165536729"/>
                    </a:ext>
                  </a:extLst>
                </a:gridCol>
                <a:gridCol w="422331">
                  <a:extLst>
                    <a:ext uri="{9D8B030D-6E8A-4147-A177-3AD203B41FA5}">
                      <a16:colId xmlns:a16="http://schemas.microsoft.com/office/drawing/2014/main" val="1808853389"/>
                    </a:ext>
                  </a:extLst>
                </a:gridCol>
                <a:gridCol w="372880">
                  <a:extLst>
                    <a:ext uri="{9D8B030D-6E8A-4147-A177-3AD203B41FA5}">
                      <a16:colId xmlns:a16="http://schemas.microsoft.com/office/drawing/2014/main" val="2202860885"/>
                    </a:ext>
                  </a:extLst>
                </a:gridCol>
                <a:gridCol w="381716">
                  <a:extLst>
                    <a:ext uri="{9D8B030D-6E8A-4147-A177-3AD203B41FA5}">
                      <a16:colId xmlns:a16="http://schemas.microsoft.com/office/drawing/2014/main" val="1560449329"/>
                    </a:ext>
                  </a:extLst>
                </a:gridCol>
                <a:gridCol w="332265">
                  <a:extLst>
                    <a:ext uri="{9D8B030D-6E8A-4147-A177-3AD203B41FA5}">
                      <a16:colId xmlns:a16="http://schemas.microsoft.com/office/drawing/2014/main" val="336326696"/>
                    </a:ext>
                  </a:extLst>
                </a:gridCol>
              </a:tblGrid>
              <a:tr h="1003223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957650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626908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088487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960390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097073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6751291" y="616717"/>
            <a:ext cx="2675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副露 </a:t>
            </a:r>
            <a:r>
              <a:rPr lang="en-US" altLang="zh-CN" dirty="0"/>
              <a:t>x4 (</a:t>
            </a:r>
            <a:r>
              <a:rPr lang="zh-CN" altLang="en-US" dirty="0"/>
              <a:t>自己和对手）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656003" y="6138039"/>
            <a:ext cx="2675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</a:t>
            </a:r>
            <a:r>
              <a:rPr lang="zh-CN" altLang="en-US" sz="1200" dirty="0"/>
              <a:t>张   </a:t>
            </a:r>
            <a:r>
              <a:rPr lang="en-US" altLang="zh-CN" sz="1200" dirty="0"/>
              <a:t>2</a:t>
            </a:r>
            <a:r>
              <a:rPr lang="zh-CN" altLang="en-US" sz="1200" dirty="0"/>
              <a:t>张  </a:t>
            </a:r>
            <a:r>
              <a:rPr lang="en-US" altLang="zh-CN" sz="1200" dirty="0"/>
              <a:t>3</a:t>
            </a:r>
            <a:r>
              <a:rPr lang="zh-CN" altLang="en-US" sz="1200" dirty="0"/>
              <a:t>张  </a:t>
            </a:r>
            <a:r>
              <a:rPr lang="en-US" altLang="zh-CN" sz="1200" dirty="0"/>
              <a:t>4</a:t>
            </a:r>
            <a:r>
              <a:rPr lang="zh-CN" altLang="en-US" sz="1200" dirty="0"/>
              <a:t>张  宝牌数 哪张被鸣</a:t>
            </a:r>
          </a:p>
        </p:txBody>
      </p:sp>
    </p:spTree>
    <p:extLst>
      <p:ext uri="{BB962C8B-B14F-4D97-AF65-F5344CB8AC3E}">
        <p14:creationId xmlns:p14="http://schemas.microsoft.com/office/powerpoint/2010/main" val="1004757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1CFD8-D5BD-47E2-9D0B-FF25AAC75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没包含的信息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8F07AA-133D-4D21-9A94-5CB499698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立直</a:t>
            </a:r>
            <a:endParaRPr lang="en-US" altLang="zh-CN" dirty="0"/>
          </a:p>
          <a:p>
            <a:r>
              <a:rPr lang="zh-CN" altLang="en-US" dirty="0"/>
              <a:t>庄家</a:t>
            </a:r>
            <a:endParaRPr lang="en-US" altLang="zh-CN" dirty="0"/>
          </a:p>
          <a:p>
            <a:r>
              <a:rPr lang="zh-CN" altLang="en-US" dirty="0"/>
              <a:t>场</a:t>
            </a:r>
            <a:r>
              <a:rPr lang="zh-CN" altLang="en-US"/>
              <a:t>上的点棒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0545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3926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547476"/>
              </p:ext>
            </p:extLst>
          </p:nvPr>
        </p:nvGraphicFramePr>
        <p:xfrm>
          <a:off x="436558" y="525218"/>
          <a:ext cx="5563409" cy="5780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0956">
                  <a:extLst>
                    <a:ext uri="{9D8B030D-6E8A-4147-A177-3AD203B41FA5}">
                      <a16:colId xmlns:a16="http://schemas.microsoft.com/office/drawing/2014/main" val="3784355608"/>
                    </a:ext>
                  </a:extLst>
                </a:gridCol>
                <a:gridCol w="1251505">
                  <a:extLst>
                    <a:ext uri="{9D8B030D-6E8A-4147-A177-3AD203B41FA5}">
                      <a16:colId xmlns:a16="http://schemas.microsoft.com/office/drawing/2014/main" val="1582525916"/>
                    </a:ext>
                  </a:extLst>
                </a:gridCol>
                <a:gridCol w="2260948">
                  <a:extLst>
                    <a:ext uri="{9D8B030D-6E8A-4147-A177-3AD203B41FA5}">
                      <a16:colId xmlns:a16="http://schemas.microsoft.com/office/drawing/2014/main" val="311356394"/>
                    </a:ext>
                  </a:extLst>
                </a:gridCol>
              </a:tblGrid>
              <a:tr h="448905">
                <a:tc>
                  <a:txBody>
                    <a:bodyPr/>
                    <a:lstStyle/>
                    <a:p>
                      <a:r>
                        <a:rPr lang="en-US" altLang="zh-CN" dirty="0"/>
                        <a:t>Description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Size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641936"/>
                  </a:ext>
                </a:extLst>
              </a:tr>
              <a:tr h="448905">
                <a:tc>
                  <a:txBody>
                    <a:bodyPr/>
                    <a:lstStyle/>
                    <a:p>
                      <a:r>
                        <a:rPr lang="zh-CN" altLang="en-US" dirty="0"/>
                        <a:t>立直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 or</a:t>
                      </a:r>
                      <a:r>
                        <a:rPr lang="en-US" altLang="zh-CN" baseline="0" dirty="0"/>
                        <a:t> 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355037"/>
                  </a:ext>
                </a:extLst>
              </a:tr>
              <a:tr h="518091">
                <a:tc>
                  <a:txBody>
                    <a:bodyPr/>
                    <a:lstStyle/>
                    <a:p>
                      <a:r>
                        <a:rPr lang="zh-CN" altLang="en-US" dirty="0"/>
                        <a:t>双立直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 or</a:t>
                      </a:r>
                      <a:r>
                        <a:rPr lang="en-US" altLang="zh-CN" baseline="0" dirty="0"/>
                        <a:t> 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209322"/>
                  </a:ext>
                </a:extLst>
              </a:tr>
              <a:tr h="513735">
                <a:tc>
                  <a:txBody>
                    <a:bodyPr/>
                    <a:lstStyle/>
                    <a:p>
                      <a:r>
                        <a:rPr lang="ja-JP" altLang="en-US" dirty="0"/>
                        <a:t>一発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 or 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297225"/>
                  </a:ext>
                </a:extLst>
              </a:tr>
              <a:tr h="513735">
                <a:tc>
                  <a:txBody>
                    <a:bodyPr/>
                    <a:lstStyle/>
                    <a:p>
                      <a:r>
                        <a:rPr lang="zh-CN" altLang="en-US" dirty="0"/>
                        <a:t>庄家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r>
                        <a:rPr lang="en-US" altLang="zh-CN" baseline="0" dirty="0"/>
                        <a:t> or 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40911"/>
                  </a:ext>
                </a:extLst>
              </a:tr>
              <a:tr h="513735">
                <a:tc>
                  <a:txBody>
                    <a:bodyPr/>
                    <a:lstStyle/>
                    <a:p>
                      <a:r>
                        <a:rPr lang="zh-CN" altLang="en-US" dirty="0"/>
                        <a:t>门清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 or 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242193"/>
                  </a:ext>
                </a:extLst>
              </a:tr>
              <a:tr h="513735">
                <a:tc>
                  <a:txBody>
                    <a:bodyPr/>
                    <a:lstStyle/>
                    <a:p>
                      <a:r>
                        <a:rPr lang="zh-CN" altLang="en-US" dirty="0"/>
                        <a:t>各家手牌数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手牌数</a:t>
                      </a:r>
                      <a:r>
                        <a:rPr lang="en-US" altLang="zh-CN" dirty="0"/>
                        <a:t>/13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877819"/>
                  </a:ext>
                </a:extLst>
              </a:tr>
              <a:tr h="513735">
                <a:tc>
                  <a:txBody>
                    <a:bodyPr/>
                    <a:lstStyle/>
                    <a:p>
                      <a:r>
                        <a:rPr lang="zh-CN" altLang="en-US" dirty="0"/>
                        <a:t>巡数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巡数</a:t>
                      </a:r>
                      <a:r>
                        <a:rPr lang="en-US" altLang="zh-CN" dirty="0"/>
                        <a:t>/18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569627"/>
                  </a:ext>
                </a:extLst>
              </a:tr>
              <a:tr h="448905">
                <a:tc>
                  <a:txBody>
                    <a:bodyPr/>
                    <a:lstStyle/>
                    <a:p>
                      <a:r>
                        <a:rPr lang="zh-CN" altLang="en-US" dirty="0"/>
                        <a:t>牌山剩余牌数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剩余牌数</a:t>
                      </a:r>
                      <a:r>
                        <a:rPr lang="en-US" altLang="zh-CN" dirty="0"/>
                        <a:t>/72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926682"/>
                  </a:ext>
                </a:extLst>
              </a:tr>
              <a:tr h="448905">
                <a:tc>
                  <a:txBody>
                    <a:bodyPr/>
                    <a:lstStyle/>
                    <a:p>
                      <a:r>
                        <a:rPr lang="zh-CN" altLang="en-US" dirty="0"/>
                        <a:t>全局杠数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杠数</a:t>
                      </a:r>
                      <a:r>
                        <a:rPr lang="en-US" altLang="zh-CN" dirty="0"/>
                        <a:t>/4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682088"/>
                  </a:ext>
                </a:extLst>
              </a:tr>
              <a:tr h="448905"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是否第一回合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 or 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053276"/>
                  </a:ext>
                </a:extLst>
              </a:tr>
              <a:tr h="448905">
                <a:tc>
                  <a:txBody>
                    <a:bodyPr/>
                    <a:lstStyle/>
                    <a:p>
                      <a:r>
                        <a:rPr lang="zh-CN" altLang="en-US" dirty="0"/>
                        <a:t>自己和了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 or 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0514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00568" y="166409"/>
            <a:ext cx="2685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/>
                </a:solidFill>
              </a:rPr>
              <a:t>Vector Features</a:t>
            </a:r>
            <a:endParaRPr lang="zh-CN" altLang="en-US" sz="2400" b="1" dirty="0">
              <a:solidFill>
                <a:schemeClr val="accent5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188201" y="5267497"/>
            <a:ext cx="1507066" cy="610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Conv1D</a:t>
            </a:r>
            <a:endParaRPr lang="zh-CN" altLang="en-US" sz="24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7188201" y="6135843"/>
            <a:ext cx="1507066" cy="66886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Matrix Features</a:t>
            </a:r>
            <a:endParaRPr lang="zh-CN" altLang="en-US" sz="2000" dirty="0"/>
          </a:p>
        </p:txBody>
      </p:sp>
      <p:sp>
        <p:nvSpPr>
          <p:cNvPr id="6" name="Rounded Rectangle 5"/>
          <p:cNvSpPr/>
          <p:nvPr/>
        </p:nvSpPr>
        <p:spPr>
          <a:xfrm>
            <a:off x="9646085" y="2634357"/>
            <a:ext cx="1507066" cy="6688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Vector Features</a:t>
            </a:r>
            <a:endParaRPr lang="zh-CN" altLang="en-US" sz="2000" dirty="0"/>
          </a:p>
        </p:txBody>
      </p:sp>
      <p:cxnSp>
        <p:nvCxnSpPr>
          <p:cNvPr id="8" name="Straight Arrow Connector 7"/>
          <p:cNvCxnSpPr>
            <a:stCxn id="5" idx="0"/>
            <a:endCxn id="4" idx="2"/>
          </p:cNvCxnSpPr>
          <p:nvPr/>
        </p:nvCxnSpPr>
        <p:spPr>
          <a:xfrm flipV="1">
            <a:off x="7941734" y="5877514"/>
            <a:ext cx="0" cy="258329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188201" y="2696001"/>
            <a:ext cx="1507066" cy="545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FC1</a:t>
            </a:r>
            <a:endParaRPr lang="zh-CN" altLang="en-US" sz="2400" b="1" dirty="0"/>
          </a:p>
        </p:txBody>
      </p:sp>
      <p:sp>
        <p:nvSpPr>
          <p:cNvPr id="14" name="Rectangle 13"/>
          <p:cNvSpPr/>
          <p:nvPr/>
        </p:nvSpPr>
        <p:spPr>
          <a:xfrm>
            <a:off x="7188201" y="1868906"/>
            <a:ext cx="1507066" cy="545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FC2</a:t>
            </a:r>
            <a:endParaRPr lang="zh-CN" altLang="en-US" sz="2400" b="1" dirty="0"/>
          </a:p>
        </p:txBody>
      </p:sp>
      <p:sp>
        <p:nvSpPr>
          <p:cNvPr id="17" name="Rectangle 16"/>
          <p:cNvSpPr/>
          <p:nvPr/>
        </p:nvSpPr>
        <p:spPr>
          <a:xfrm>
            <a:off x="7188201" y="4375965"/>
            <a:ext cx="1507066" cy="610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Conv1D</a:t>
            </a:r>
            <a:endParaRPr lang="zh-CN" altLang="en-US" sz="2400" b="1" dirty="0"/>
          </a:p>
        </p:txBody>
      </p:sp>
      <p:cxnSp>
        <p:nvCxnSpPr>
          <p:cNvPr id="19" name="Straight Arrow Connector 18"/>
          <p:cNvCxnSpPr>
            <a:stCxn id="6" idx="1"/>
            <a:endCxn id="13" idx="3"/>
          </p:cNvCxnSpPr>
          <p:nvPr/>
        </p:nvCxnSpPr>
        <p:spPr>
          <a:xfrm flipH="1">
            <a:off x="8695267" y="2968791"/>
            <a:ext cx="950818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0"/>
            <a:endCxn id="17" idx="2"/>
          </p:cNvCxnSpPr>
          <p:nvPr/>
        </p:nvCxnSpPr>
        <p:spPr>
          <a:xfrm flipV="1">
            <a:off x="7941734" y="4985982"/>
            <a:ext cx="0" cy="281515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0"/>
            <a:endCxn id="24" idx="2"/>
          </p:cNvCxnSpPr>
          <p:nvPr/>
        </p:nvCxnSpPr>
        <p:spPr>
          <a:xfrm flipV="1">
            <a:off x="7941734" y="4130765"/>
            <a:ext cx="0" cy="24520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0"/>
            <a:endCxn id="14" idx="2"/>
          </p:cNvCxnSpPr>
          <p:nvPr/>
        </p:nvCxnSpPr>
        <p:spPr>
          <a:xfrm flipV="1">
            <a:off x="7941734" y="2414486"/>
            <a:ext cx="0" cy="281515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4" idx="0"/>
            <a:endCxn id="36" idx="2"/>
          </p:cNvCxnSpPr>
          <p:nvPr/>
        </p:nvCxnSpPr>
        <p:spPr>
          <a:xfrm flipV="1">
            <a:off x="7941734" y="1598594"/>
            <a:ext cx="0" cy="270312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7188201" y="113540"/>
            <a:ext cx="1507066" cy="61252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Value</a:t>
            </a:r>
            <a:endParaRPr lang="zh-CN" altLang="en-US" sz="2800" dirty="0"/>
          </a:p>
        </p:txBody>
      </p:sp>
      <p:sp>
        <p:nvSpPr>
          <p:cNvPr id="24" name="Rectangle 23"/>
          <p:cNvSpPr/>
          <p:nvPr/>
        </p:nvSpPr>
        <p:spPr>
          <a:xfrm>
            <a:off x="7188201" y="3520748"/>
            <a:ext cx="1507066" cy="610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Conv1D</a:t>
            </a:r>
            <a:endParaRPr lang="zh-CN" altLang="en-US" sz="2400" b="1" dirty="0"/>
          </a:p>
        </p:txBody>
      </p:sp>
      <p:cxnSp>
        <p:nvCxnSpPr>
          <p:cNvPr id="26" name="Straight Arrow Connector 25"/>
          <p:cNvCxnSpPr>
            <a:stCxn id="24" idx="0"/>
            <a:endCxn id="13" idx="2"/>
          </p:cNvCxnSpPr>
          <p:nvPr/>
        </p:nvCxnSpPr>
        <p:spPr>
          <a:xfrm flipV="1">
            <a:off x="7941734" y="3241581"/>
            <a:ext cx="0" cy="279167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7188201" y="1053014"/>
            <a:ext cx="1507066" cy="545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FC3</a:t>
            </a:r>
            <a:endParaRPr lang="zh-CN" altLang="en-US" sz="2400" b="1" dirty="0"/>
          </a:p>
        </p:txBody>
      </p:sp>
      <p:cxnSp>
        <p:nvCxnSpPr>
          <p:cNvPr id="40" name="Straight Arrow Connector 39"/>
          <p:cNvCxnSpPr>
            <a:stCxn id="36" idx="0"/>
            <a:endCxn id="33" idx="2"/>
          </p:cNvCxnSpPr>
          <p:nvPr/>
        </p:nvCxnSpPr>
        <p:spPr>
          <a:xfrm flipV="1">
            <a:off x="7941734" y="726063"/>
            <a:ext cx="0" cy="326951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348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Step Setting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687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8801607" y="2578090"/>
            <a:ext cx="1270000" cy="127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14 </a:t>
            </a:r>
            <a:r>
              <a:rPr lang="zh-CN" altLang="en-US" sz="2000" b="1" dirty="0"/>
              <a:t>张 自牌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2322175" y="3014001"/>
            <a:ext cx="6299201" cy="391626"/>
          </a:xfrm>
          <a:prstGeom prst="rightArrow">
            <a:avLst/>
          </a:prstGeom>
          <a:noFill/>
          <a:ln w="254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ight Arrow 13"/>
          <p:cNvSpPr/>
          <p:nvPr/>
        </p:nvSpPr>
        <p:spPr>
          <a:xfrm rot="17223922">
            <a:off x="9251525" y="1822532"/>
            <a:ext cx="1253052" cy="31366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Oval 18"/>
          <p:cNvSpPr/>
          <p:nvPr/>
        </p:nvSpPr>
        <p:spPr>
          <a:xfrm>
            <a:off x="1026275" y="4545194"/>
            <a:ext cx="1270000" cy="127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accent1">
                    <a:lumMod val="50000"/>
                  </a:schemeClr>
                </a:solidFill>
              </a:rPr>
              <a:t>13 </a:t>
            </a:r>
            <a:r>
              <a:rPr lang="zh-CN" altLang="en-US" sz="1600" b="1" dirty="0">
                <a:solidFill>
                  <a:schemeClr val="accent1">
                    <a:lumMod val="50000"/>
                  </a:schemeClr>
                </a:solidFill>
              </a:rPr>
              <a:t>张 自牌</a:t>
            </a:r>
            <a:endParaRPr lang="en-US" altLang="zh-CN" sz="16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altLang="zh-CN" sz="1600" b="1" dirty="0">
                <a:solidFill>
                  <a:schemeClr val="accent1">
                    <a:lumMod val="50000"/>
                  </a:schemeClr>
                </a:solidFill>
              </a:rPr>
              <a:t>+1</a:t>
            </a:r>
            <a:r>
              <a:rPr lang="zh-CN" altLang="en-US" sz="1600" b="1" dirty="0">
                <a:solidFill>
                  <a:schemeClr val="accent1">
                    <a:lumMod val="50000"/>
                  </a:schemeClr>
                </a:solidFill>
              </a:rPr>
              <a:t>悬牌</a:t>
            </a:r>
          </a:p>
        </p:txBody>
      </p:sp>
      <p:sp>
        <p:nvSpPr>
          <p:cNvPr id="20" name="Right Arrow 19"/>
          <p:cNvSpPr/>
          <p:nvPr/>
        </p:nvSpPr>
        <p:spPr>
          <a:xfrm rot="15776944">
            <a:off x="1285727" y="3981799"/>
            <a:ext cx="615631" cy="39162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Right Arrow 20"/>
          <p:cNvSpPr/>
          <p:nvPr/>
        </p:nvSpPr>
        <p:spPr>
          <a:xfrm rot="16200000">
            <a:off x="8952819" y="5211581"/>
            <a:ext cx="729234" cy="391626"/>
          </a:xfrm>
          <a:prstGeom prst="rightArrow">
            <a:avLst/>
          </a:prstGeom>
          <a:noFill/>
          <a:ln w="190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Right Arrow 21"/>
          <p:cNvSpPr/>
          <p:nvPr/>
        </p:nvSpPr>
        <p:spPr>
          <a:xfrm rot="16200000">
            <a:off x="8952819" y="6191134"/>
            <a:ext cx="729234" cy="391626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9632421" y="6202281"/>
            <a:ext cx="1689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deterministic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620690" y="5257922"/>
            <a:ext cx="1689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stochastic</a:t>
            </a:r>
            <a:endParaRPr lang="zh-CN" altLang="en-US" dirty="0"/>
          </a:p>
        </p:txBody>
      </p:sp>
      <p:cxnSp>
        <p:nvCxnSpPr>
          <p:cNvPr id="26" name="Curved Connector 25"/>
          <p:cNvCxnSpPr>
            <a:stCxn id="8" idx="0"/>
            <a:endCxn id="49" idx="2"/>
          </p:cNvCxnSpPr>
          <p:nvPr/>
        </p:nvCxnSpPr>
        <p:spPr>
          <a:xfrm rot="5400000" flipH="1" flipV="1">
            <a:off x="4591916" y="-2343242"/>
            <a:ext cx="1859960" cy="7982705"/>
          </a:xfrm>
          <a:prstGeom prst="curvedConnector2">
            <a:avLst/>
          </a:prstGeom>
          <a:ln w="1270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9" idx="4"/>
            <a:endCxn id="19" idx="6"/>
          </p:cNvCxnSpPr>
          <p:nvPr/>
        </p:nvCxnSpPr>
        <p:spPr>
          <a:xfrm rot="5400000">
            <a:off x="5200389" y="943976"/>
            <a:ext cx="1332104" cy="7140332"/>
          </a:xfrm>
          <a:prstGeom prst="curvedConnector2">
            <a:avLst/>
          </a:prstGeom>
          <a:ln w="1270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800941" y="4581759"/>
            <a:ext cx="106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打牌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96214" y="2908161"/>
            <a:ext cx="2618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摸牌</a:t>
            </a:r>
            <a:r>
              <a:rPr lang="en-US" altLang="zh-CN" sz="3200" dirty="0"/>
              <a:t>/</a:t>
            </a:r>
            <a:r>
              <a:rPr lang="zh-CN" altLang="en-US" sz="3200" dirty="0"/>
              <a:t>杠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04620" y="3946779"/>
            <a:ext cx="3362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其他玩家行动</a:t>
            </a:r>
          </a:p>
        </p:txBody>
      </p:sp>
      <p:sp>
        <p:nvSpPr>
          <p:cNvPr id="41" name="Curved Left Arrow 40"/>
          <p:cNvSpPr/>
          <p:nvPr/>
        </p:nvSpPr>
        <p:spPr>
          <a:xfrm rot="1241325">
            <a:off x="10010014" y="3088261"/>
            <a:ext cx="840971" cy="1002583"/>
          </a:xfrm>
          <a:prstGeom prst="curvedLeftArrow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42" name="Curved Connector 41"/>
          <p:cNvCxnSpPr>
            <a:stCxn id="8" idx="7"/>
            <a:endCxn id="9" idx="1"/>
          </p:cNvCxnSpPr>
          <p:nvPr/>
        </p:nvCxnSpPr>
        <p:spPr>
          <a:xfrm rot="5400000" flipH="1" flipV="1">
            <a:off x="5483575" y="-739941"/>
            <a:ext cx="12700" cy="7008037"/>
          </a:xfrm>
          <a:prstGeom prst="curvedConnector3">
            <a:avLst>
              <a:gd name="adj1" fmla="val 3264465"/>
            </a:avLst>
          </a:prstGeom>
          <a:ln w="1270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853264" y="704469"/>
            <a:ext cx="4026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荣和</a:t>
            </a:r>
            <a:r>
              <a:rPr lang="en-US" altLang="zh-CN" sz="3200" dirty="0"/>
              <a:t>/</a:t>
            </a:r>
            <a:r>
              <a:rPr lang="zh-CN" altLang="en-US" sz="3200" dirty="0"/>
              <a:t>抢（暗）杠</a:t>
            </a:r>
          </a:p>
        </p:txBody>
      </p:sp>
      <p:sp>
        <p:nvSpPr>
          <p:cNvPr id="49" name="Oval 48"/>
          <p:cNvSpPr/>
          <p:nvPr/>
        </p:nvSpPr>
        <p:spPr>
          <a:xfrm>
            <a:off x="9513249" y="83130"/>
            <a:ext cx="1270000" cy="127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14 </a:t>
            </a:r>
            <a:r>
              <a:rPr lang="zh-CN" altLang="en-US" sz="2000" b="1" dirty="0"/>
              <a:t>张 自牌</a:t>
            </a:r>
            <a:endParaRPr lang="en-US" altLang="zh-CN" sz="2000" b="1" dirty="0"/>
          </a:p>
          <a:p>
            <a:pPr algn="ctr"/>
            <a:r>
              <a:rPr lang="zh-CN" altLang="en-US" sz="2000" b="1" dirty="0"/>
              <a:t>终局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36607" y="1651623"/>
            <a:ext cx="106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自摸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38846" y="2096209"/>
            <a:ext cx="106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吃碰</a:t>
            </a:r>
          </a:p>
        </p:txBody>
      </p:sp>
      <p:sp>
        <p:nvSpPr>
          <p:cNvPr id="8" name="Oval 7"/>
          <p:cNvSpPr/>
          <p:nvPr/>
        </p:nvSpPr>
        <p:spPr>
          <a:xfrm>
            <a:off x="895544" y="2578090"/>
            <a:ext cx="1270000" cy="127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13 </a:t>
            </a:r>
            <a:r>
              <a:rPr lang="zh-CN" altLang="en-US" sz="2000" b="1" dirty="0"/>
              <a:t>张 自牌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347984" y="3297164"/>
            <a:ext cx="106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暗杠</a:t>
            </a:r>
          </a:p>
        </p:txBody>
      </p:sp>
    </p:spTree>
    <p:extLst>
      <p:ext uri="{BB962C8B-B14F-4D97-AF65-F5344CB8AC3E}">
        <p14:creationId xmlns:p14="http://schemas.microsoft.com/office/powerpoint/2010/main" val="988195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solidFill>
            <a:schemeClr val="bg1">
              <a:lumMod val="65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400</Words>
  <Application>Microsoft Office PowerPoint</Application>
  <PresentationFormat>宽屏</PresentationFormat>
  <Paragraphs>233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Theme</vt:lpstr>
      <vt:lpstr>Feature used for FrOst Ver2</vt:lpstr>
      <vt:lpstr>PowerPoint 演示文稿</vt:lpstr>
      <vt:lpstr>没包含的信息</vt:lpstr>
      <vt:lpstr>PowerPoint 演示文稿</vt:lpstr>
      <vt:lpstr>PowerPoint 演示文稿</vt:lpstr>
      <vt:lpstr>Step Setting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 Dongqi</dc:creator>
  <cp:lastModifiedBy>Dongqi Han</cp:lastModifiedBy>
  <cp:revision>50</cp:revision>
  <dcterms:created xsi:type="dcterms:W3CDTF">2019-05-17T10:42:15Z</dcterms:created>
  <dcterms:modified xsi:type="dcterms:W3CDTF">2021-07-18T05:54:14Z</dcterms:modified>
</cp:coreProperties>
</file>