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89" r:id="rId4"/>
    <p:sldId id="274" r:id="rId5"/>
    <p:sldId id="276" r:id="rId6"/>
    <p:sldId id="277" r:id="rId7"/>
    <p:sldId id="291" r:id="rId8"/>
    <p:sldId id="293" r:id="rId9"/>
    <p:sldId id="292" r:id="rId10"/>
    <p:sldId id="288" r:id="rId11"/>
    <p:sldId id="280" r:id="rId12"/>
    <p:sldId id="281" r:id="rId13"/>
    <p:sldId id="282" r:id="rId14"/>
    <p:sldId id="283" r:id="rId15"/>
    <p:sldId id="285" r:id="rId16"/>
    <p:sldId id="295" r:id="rId17"/>
    <p:sldId id="296" r:id="rId18"/>
    <p:sldId id="297" r:id="rId19"/>
    <p:sldId id="294" r:id="rId20"/>
    <p:sldId id="284" r:id="rId21"/>
    <p:sldId id="273" r:id="rId22"/>
  </p:sldIdLst>
  <p:sldSz cx="18288000" cy="10287000"/>
  <p:notesSz cx="6858000" cy="9144000"/>
  <p:embeddedFontLst>
    <p:embeddedFont>
      <p:font typeface="Calibri" panose="020F0502020204030204" pitchFamily="34" charset="0"/>
      <p:regular r:id="rId23"/>
      <p:bold r:id="rId24"/>
      <p:italic r:id="rId25"/>
      <p:boldItalic r:id="rId26"/>
    </p:embeddedFont>
    <p:embeddedFont>
      <p:font typeface="High Tower Text" panose="02040502050506030303" pitchFamily="18" charset="0"/>
      <p:regular r:id="rId27"/>
      <p:italic r:id="rId28"/>
    </p:embeddedFont>
    <p:embeddedFont>
      <p:font typeface="Kollektif Bold"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9" d="100"/>
          <a:sy n="69" d="100"/>
        </p:scale>
        <p:origin x="1014" y="3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svg"/><Relationship Id="rId7" Type="http://schemas.openxmlformats.org/officeDocument/2006/relationships/image" Target="../media/image6.sv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7.svg"/><Relationship Id="rId4" Type="http://schemas.openxmlformats.org/officeDocument/2006/relationships/image" Target="../media/image26.png"/><Relationship Id="rId9" Type="http://schemas.openxmlformats.org/officeDocument/2006/relationships/image" Target="../media/image29.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1386843" y="7201845"/>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4" name="TextBox 4"/>
            <p:cNvSpPr txBox="1"/>
            <p:nvPr/>
          </p:nvSpPr>
          <p:spPr>
            <a:xfrm>
              <a:off x="0" y="136525"/>
              <a:ext cx="660400" cy="180975"/>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flipV="1">
            <a:off x="14131544" y="7969488"/>
            <a:ext cx="5132702" cy="5185216"/>
          </a:xfrm>
          <a:prstGeom prst="line">
            <a:avLst/>
          </a:prstGeom>
          <a:ln w="28575" cap="flat">
            <a:solidFill>
              <a:srgbClr val="545454"/>
            </a:solidFill>
            <a:prstDash val="solid"/>
            <a:headEnd type="none" w="sm" len="sm"/>
            <a:tailEnd type="none" w="sm" len="sm"/>
          </a:ln>
        </p:spPr>
        <p:txBody>
          <a:bodyPr/>
          <a:lstStyle/>
          <a:p>
            <a:endParaRPr lang="en-CA"/>
          </a:p>
        </p:txBody>
      </p:sp>
      <p:sp>
        <p:nvSpPr>
          <p:cNvPr id="6" name="AutoShape 6"/>
          <p:cNvSpPr/>
          <p:nvPr/>
        </p:nvSpPr>
        <p:spPr>
          <a:xfrm flipV="1">
            <a:off x="14444220" y="8329798"/>
            <a:ext cx="5038853" cy="5038853"/>
          </a:xfrm>
          <a:prstGeom prst="line">
            <a:avLst/>
          </a:prstGeom>
          <a:ln w="28575" cap="flat">
            <a:solidFill>
              <a:srgbClr val="545454"/>
            </a:solidFill>
            <a:prstDash val="solid"/>
            <a:headEnd type="none" w="sm" len="sm"/>
            <a:tailEnd type="none" w="sm" len="sm"/>
          </a:ln>
        </p:spPr>
        <p:txBody>
          <a:bodyPr/>
          <a:lstStyle/>
          <a:p>
            <a:endParaRPr lang="en-CA"/>
          </a:p>
        </p:txBody>
      </p:sp>
      <p:sp>
        <p:nvSpPr>
          <p:cNvPr id="7" name="AutoShape 7"/>
          <p:cNvSpPr/>
          <p:nvPr/>
        </p:nvSpPr>
        <p:spPr>
          <a:xfrm flipV="1">
            <a:off x="14802690" y="8681112"/>
            <a:ext cx="4867141" cy="4867141"/>
          </a:xfrm>
          <a:prstGeom prst="line">
            <a:avLst/>
          </a:prstGeom>
          <a:ln w="28575" cap="flat">
            <a:solidFill>
              <a:srgbClr val="545454"/>
            </a:solidFill>
            <a:prstDash val="solid"/>
            <a:headEnd type="none" w="sm" len="sm"/>
            <a:tailEnd type="none" w="sm" len="sm"/>
          </a:ln>
        </p:spPr>
        <p:txBody>
          <a:bodyPr/>
          <a:lstStyle/>
          <a:p>
            <a:endParaRPr lang="en-CA"/>
          </a:p>
        </p:txBody>
      </p:sp>
      <p:sp>
        <p:nvSpPr>
          <p:cNvPr id="8" name="TextBox 8"/>
          <p:cNvSpPr txBox="1"/>
          <p:nvPr/>
        </p:nvSpPr>
        <p:spPr>
          <a:xfrm>
            <a:off x="3400368" y="2668514"/>
            <a:ext cx="11315247" cy="1282402"/>
          </a:xfrm>
          <a:prstGeom prst="rect">
            <a:avLst/>
          </a:prstGeom>
        </p:spPr>
        <p:txBody>
          <a:bodyPr lIns="0" tIns="0" rIns="0" bIns="0" rtlCol="0" anchor="t">
            <a:spAutoFit/>
          </a:bodyPr>
          <a:lstStyle/>
          <a:p>
            <a:pPr algn="ctr">
              <a:lnSpc>
                <a:spcPts val="9999"/>
              </a:lnSpc>
            </a:pPr>
            <a:r>
              <a:rPr lang="en-US" sz="9999" dirty="0">
                <a:solidFill>
                  <a:srgbClr val="3D3D3D"/>
                </a:solidFill>
                <a:latin typeface="Kollektif Bold"/>
              </a:rPr>
              <a:t>Medical - X</a:t>
            </a:r>
          </a:p>
        </p:txBody>
      </p:sp>
      <p:sp>
        <p:nvSpPr>
          <p:cNvPr id="9" name="TextBox 9"/>
          <p:cNvSpPr txBox="1"/>
          <p:nvPr/>
        </p:nvSpPr>
        <p:spPr>
          <a:xfrm>
            <a:off x="5381262" y="5785639"/>
            <a:ext cx="7353458" cy="3427349"/>
          </a:xfrm>
          <a:prstGeom prst="rect">
            <a:avLst/>
          </a:prstGeom>
        </p:spPr>
        <p:txBody>
          <a:bodyPr wrap="square" lIns="0" tIns="0" rIns="0" bIns="0" rtlCol="0" anchor="t">
            <a:spAutoFit/>
          </a:bodyPr>
          <a:lstStyle/>
          <a:p>
            <a:pPr algn="ctr"/>
            <a:r>
              <a:rPr lang="en-CA" sz="3200" dirty="0">
                <a:solidFill>
                  <a:srgbClr val="3D3D3D"/>
                </a:solidFill>
              </a:rPr>
              <a:t>William </a:t>
            </a:r>
            <a:r>
              <a:rPr lang="en-CA" sz="3200" dirty="0" err="1">
                <a:solidFill>
                  <a:srgbClr val="3D3D3D"/>
                </a:solidFill>
              </a:rPr>
              <a:t>Binitie</a:t>
            </a:r>
            <a:endParaRPr lang="en-CA" sz="3200" dirty="0">
              <a:solidFill>
                <a:srgbClr val="3D3D3D"/>
              </a:solidFill>
            </a:endParaRPr>
          </a:p>
          <a:p>
            <a:pPr algn="ctr"/>
            <a:r>
              <a:rPr lang="en-CA" sz="3200" dirty="0">
                <a:solidFill>
                  <a:srgbClr val="3D3D3D"/>
                </a:solidFill>
              </a:rPr>
              <a:t>Chris Mary </a:t>
            </a:r>
            <a:r>
              <a:rPr lang="en-CA" sz="3200" dirty="0" err="1">
                <a:solidFill>
                  <a:srgbClr val="3D3D3D"/>
                </a:solidFill>
              </a:rPr>
              <a:t>Bulatao</a:t>
            </a:r>
            <a:endParaRPr lang="en-CA" sz="3200" dirty="0">
              <a:solidFill>
                <a:srgbClr val="3D3D3D"/>
              </a:solidFill>
            </a:endParaRPr>
          </a:p>
          <a:p>
            <a:pPr algn="ctr"/>
            <a:r>
              <a:rPr lang="en-CA" sz="3200" dirty="0">
                <a:solidFill>
                  <a:srgbClr val="3D3D3D"/>
                </a:solidFill>
              </a:rPr>
              <a:t>Galgamuge Emmanuel Fernando</a:t>
            </a:r>
          </a:p>
          <a:p>
            <a:pPr algn="ctr"/>
            <a:r>
              <a:rPr lang="en-CA" sz="3200" dirty="0" err="1">
                <a:solidFill>
                  <a:srgbClr val="3D3D3D"/>
                </a:solidFill>
              </a:rPr>
              <a:t>Vihangi</a:t>
            </a:r>
            <a:r>
              <a:rPr lang="en-CA" sz="3200" dirty="0">
                <a:solidFill>
                  <a:srgbClr val="3D3D3D"/>
                </a:solidFill>
              </a:rPr>
              <a:t> Kolamunna</a:t>
            </a:r>
          </a:p>
          <a:p>
            <a:pPr algn="ctr"/>
            <a:r>
              <a:rPr lang="en-CA" sz="3200" dirty="0" err="1">
                <a:solidFill>
                  <a:srgbClr val="3D3D3D"/>
                </a:solidFill>
              </a:rPr>
              <a:t>Yolimar</a:t>
            </a:r>
            <a:r>
              <a:rPr lang="en-CA" sz="3200" dirty="0">
                <a:solidFill>
                  <a:srgbClr val="3D3D3D"/>
                </a:solidFill>
              </a:rPr>
              <a:t> Rios</a:t>
            </a:r>
          </a:p>
          <a:p>
            <a:pPr algn="ctr"/>
            <a:endParaRPr lang="en-CA" sz="3200" dirty="0"/>
          </a:p>
          <a:p>
            <a:pPr algn="ctr">
              <a:lnSpc>
                <a:spcPts val="4070"/>
              </a:lnSpc>
            </a:pPr>
            <a:endParaRPr lang="en-US" sz="3200" dirty="0">
              <a:solidFill>
                <a:srgbClr val="3D3D3D"/>
              </a:solidFill>
            </a:endParaRPr>
          </a:p>
        </p:txBody>
      </p:sp>
      <p:sp>
        <p:nvSpPr>
          <p:cNvPr id="10" name="Freeform 10"/>
          <p:cNvSpPr/>
          <p:nvPr/>
        </p:nvSpPr>
        <p:spPr>
          <a:xfrm rot="-10800000">
            <a:off x="9525" y="63583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11" name="Freeform 11"/>
          <p:cNvSpPr/>
          <p:nvPr/>
        </p:nvSpPr>
        <p:spPr>
          <a:xfrm>
            <a:off x="1083809" y="63869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CA"/>
          </a:p>
        </p:txBody>
      </p:sp>
      <p:sp>
        <p:nvSpPr>
          <p:cNvPr id="12" name="Freeform 12"/>
          <p:cNvSpPr/>
          <p:nvPr/>
        </p:nvSpPr>
        <p:spPr>
          <a:xfrm>
            <a:off x="0" y="7470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13" name="Freeform 13"/>
          <p:cNvSpPr/>
          <p:nvPr/>
        </p:nvSpPr>
        <p:spPr>
          <a:xfrm rot="-10800000">
            <a:off x="0"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CA"/>
          </a:p>
        </p:txBody>
      </p:sp>
      <p:sp>
        <p:nvSpPr>
          <p:cNvPr id="14" name="Freeform 14"/>
          <p:cNvSpPr/>
          <p:nvPr/>
        </p:nvSpPr>
        <p:spPr>
          <a:xfrm rot="-5400000">
            <a:off x="1083809"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CA"/>
          </a:p>
        </p:txBody>
      </p:sp>
      <p:sp>
        <p:nvSpPr>
          <p:cNvPr id="15" name="Freeform 15"/>
          <p:cNvSpPr/>
          <p:nvPr/>
        </p:nvSpPr>
        <p:spPr>
          <a:xfrm rot="-10800000">
            <a:off x="1083809" y="962372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16" name="Freeform 16"/>
          <p:cNvSpPr/>
          <p:nvPr/>
        </p:nvSpPr>
        <p:spPr>
          <a:xfrm rot="-10800000">
            <a:off x="3321750"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CA"/>
          </a:p>
        </p:txBody>
      </p:sp>
      <p:sp>
        <p:nvSpPr>
          <p:cNvPr id="17" name="Freeform 17"/>
          <p:cNvSpPr/>
          <p:nvPr/>
        </p:nvSpPr>
        <p:spPr>
          <a:xfrm>
            <a:off x="3321750" y="74993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CA"/>
          </a:p>
        </p:txBody>
      </p:sp>
      <p:sp>
        <p:nvSpPr>
          <p:cNvPr id="18" name="Freeform 18"/>
          <p:cNvSpPr/>
          <p:nvPr/>
        </p:nvSpPr>
        <p:spPr>
          <a:xfrm rot="5400000">
            <a:off x="4405559"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19" name="Freeform 19"/>
          <p:cNvSpPr/>
          <p:nvPr/>
        </p:nvSpPr>
        <p:spPr>
          <a:xfrm>
            <a:off x="2237941"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CA"/>
          </a:p>
        </p:txBody>
      </p:sp>
      <p:sp>
        <p:nvSpPr>
          <p:cNvPr id="20" name="Freeform 20"/>
          <p:cNvSpPr/>
          <p:nvPr/>
        </p:nvSpPr>
        <p:spPr>
          <a:xfrm>
            <a:off x="3321750"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21" name="Freeform 21"/>
          <p:cNvSpPr/>
          <p:nvPr/>
        </p:nvSpPr>
        <p:spPr>
          <a:xfrm rot="5400000">
            <a:off x="0" y="96383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CA"/>
          </a:p>
        </p:txBody>
      </p:sp>
      <p:sp>
        <p:nvSpPr>
          <p:cNvPr id="22" name="Freeform 22"/>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23" name="Freeform 23"/>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CA"/>
          </a:p>
        </p:txBody>
      </p:sp>
      <p:sp>
        <p:nvSpPr>
          <p:cNvPr id="24" name="Freeform 24"/>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CA"/>
          </a:p>
        </p:txBody>
      </p:sp>
      <p:sp>
        <p:nvSpPr>
          <p:cNvPr id="25" name="Freeform 25"/>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CA"/>
          </a:p>
        </p:txBody>
      </p:sp>
      <p:sp>
        <p:nvSpPr>
          <p:cNvPr id="26" name="Freeform 26"/>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27" name="Freeform 27"/>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CA"/>
          </a:p>
        </p:txBody>
      </p:sp>
      <p:sp>
        <p:nvSpPr>
          <p:cNvPr id="28" name="Freeform 28"/>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29" name="Freeform 29"/>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CA"/>
          </a:p>
        </p:txBody>
      </p:sp>
      <p:sp>
        <p:nvSpPr>
          <p:cNvPr id="30" name="Freeform 30"/>
          <p:cNvSpPr/>
          <p:nvPr/>
        </p:nvSpPr>
        <p:spPr>
          <a:xfrm flipH="1" flipV="1">
            <a:off x="15470622" y="4433486"/>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31" name="Freeform 31"/>
          <p:cNvSpPr/>
          <p:nvPr/>
        </p:nvSpPr>
        <p:spPr>
          <a:xfrm rot="5400000" flipH="1" flipV="1">
            <a:off x="16554431" y="4433486"/>
            <a:ext cx="1083809" cy="1083809"/>
          </a:xfrm>
          <a:custGeom>
            <a:avLst/>
            <a:gdLst/>
            <a:ahLst/>
            <a:cxnLst/>
            <a:rect l="l" t="t" r="r" b="b"/>
            <a:pathLst>
              <a:path w="1083809" h="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CA"/>
          </a:p>
        </p:txBody>
      </p:sp>
      <p:grpSp>
        <p:nvGrpSpPr>
          <p:cNvPr id="32" name="Group 32"/>
          <p:cNvGrpSpPr/>
          <p:nvPr/>
        </p:nvGrpSpPr>
        <p:grpSpPr>
          <a:xfrm rot="2700000">
            <a:off x="-1376391" y="-3093321"/>
            <a:ext cx="7415398" cy="3565095"/>
            <a:chOff x="0" y="0"/>
            <a:chExt cx="660400" cy="317500"/>
          </a:xfrm>
        </p:grpSpPr>
        <p:sp>
          <p:nvSpPr>
            <p:cNvPr id="33" name="Freeform 3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34" name="TextBox 34"/>
            <p:cNvSpPr txBox="1"/>
            <p:nvPr/>
          </p:nvSpPr>
          <p:spPr>
            <a:xfrm>
              <a:off x="0" y="136525"/>
              <a:ext cx="660400" cy="180975"/>
            </a:xfrm>
            <a:prstGeom prst="rect">
              <a:avLst/>
            </a:prstGeom>
          </p:spPr>
          <p:txBody>
            <a:bodyPr lIns="50800" tIns="50800" rIns="50800" bIns="50800" rtlCol="0" anchor="ctr"/>
            <a:lstStyle/>
            <a:p>
              <a:pPr algn="ctr">
                <a:lnSpc>
                  <a:spcPts val="2553"/>
                </a:lnSpc>
              </a:pPr>
              <a:endParaRPr/>
            </a:p>
          </p:txBody>
        </p:sp>
      </p:grpSp>
      <p:sp>
        <p:nvSpPr>
          <p:cNvPr id="35" name="AutoShape 35"/>
          <p:cNvSpPr/>
          <p:nvPr/>
        </p:nvSpPr>
        <p:spPr>
          <a:xfrm>
            <a:off x="-1839005" y="-2273771"/>
            <a:ext cx="5185216" cy="5132702"/>
          </a:xfrm>
          <a:prstGeom prst="line">
            <a:avLst/>
          </a:prstGeom>
          <a:ln w="28575" cap="flat">
            <a:solidFill>
              <a:srgbClr val="545454"/>
            </a:solidFill>
            <a:prstDash val="solid"/>
            <a:headEnd type="none" w="sm" len="sm"/>
            <a:tailEnd type="none" w="sm" len="sm"/>
          </a:ln>
        </p:spPr>
        <p:txBody>
          <a:bodyPr/>
          <a:lstStyle/>
          <a:p>
            <a:endParaRPr lang="en-CA"/>
          </a:p>
        </p:txBody>
      </p:sp>
      <p:sp>
        <p:nvSpPr>
          <p:cNvPr id="36" name="AutoShape 36"/>
          <p:cNvSpPr/>
          <p:nvPr/>
        </p:nvSpPr>
        <p:spPr>
          <a:xfrm>
            <a:off x="-2052951" y="-1961095"/>
            <a:ext cx="5038853" cy="5038853"/>
          </a:xfrm>
          <a:prstGeom prst="line">
            <a:avLst/>
          </a:prstGeom>
          <a:ln w="28575" cap="flat">
            <a:solidFill>
              <a:srgbClr val="545454"/>
            </a:solidFill>
            <a:prstDash val="solid"/>
            <a:headEnd type="none" w="sm" len="sm"/>
            <a:tailEnd type="none" w="sm" len="sm"/>
          </a:ln>
        </p:spPr>
        <p:txBody>
          <a:bodyPr/>
          <a:lstStyle/>
          <a:p>
            <a:endParaRPr lang="en-CA"/>
          </a:p>
        </p:txBody>
      </p:sp>
      <p:sp>
        <p:nvSpPr>
          <p:cNvPr id="37" name="AutoShape 37"/>
          <p:cNvSpPr/>
          <p:nvPr/>
        </p:nvSpPr>
        <p:spPr>
          <a:xfrm>
            <a:off x="-2232553" y="-1602625"/>
            <a:ext cx="4867141" cy="4867141"/>
          </a:xfrm>
          <a:prstGeom prst="line">
            <a:avLst/>
          </a:prstGeom>
          <a:ln w="28575" cap="flat">
            <a:solidFill>
              <a:srgbClr val="545454"/>
            </a:solidFill>
            <a:prstDash val="solid"/>
            <a:headEnd type="none" w="sm" len="sm"/>
            <a:tailEnd type="none" w="sm" len="sm"/>
          </a:ln>
        </p:spPr>
        <p:txBody>
          <a:bodyPr/>
          <a:lstStyle/>
          <a:p>
            <a:endParaRPr lang="en-CA"/>
          </a:p>
        </p:txBody>
      </p:sp>
      <p:sp>
        <p:nvSpPr>
          <p:cNvPr id="38" name="AutoShape 38"/>
          <p:cNvSpPr/>
          <p:nvPr/>
        </p:nvSpPr>
        <p:spPr>
          <a:xfrm>
            <a:off x="-2359208" y="-1216357"/>
            <a:ext cx="4690515" cy="4690515"/>
          </a:xfrm>
          <a:prstGeom prst="line">
            <a:avLst/>
          </a:prstGeom>
          <a:ln w="28575" cap="flat">
            <a:solidFill>
              <a:srgbClr val="545454"/>
            </a:solidFill>
            <a:prstDash val="solid"/>
            <a:headEnd type="none" w="sm" len="sm"/>
            <a:tailEnd type="none" w="sm" len="sm"/>
          </a:ln>
        </p:spPr>
        <p:txBody>
          <a:bodyPr/>
          <a:lstStyle/>
          <a:p>
            <a:endParaRPr lang="en-CA"/>
          </a:p>
        </p:txBody>
      </p:sp>
      <p:sp>
        <p:nvSpPr>
          <p:cNvPr id="39" name="AutoShape 39"/>
          <p:cNvSpPr/>
          <p:nvPr/>
        </p:nvSpPr>
        <p:spPr>
          <a:xfrm>
            <a:off x="-2503062" y="-776680"/>
            <a:ext cx="4347674" cy="4347674"/>
          </a:xfrm>
          <a:prstGeom prst="line">
            <a:avLst/>
          </a:prstGeom>
          <a:ln w="28575" cap="flat">
            <a:solidFill>
              <a:srgbClr val="545454"/>
            </a:solidFill>
            <a:prstDash val="solid"/>
            <a:headEnd type="none" w="sm" len="sm"/>
            <a:tailEnd type="none" w="sm" len="sm"/>
          </a:ln>
        </p:spPr>
        <p:txBody>
          <a:bodyPr/>
          <a:lstStyle/>
          <a:p>
            <a:endParaRPr lang="en-CA"/>
          </a:p>
        </p:txBody>
      </p:sp>
      <p:sp>
        <p:nvSpPr>
          <p:cNvPr id="40" name="AutoShape 40"/>
          <p:cNvSpPr/>
          <p:nvPr/>
        </p:nvSpPr>
        <p:spPr>
          <a:xfrm>
            <a:off x="-2623881" y="-332957"/>
            <a:ext cx="3963599" cy="3985594"/>
          </a:xfrm>
          <a:prstGeom prst="line">
            <a:avLst/>
          </a:prstGeom>
          <a:ln w="28575" cap="flat">
            <a:solidFill>
              <a:srgbClr val="545454"/>
            </a:solidFill>
            <a:prstDash val="solid"/>
            <a:headEnd type="none" w="sm" len="sm"/>
            <a:tailEnd type="none" w="sm" len="sm"/>
          </a:ln>
        </p:spPr>
        <p:txBody>
          <a:bodyPr/>
          <a:lstStyle/>
          <a:p>
            <a:endParaRPr lang="en-CA"/>
          </a:p>
        </p:txBody>
      </p:sp>
      <p:sp>
        <p:nvSpPr>
          <p:cNvPr id="41" name="AutoShape 41"/>
          <p:cNvSpPr/>
          <p:nvPr/>
        </p:nvSpPr>
        <p:spPr>
          <a:xfrm>
            <a:off x="-2598114" y="228677"/>
            <a:ext cx="3377485" cy="3360058"/>
          </a:xfrm>
          <a:prstGeom prst="line">
            <a:avLst/>
          </a:prstGeom>
          <a:ln w="28575" cap="flat">
            <a:solidFill>
              <a:srgbClr val="545454"/>
            </a:solidFill>
            <a:prstDash val="solid"/>
            <a:headEnd type="none" w="sm" len="sm"/>
            <a:tailEnd type="none" w="sm" len="sm"/>
          </a:ln>
        </p:spPr>
        <p:txBody>
          <a:bodyPr/>
          <a:lstStyle/>
          <a:p>
            <a:endParaRPr lang="en-CA"/>
          </a:p>
        </p:txBody>
      </p:sp>
      <p:sp>
        <p:nvSpPr>
          <p:cNvPr id="42" name="AutoShape 42"/>
          <p:cNvSpPr/>
          <p:nvPr/>
        </p:nvSpPr>
        <p:spPr>
          <a:xfrm>
            <a:off x="-2509797" y="905760"/>
            <a:ext cx="2628598" cy="2671969"/>
          </a:xfrm>
          <a:prstGeom prst="line">
            <a:avLst/>
          </a:prstGeom>
          <a:ln w="28575" cap="flat">
            <a:solidFill>
              <a:srgbClr val="545454"/>
            </a:solidFill>
            <a:prstDash val="solid"/>
            <a:headEnd type="none" w="sm" len="sm"/>
            <a:tailEnd type="none" w="sm" len="sm"/>
          </a:ln>
        </p:spPr>
        <p:txBody>
          <a:bodyPr/>
          <a:lstStyle/>
          <a:p>
            <a:endParaRPr lang="en-CA"/>
          </a:p>
        </p:txBody>
      </p:sp>
      <p:sp>
        <p:nvSpPr>
          <p:cNvPr id="43" name="TextBox 9">
            <a:extLst>
              <a:ext uri="{FF2B5EF4-FFF2-40B4-BE49-F238E27FC236}">
                <a16:creationId xmlns:a16="http://schemas.microsoft.com/office/drawing/2014/main" id="{4D6D2AE8-3E7F-295B-857D-0624BBEAD338}"/>
              </a:ext>
            </a:extLst>
          </p:cNvPr>
          <p:cNvSpPr txBox="1"/>
          <p:nvPr/>
        </p:nvSpPr>
        <p:spPr>
          <a:xfrm>
            <a:off x="4057316" y="4147760"/>
            <a:ext cx="10001350" cy="1051570"/>
          </a:xfrm>
          <a:prstGeom prst="rect">
            <a:avLst/>
          </a:prstGeom>
        </p:spPr>
        <p:txBody>
          <a:bodyPr wrap="square" lIns="0" tIns="0" rIns="0" bIns="0" rtlCol="0" anchor="t">
            <a:spAutoFit/>
          </a:bodyPr>
          <a:lstStyle/>
          <a:p>
            <a:pPr algn="ctr">
              <a:lnSpc>
                <a:spcPts val="4070"/>
              </a:lnSpc>
            </a:pPr>
            <a:r>
              <a:rPr lang="en-CA" sz="4400" dirty="0">
                <a:solidFill>
                  <a:srgbClr val="3D3D3D"/>
                </a:solidFill>
                <a:latin typeface="High Tower Text" panose="02040502050506030303" pitchFamily="18" charset="0"/>
              </a:rPr>
              <a:t>Medical Health Insurance Prediction</a:t>
            </a:r>
          </a:p>
          <a:p>
            <a:pPr algn="ctr">
              <a:lnSpc>
                <a:spcPts val="4070"/>
              </a:lnSpc>
            </a:pPr>
            <a:endParaRPr lang="en-US" sz="4400" dirty="0">
              <a:solidFill>
                <a:srgbClr val="3D3D3D"/>
              </a:solidFill>
              <a:latin typeface="Kollektif Bold"/>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CA"/>
          </a:p>
        </p:txBody>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CA"/>
          </a:p>
        </p:txBody>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CA"/>
          </a:p>
        </p:txBody>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CA"/>
          </a:p>
        </p:txBody>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CA"/>
          </a:p>
        </p:txBody>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CA"/>
          </a:p>
        </p:txBody>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CA"/>
          </a:p>
        </p:txBody>
      </p:sp>
      <p:grpSp>
        <p:nvGrpSpPr>
          <p:cNvPr id="14" name="Group 14"/>
          <p:cNvGrpSpPr/>
          <p:nvPr/>
        </p:nvGrpSpPr>
        <p:grpSpPr>
          <a:xfrm rot="-2700000">
            <a:off x="11386843" y="7201845"/>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7" name="AutoShape 17"/>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CA"/>
          </a:p>
        </p:txBody>
      </p:sp>
      <p:sp>
        <p:nvSpPr>
          <p:cNvPr id="18" name="AutoShape 18"/>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19" name="AutoShape 19"/>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CA"/>
          </a:p>
        </p:txBody>
      </p:sp>
      <p:sp>
        <p:nvSpPr>
          <p:cNvPr id="13" name="TextBox 12">
            <a:extLst>
              <a:ext uri="{FF2B5EF4-FFF2-40B4-BE49-F238E27FC236}">
                <a16:creationId xmlns:a16="http://schemas.microsoft.com/office/drawing/2014/main" id="{DCCD8E18-8556-EB95-D8C7-2BAD4B92F72A}"/>
              </a:ext>
            </a:extLst>
          </p:cNvPr>
          <p:cNvSpPr txBox="1"/>
          <p:nvPr/>
        </p:nvSpPr>
        <p:spPr>
          <a:xfrm>
            <a:off x="4724400" y="1409700"/>
            <a:ext cx="9220200" cy="1015663"/>
          </a:xfrm>
          <a:prstGeom prst="rect">
            <a:avLst/>
          </a:prstGeom>
          <a:noFill/>
        </p:spPr>
        <p:txBody>
          <a:bodyPr wrap="square">
            <a:spAutoFit/>
          </a:bodyPr>
          <a:lstStyle/>
          <a:p>
            <a:pPr algn="ctr"/>
            <a:r>
              <a:rPr lang="en-CA" sz="6000" dirty="0">
                <a:solidFill>
                  <a:srgbClr val="3D3D3D"/>
                </a:solidFill>
                <a:latin typeface="Kollektif Bold"/>
              </a:rPr>
              <a:t>Data Visualization</a:t>
            </a:r>
            <a:endParaRPr lang="en-US" sz="6000" dirty="0">
              <a:solidFill>
                <a:srgbClr val="3D3D3D"/>
              </a:solidFill>
              <a:latin typeface="Kollektif Bold"/>
            </a:endParaRPr>
          </a:p>
        </p:txBody>
      </p:sp>
      <p:sp>
        <p:nvSpPr>
          <p:cNvPr id="20" name="TextBox 19">
            <a:extLst>
              <a:ext uri="{FF2B5EF4-FFF2-40B4-BE49-F238E27FC236}">
                <a16:creationId xmlns:a16="http://schemas.microsoft.com/office/drawing/2014/main" id="{AB78AB17-D2F7-24BC-EA63-D86B5A3B276A}"/>
              </a:ext>
            </a:extLst>
          </p:cNvPr>
          <p:cNvSpPr txBox="1"/>
          <p:nvPr/>
        </p:nvSpPr>
        <p:spPr>
          <a:xfrm>
            <a:off x="2457962" y="3077758"/>
            <a:ext cx="13620238" cy="5477205"/>
          </a:xfrm>
          <a:prstGeom prst="rect">
            <a:avLst/>
          </a:prstGeom>
          <a:noFill/>
        </p:spPr>
        <p:txBody>
          <a:bodyPr wrap="square" rtlCol="0">
            <a:spAutoFit/>
          </a:bodyPr>
          <a:lstStyle/>
          <a:p>
            <a:pPr marL="742950" lvl="1" indent="-285750">
              <a:lnSpc>
                <a:spcPct val="200000"/>
              </a:lnSpc>
              <a:buFont typeface="Arial" panose="020B0604020202020204" pitchFamily="34" charset="0"/>
              <a:buChar char="•"/>
            </a:pPr>
            <a:r>
              <a:rPr lang="en-US" sz="3600" dirty="0"/>
              <a:t>Data visualization is done to have a graphical viewpoint which is easier to understand.</a:t>
            </a:r>
          </a:p>
          <a:p>
            <a:pPr marL="742950" lvl="1" indent="-285750">
              <a:lnSpc>
                <a:spcPct val="200000"/>
              </a:lnSpc>
              <a:buFont typeface="Arial" panose="020B0604020202020204" pitchFamily="34" charset="0"/>
              <a:buChar char="•"/>
            </a:pPr>
            <a:r>
              <a:rPr lang="en-US" sz="3600" dirty="0"/>
              <a:t>Helps identifying patterns in data.</a:t>
            </a:r>
          </a:p>
          <a:p>
            <a:pPr marL="742950" lvl="1" indent="-285750">
              <a:lnSpc>
                <a:spcPct val="200000"/>
              </a:lnSpc>
              <a:buFont typeface="Arial" panose="020B0604020202020204" pitchFamily="34" charset="0"/>
              <a:buChar char="•"/>
            </a:pPr>
            <a:r>
              <a:rPr lang="en-US" sz="3600" dirty="0"/>
              <a:t>Mostly focuses on finding the relationship of what and how much the dependent variable depends on the independent variables.</a:t>
            </a:r>
          </a:p>
        </p:txBody>
      </p:sp>
    </p:spTree>
    <p:extLst>
      <p:ext uri="{BB962C8B-B14F-4D97-AF65-F5344CB8AC3E}">
        <p14:creationId xmlns:p14="http://schemas.microsoft.com/office/powerpoint/2010/main" val="34850767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CA"/>
          </a:p>
        </p:txBody>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CA"/>
          </a:p>
        </p:txBody>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CA"/>
          </a:p>
        </p:txBody>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CA"/>
          </a:p>
        </p:txBody>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CA"/>
          </a:p>
        </p:txBody>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CA"/>
          </a:p>
        </p:txBody>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CA"/>
          </a:p>
        </p:txBody>
      </p:sp>
      <p:grpSp>
        <p:nvGrpSpPr>
          <p:cNvPr id="14" name="Group 14"/>
          <p:cNvGrpSpPr/>
          <p:nvPr/>
        </p:nvGrpSpPr>
        <p:grpSpPr>
          <a:xfrm rot="-2700000">
            <a:off x="11386843" y="7201845"/>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7" name="AutoShape 17"/>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CA"/>
          </a:p>
        </p:txBody>
      </p:sp>
      <p:sp>
        <p:nvSpPr>
          <p:cNvPr id="18" name="AutoShape 18"/>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19" name="AutoShape 19"/>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CA"/>
          </a:p>
        </p:txBody>
      </p:sp>
      <p:pic>
        <p:nvPicPr>
          <p:cNvPr id="22" name="Picture 21">
            <a:extLst>
              <a:ext uri="{FF2B5EF4-FFF2-40B4-BE49-F238E27FC236}">
                <a16:creationId xmlns:a16="http://schemas.microsoft.com/office/drawing/2014/main" id="{7EFF84B7-40B2-1102-F14F-2D6B5E22F142}"/>
              </a:ext>
            </a:extLst>
          </p:cNvPr>
          <p:cNvPicPr>
            <a:picLocks noChangeAspect="1"/>
          </p:cNvPicPr>
          <p:nvPr/>
        </p:nvPicPr>
        <p:blipFill>
          <a:blip r:embed="rId2"/>
          <a:stretch>
            <a:fillRect/>
          </a:stretch>
        </p:blipFill>
        <p:spPr>
          <a:xfrm>
            <a:off x="3777271" y="1408674"/>
            <a:ext cx="10603594" cy="63256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3" name="TextBox 22">
            <a:extLst>
              <a:ext uri="{FF2B5EF4-FFF2-40B4-BE49-F238E27FC236}">
                <a16:creationId xmlns:a16="http://schemas.microsoft.com/office/drawing/2014/main" id="{C77DE7B1-C83B-2417-F88F-8AD33028295E}"/>
              </a:ext>
            </a:extLst>
          </p:cNvPr>
          <p:cNvSpPr txBox="1"/>
          <p:nvPr/>
        </p:nvSpPr>
        <p:spPr>
          <a:xfrm>
            <a:off x="7514648" y="8061062"/>
            <a:ext cx="3680770" cy="923330"/>
          </a:xfrm>
          <a:prstGeom prst="rect">
            <a:avLst/>
          </a:prstGeom>
          <a:noFill/>
        </p:spPr>
        <p:txBody>
          <a:bodyPr wrap="square">
            <a:spAutoFit/>
          </a:bodyPr>
          <a:lstStyle/>
          <a:p>
            <a:pPr algn="l"/>
            <a:r>
              <a:rPr lang="en-US" sz="5400" dirty="0">
                <a:solidFill>
                  <a:srgbClr val="3D3D3D"/>
                </a:solidFill>
                <a:latin typeface="Kollektif Bold"/>
              </a:rPr>
              <a:t>Bar Chart</a:t>
            </a:r>
          </a:p>
        </p:txBody>
      </p:sp>
    </p:spTree>
    <p:extLst>
      <p:ext uri="{BB962C8B-B14F-4D97-AF65-F5344CB8AC3E}">
        <p14:creationId xmlns:p14="http://schemas.microsoft.com/office/powerpoint/2010/main" val="28136444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CA"/>
          </a:p>
        </p:txBody>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CA"/>
          </a:p>
        </p:txBody>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CA"/>
          </a:p>
        </p:txBody>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CA"/>
          </a:p>
        </p:txBody>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CA"/>
          </a:p>
        </p:txBody>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CA"/>
          </a:p>
        </p:txBody>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CA"/>
          </a:p>
        </p:txBody>
      </p:sp>
      <p:grpSp>
        <p:nvGrpSpPr>
          <p:cNvPr id="14" name="Group 14"/>
          <p:cNvGrpSpPr/>
          <p:nvPr/>
        </p:nvGrpSpPr>
        <p:grpSpPr>
          <a:xfrm rot="-2700000">
            <a:off x="11386843" y="7201845"/>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7" name="AutoShape 17"/>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CA"/>
          </a:p>
        </p:txBody>
      </p:sp>
      <p:sp>
        <p:nvSpPr>
          <p:cNvPr id="18" name="AutoShape 18"/>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19" name="AutoShape 19"/>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CA"/>
          </a:p>
        </p:txBody>
      </p:sp>
      <p:pic>
        <p:nvPicPr>
          <p:cNvPr id="20" name="Picture 19">
            <a:extLst>
              <a:ext uri="{FF2B5EF4-FFF2-40B4-BE49-F238E27FC236}">
                <a16:creationId xmlns:a16="http://schemas.microsoft.com/office/drawing/2014/main" id="{CBECF0ED-0BEC-93BD-C3F3-11B953F19D19}"/>
              </a:ext>
            </a:extLst>
          </p:cNvPr>
          <p:cNvPicPr>
            <a:picLocks noChangeAspect="1"/>
          </p:cNvPicPr>
          <p:nvPr/>
        </p:nvPicPr>
        <p:blipFill>
          <a:blip r:embed="rId2"/>
          <a:stretch>
            <a:fillRect/>
          </a:stretch>
        </p:blipFill>
        <p:spPr>
          <a:xfrm>
            <a:off x="6213499" y="1306875"/>
            <a:ext cx="6218089" cy="6278812"/>
          </a:xfrm>
          <a:prstGeom prst="rect">
            <a:avLst/>
          </a:prstGeom>
        </p:spPr>
      </p:pic>
      <p:sp>
        <p:nvSpPr>
          <p:cNvPr id="21" name="TextBox 20">
            <a:extLst>
              <a:ext uri="{FF2B5EF4-FFF2-40B4-BE49-F238E27FC236}">
                <a16:creationId xmlns:a16="http://schemas.microsoft.com/office/drawing/2014/main" id="{8B566586-F3ED-C927-D3C7-242A559803BE}"/>
              </a:ext>
            </a:extLst>
          </p:cNvPr>
          <p:cNvSpPr txBox="1"/>
          <p:nvPr/>
        </p:nvSpPr>
        <p:spPr>
          <a:xfrm>
            <a:off x="7848600" y="7757782"/>
            <a:ext cx="3488816" cy="923330"/>
          </a:xfrm>
          <a:prstGeom prst="rect">
            <a:avLst/>
          </a:prstGeom>
          <a:noFill/>
        </p:spPr>
        <p:txBody>
          <a:bodyPr wrap="square">
            <a:spAutoFit/>
          </a:bodyPr>
          <a:lstStyle/>
          <a:p>
            <a:pPr algn="l"/>
            <a:r>
              <a:rPr lang="en-CA" sz="5400" dirty="0">
                <a:solidFill>
                  <a:srgbClr val="3D3D3D"/>
                </a:solidFill>
                <a:latin typeface="Kollektif Bold"/>
              </a:rPr>
              <a:t>Pie Chart</a:t>
            </a:r>
            <a:endParaRPr lang="en-US" sz="5400" dirty="0">
              <a:solidFill>
                <a:srgbClr val="3D3D3D"/>
              </a:solidFill>
              <a:latin typeface="Kollektif Bold"/>
            </a:endParaRPr>
          </a:p>
        </p:txBody>
      </p:sp>
    </p:spTree>
    <p:extLst>
      <p:ext uri="{BB962C8B-B14F-4D97-AF65-F5344CB8AC3E}">
        <p14:creationId xmlns:p14="http://schemas.microsoft.com/office/powerpoint/2010/main" val="5193743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CA"/>
          </a:p>
        </p:txBody>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CA"/>
          </a:p>
        </p:txBody>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CA"/>
          </a:p>
        </p:txBody>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CA"/>
          </a:p>
        </p:txBody>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CA"/>
          </a:p>
        </p:txBody>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CA"/>
          </a:p>
        </p:txBody>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CA"/>
          </a:p>
        </p:txBody>
      </p:sp>
      <p:grpSp>
        <p:nvGrpSpPr>
          <p:cNvPr id="14" name="Group 14"/>
          <p:cNvGrpSpPr/>
          <p:nvPr/>
        </p:nvGrpSpPr>
        <p:grpSpPr>
          <a:xfrm rot="-2700000">
            <a:off x="11386843" y="7201845"/>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7" name="AutoShape 17"/>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CA"/>
          </a:p>
        </p:txBody>
      </p:sp>
      <p:sp>
        <p:nvSpPr>
          <p:cNvPr id="18" name="AutoShape 18"/>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19" name="AutoShape 19"/>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CA"/>
          </a:p>
        </p:txBody>
      </p:sp>
      <p:pic>
        <p:nvPicPr>
          <p:cNvPr id="20" name="Picture 19">
            <a:extLst>
              <a:ext uri="{FF2B5EF4-FFF2-40B4-BE49-F238E27FC236}">
                <a16:creationId xmlns:a16="http://schemas.microsoft.com/office/drawing/2014/main" id="{2236018C-EC6E-394F-F5AA-AEF0ACBBC44B}"/>
              </a:ext>
            </a:extLst>
          </p:cNvPr>
          <p:cNvPicPr>
            <a:picLocks noChangeAspect="1"/>
          </p:cNvPicPr>
          <p:nvPr/>
        </p:nvPicPr>
        <p:blipFill>
          <a:blip r:embed="rId2"/>
          <a:stretch>
            <a:fillRect/>
          </a:stretch>
        </p:blipFill>
        <p:spPr>
          <a:xfrm>
            <a:off x="4953000" y="1562100"/>
            <a:ext cx="7748833" cy="5836496"/>
          </a:xfrm>
          <a:prstGeom prst="rect">
            <a:avLst/>
          </a:prstGeom>
        </p:spPr>
      </p:pic>
      <p:sp>
        <p:nvSpPr>
          <p:cNvPr id="21" name="TextBox 20">
            <a:extLst>
              <a:ext uri="{FF2B5EF4-FFF2-40B4-BE49-F238E27FC236}">
                <a16:creationId xmlns:a16="http://schemas.microsoft.com/office/drawing/2014/main" id="{DC309305-FF60-6917-4CB6-379F85A9BA5D}"/>
              </a:ext>
            </a:extLst>
          </p:cNvPr>
          <p:cNvSpPr txBox="1"/>
          <p:nvPr/>
        </p:nvSpPr>
        <p:spPr>
          <a:xfrm>
            <a:off x="7365525" y="7474796"/>
            <a:ext cx="3546846" cy="923330"/>
          </a:xfrm>
          <a:prstGeom prst="rect">
            <a:avLst/>
          </a:prstGeom>
          <a:noFill/>
        </p:spPr>
        <p:txBody>
          <a:bodyPr wrap="square">
            <a:spAutoFit/>
          </a:bodyPr>
          <a:lstStyle/>
          <a:p>
            <a:pPr algn="l"/>
            <a:r>
              <a:rPr lang="en-CA" sz="5400" dirty="0">
                <a:solidFill>
                  <a:srgbClr val="3D3D3D"/>
                </a:solidFill>
                <a:latin typeface="Kollektif Bold"/>
              </a:rPr>
              <a:t>Heat Map</a:t>
            </a:r>
            <a:endParaRPr lang="en-US" sz="5400" dirty="0">
              <a:solidFill>
                <a:srgbClr val="3D3D3D"/>
              </a:solidFill>
              <a:latin typeface="Kollektif Bold"/>
            </a:endParaRPr>
          </a:p>
        </p:txBody>
      </p:sp>
    </p:spTree>
    <p:extLst>
      <p:ext uri="{BB962C8B-B14F-4D97-AF65-F5344CB8AC3E}">
        <p14:creationId xmlns:p14="http://schemas.microsoft.com/office/powerpoint/2010/main" val="23190213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CA"/>
          </a:p>
        </p:txBody>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CA"/>
          </a:p>
        </p:txBody>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CA"/>
          </a:p>
        </p:txBody>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CA"/>
          </a:p>
        </p:txBody>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CA"/>
          </a:p>
        </p:txBody>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CA"/>
          </a:p>
        </p:txBody>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CA"/>
          </a:p>
        </p:txBody>
      </p:sp>
      <p:grpSp>
        <p:nvGrpSpPr>
          <p:cNvPr id="14" name="Group 14"/>
          <p:cNvGrpSpPr/>
          <p:nvPr/>
        </p:nvGrpSpPr>
        <p:grpSpPr>
          <a:xfrm rot="-2700000">
            <a:off x="11386843" y="7201845"/>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7" name="AutoShape 17"/>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CA"/>
          </a:p>
        </p:txBody>
      </p:sp>
      <p:sp>
        <p:nvSpPr>
          <p:cNvPr id="18" name="AutoShape 18"/>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19" name="AutoShape 19"/>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CA"/>
          </a:p>
        </p:txBody>
      </p:sp>
      <p:pic>
        <p:nvPicPr>
          <p:cNvPr id="20" name="Picture 19">
            <a:extLst>
              <a:ext uri="{FF2B5EF4-FFF2-40B4-BE49-F238E27FC236}">
                <a16:creationId xmlns:a16="http://schemas.microsoft.com/office/drawing/2014/main" id="{0B8EA59D-2095-2A4A-07C1-552A8ACC5D9F}"/>
              </a:ext>
            </a:extLst>
          </p:cNvPr>
          <p:cNvPicPr>
            <a:picLocks noChangeAspect="1"/>
          </p:cNvPicPr>
          <p:nvPr/>
        </p:nvPicPr>
        <p:blipFill>
          <a:blip r:embed="rId2"/>
          <a:stretch>
            <a:fillRect/>
          </a:stretch>
        </p:blipFill>
        <p:spPr>
          <a:xfrm>
            <a:off x="5879695" y="1638300"/>
            <a:ext cx="6019800" cy="5981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TextBox 20">
            <a:extLst>
              <a:ext uri="{FF2B5EF4-FFF2-40B4-BE49-F238E27FC236}">
                <a16:creationId xmlns:a16="http://schemas.microsoft.com/office/drawing/2014/main" id="{9B395CC3-8E0B-0DD5-6395-3A0E5FBC8E6C}"/>
              </a:ext>
            </a:extLst>
          </p:cNvPr>
          <p:cNvSpPr txBox="1"/>
          <p:nvPr/>
        </p:nvSpPr>
        <p:spPr>
          <a:xfrm>
            <a:off x="7399126" y="7837791"/>
            <a:ext cx="3489747" cy="923330"/>
          </a:xfrm>
          <a:prstGeom prst="rect">
            <a:avLst/>
          </a:prstGeom>
          <a:noFill/>
        </p:spPr>
        <p:txBody>
          <a:bodyPr wrap="square">
            <a:spAutoFit/>
          </a:bodyPr>
          <a:lstStyle/>
          <a:p>
            <a:pPr algn="l"/>
            <a:r>
              <a:rPr lang="en-CA" sz="5400" dirty="0">
                <a:solidFill>
                  <a:srgbClr val="3D3D3D"/>
                </a:solidFill>
                <a:latin typeface="Kollektif Bold"/>
              </a:rPr>
              <a:t>Histogram</a:t>
            </a:r>
            <a:endParaRPr lang="en-US" sz="5400" dirty="0">
              <a:solidFill>
                <a:srgbClr val="3D3D3D"/>
              </a:solidFill>
              <a:latin typeface="Kollektif Bold"/>
            </a:endParaRPr>
          </a:p>
        </p:txBody>
      </p:sp>
    </p:spTree>
    <p:extLst>
      <p:ext uri="{BB962C8B-B14F-4D97-AF65-F5344CB8AC3E}">
        <p14:creationId xmlns:p14="http://schemas.microsoft.com/office/powerpoint/2010/main" val="16645365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CA"/>
          </a:p>
        </p:txBody>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CA"/>
          </a:p>
        </p:txBody>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CA"/>
          </a:p>
        </p:txBody>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CA"/>
          </a:p>
        </p:txBody>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CA"/>
          </a:p>
        </p:txBody>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CA"/>
          </a:p>
        </p:txBody>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CA"/>
          </a:p>
        </p:txBody>
      </p:sp>
      <p:grpSp>
        <p:nvGrpSpPr>
          <p:cNvPr id="14" name="Group 14"/>
          <p:cNvGrpSpPr/>
          <p:nvPr/>
        </p:nvGrpSpPr>
        <p:grpSpPr>
          <a:xfrm rot="-2700000">
            <a:off x="11386843" y="7201845"/>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7" name="AutoShape 17"/>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CA"/>
          </a:p>
        </p:txBody>
      </p:sp>
      <p:sp>
        <p:nvSpPr>
          <p:cNvPr id="18" name="AutoShape 18"/>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19" name="AutoShape 19"/>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CA"/>
          </a:p>
        </p:txBody>
      </p:sp>
      <p:sp>
        <p:nvSpPr>
          <p:cNvPr id="13" name="TextBox 12">
            <a:extLst>
              <a:ext uri="{FF2B5EF4-FFF2-40B4-BE49-F238E27FC236}">
                <a16:creationId xmlns:a16="http://schemas.microsoft.com/office/drawing/2014/main" id="{523A152A-D8E8-F56F-5FD7-83BEDC9A9F51}"/>
              </a:ext>
            </a:extLst>
          </p:cNvPr>
          <p:cNvSpPr txBox="1"/>
          <p:nvPr/>
        </p:nvSpPr>
        <p:spPr>
          <a:xfrm>
            <a:off x="3657600" y="419100"/>
            <a:ext cx="12954000" cy="923330"/>
          </a:xfrm>
          <a:prstGeom prst="rect">
            <a:avLst/>
          </a:prstGeom>
          <a:noFill/>
        </p:spPr>
        <p:txBody>
          <a:bodyPr wrap="square">
            <a:spAutoFit/>
          </a:bodyPr>
          <a:lstStyle/>
          <a:p>
            <a:pPr algn="ctr"/>
            <a:r>
              <a:rPr lang="en-CA" sz="5400" dirty="0">
                <a:solidFill>
                  <a:srgbClr val="3D3D3D"/>
                </a:solidFill>
                <a:latin typeface="Kollektif Bold"/>
              </a:rPr>
              <a:t>Building, Training and Evaluating Model</a:t>
            </a:r>
            <a:endParaRPr lang="en-US" sz="5400" dirty="0">
              <a:solidFill>
                <a:srgbClr val="3D3D3D"/>
              </a:solidFill>
              <a:latin typeface="Kollektif Bold"/>
            </a:endParaRPr>
          </a:p>
        </p:txBody>
      </p:sp>
      <p:sp>
        <p:nvSpPr>
          <p:cNvPr id="20" name="TextBox 19">
            <a:extLst>
              <a:ext uri="{FF2B5EF4-FFF2-40B4-BE49-F238E27FC236}">
                <a16:creationId xmlns:a16="http://schemas.microsoft.com/office/drawing/2014/main" id="{C1B448FC-2A6B-775D-718B-A884315DA10E}"/>
              </a:ext>
            </a:extLst>
          </p:cNvPr>
          <p:cNvSpPr txBox="1"/>
          <p:nvPr/>
        </p:nvSpPr>
        <p:spPr>
          <a:xfrm>
            <a:off x="4602420" y="1485900"/>
            <a:ext cx="9685462" cy="124714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3600" dirty="0"/>
              <a:t>Service used: AWS SageMaker</a:t>
            </a:r>
          </a:p>
          <a:p>
            <a:pPr marL="285750" indent="-285750">
              <a:lnSpc>
                <a:spcPct val="150000"/>
              </a:lnSpc>
              <a:buFont typeface="Arial" panose="020B0604020202020204" pitchFamily="34" charset="0"/>
              <a:buChar char="•"/>
            </a:pPr>
            <a:r>
              <a:rPr lang="en-US" sz="3600" dirty="0"/>
              <a:t>Algorithm used: Linear Regression. </a:t>
            </a:r>
          </a:p>
          <a:p>
            <a:pPr marL="285750" indent="-285750">
              <a:lnSpc>
                <a:spcPct val="150000"/>
              </a:lnSpc>
              <a:buFont typeface="Arial" panose="020B0604020202020204" pitchFamily="34" charset="0"/>
              <a:buChar char="•"/>
            </a:pPr>
            <a:r>
              <a:rPr lang="en-US" sz="3600" dirty="0"/>
              <a:t>Libraries Used:</a:t>
            </a:r>
          </a:p>
          <a:p>
            <a:pPr marL="742950" lvl="1" indent="-285750">
              <a:lnSpc>
                <a:spcPct val="150000"/>
              </a:lnSpc>
              <a:buFont typeface="Arial" panose="020B0604020202020204" pitchFamily="34" charset="0"/>
              <a:buChar char="•"/>
            </a:pPr>
            <a:r>
              <a:rPr lang="en-US" sz="3600" dirty="0"/>
              <a:t>Pandas - used for data analysis and data manipulation.</a:t>
            </a:r>
          </a:p>
          <a:p>
            <a:pPr marL="742950" lvl="1" indent="-285750">
              <a:lnSpc>
                <a:spcPct val="150000"/>
              </a:lnSpc>
              <a:buFont typeface="Arial" panose="020B0604020202020204" pitchFamily="34" charset="0"/>
              <a:buChar char="•"/>
            </a:pPr>
            <a:r>
              <a:rPr lang="en-US" sz="3600" dirty="0"/>
              <a:t>Numpy - used to implement multi-dimensional data structures.</a:t>
            </a:r>
          </a:p>
          <a:p>
            <a:pPr marL="742950" lvl="1" indent="-285750">
              <a:lnSpc>
                <a:spcPct val="150000"/>
              </a:lnSpc>
              <a:buFont typeface="Arial" panose="020B0604020202020204" pitchFamily="34" charset="0"/>
              <a:buChar char="•"/>
            </a:pPr>
            <a:r>
              <a:rPr lang="en-US" sz="3600" dirty="0"/>
              <a:t>Matplotlib - helps in plotting graphs</a:t>
            </a:r>
          </a:p>
          <a:p>
            <a:pPr marL="742950" lvl="1" indent="-285750">
              <a:lnSpc>
                <a:spcPct val="150000"/>
              </a:lnSpc>
              <a:buFont typeface="Arial" panose="020B0604020202020204" pitchFamily="34" charset="0"/>
              <a:buChar char="•"/>
            </a:pPr>
            <a:r>
              <a:rPr lang="en-US" sz="3600" dirty="0"/>
              <a:t>Seaborn - used to visualize statistical graphics</a:t>
            </a:r>
          </a:p>
          <a:p>
            <a:pPr marL="742950" lvl="1" indent="-285750">
              <a:lnSpc>
                <a:spcPct val="150000"/>
              </a:lnSpc>
              <a:buFont typeface="Arial" panose="020B0604020202020204" pitchFamily="34" charset="0"/>
              <a:buChar char="•"/>
            </a:pPr>
            <a:r>
              <a:rPr lang="en-US" sz="3600" dirty="0"/>
              <a:t>Plotly - browser-based graphing library.</a:t>
            </a:r>
          </a:p>
          <a:p>
            <a:pPr lvl="1">
              <a:lnSpc>
                <a:spcPct val="150000"/>
              </a:lnSpc>
            </a:pPr>
            <a:endParaRPr lang="en-US" sz="3600" dirty="0"/>
          </a:p>
          <a:p>
            <a:pPr marL="742950" lvl="1" indent="-285750">
              <a:lnSpc>
                <a:spcPct val="150000"/>
              </a:lnSpc>
              <a:buFont typeface="Arial" panose="020B0604020202020204" pitchFamily="34" charset="0"/>
              <a:buChar char="•"/>
            </a:pPr>
            <a:endParaRPr lang="en-US" sz="3600" dirty="0"/>
          </a:p>
          <a:p>
            <a:pPr lvl="1">
              <a:lnSpc>
                <a:spcPct val="150000"/>
              </a:lnSpc>
            </a:pPr>
            <a:endParaRPr lang="en-US" sz="3600" dirty="0"/>
          </a:p>
          <a:p>
            <a:pPr marL="742950" lvl="1" indent="-285750">
              <a:lnSpc>
                <a:spcPct val="150000"/>
              </a:lnSpc>
              <a:buFont typeface="Arial" panose="020B0604020202020204" pitchFamily="34" charset="0"/>
              <a:buChar char="•"/>
            </a:pPr>
            <a:endParaRPr lang="en-US" sz="3600" dirty="0"/>
          </a:p>
          <a:p>
            <a:pPr marL="742950" lvl="1" indent="-285750">
              <a:lnSpc>
                <a:spcPct val="150000"/>
              </a:lnSpc>
              <a:buFont typeface="Arial" panose="020B0604020202020204" pitchFamily="34" charset="0"/>
              <a:buChar char="•"/>
            </a:pPr>
            <a:endParaRPr lang="en-US" sz="3600" dirty="0"/>
          </a:p>
        </p:txBody>
      </p:sp>
    </p:spTree>
    <p:extLst>
      <p:ext uri="{BB962C8B-B14F-4D97-AF65-F5344CB8AC3E}">
        <p14:creationId xmlns:p14="http://schemas.microsoft.com/office/powerpoint/2010/main" val="38803174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CA"/>
          </a:p>
        </p:txBody>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CA"/>
          </a:p>
        </p:txBody>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CA"/>
          </a:p>
        </p:txBody>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CA"/>
          </a:p>
        </p:txBody>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CA"/>
          </a:p>
        </p:txBody>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CA"/>
          </a:p>
        </p:txBody>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CA"/>
          </a:p>
        </p:txBody>
      </p:sp>
      <p:grpSp>
        <p:nvGrpSpPr>
          <p:cNvPr id="14" name="Group 14"/>
          <p:cNvGrpSpPr/>
          <p:nvPr/>
        </p:nvGrpSpPr>
        <p:grpSpPr>
          <a:xfrm rot="-2700000">
            <a:off x="11386843" y="7201845"/>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7" name="AutoShape 17"/>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CA"/>
          </a:p>
        </p:txBody>
      </p:sp>
      <p:sp>
        <p:nvSpPr>
          <p:cNvPr id="18" name="AutoShape 18"/>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19" name="AutoShape 19"/>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CA"/>
          </a:p>
        </p:txBody>
      </p:sp>
      <p:sp>
        <p:nvSpPr>
          <p:cNvPr id="21" name="TextBox 20">
            <a:extLst>
              <a:ext uri="{FF2B5EF4-FFF2-40B4-BE49-F238E27FC236}">
                <a16:creationId xmlns:a16="http://schemas.microsoft.com/office/drawing/2014/main" id="{32FCAD8D-0F7A-EF58-6043-E9A8EDE6DB9C}"/>
              </a:ext>
            </a:extLst>
          </p:cNvPr>
          <p:cNvSpPr txBox="1"/>
          <p:nvPr/>
        </p:nvSpPr>
        <p:spPr>
          <a:xfrm>
            <a:off x="2755499" y="581716"/>
            <a:ext cx="12954000" cy="923330"/>
          </a:xfrm>
          <a:prstGeom prst="rect">
            <a:avLst/>
          </a:prstGeom>
          <a:noFill/>
        </p:spPr>
        <p:txBody>
          <a:bodyPr wrap="square">
            <a:spAutoFit/>
          </a:bodyPr>
          <a:lstStyle/>
          <a:p>
            <a:pPr algn="ctr"/>
            <a:r>
              <a:rPr lang="en-CA" sz="5400" dirty="0">
                <a:solidFill>
                  <a:srgbClr val="3D3D3D"/>
                </a:solidFill>
                <a:latin typeface="Kollektif Bold"/>
              </a:rPr>
              <a:t>Importing dataset</a:t>
            </a:r>
            <a:endParaRPr lang="en-US" sz="5400" dirty="0">
              <a:solidFill>
                <a:srgbClr val="3D3D3D"/>
              </a:solidFill>
              <a:latin typeface="Kollektif Bold"/>
            </a:endParaRPr>
          </a:p>
        </p:txBody>
      </p:sp>
      <p:pic>
        <p:nvPicPr>
          <p:cNvPr id="24" name="Picture 23">
            <a:extLst>
              <a:ext uri="{FF2B5EF4-FFF2-40B4-BE49-F238E27FC236}">
                <a16:creationId xmlns:a16="http://schemas.microsoft.com/office/drawing/2014/main" id="{AF2156BA-5110-BCE6-8CF4-7DB72C8E4F38}"/>
              </a:ext>
            </a:extLst>
          </p:cNvPr>
          <p:cNvPicPr>
            <a:picLocks noChangeAspect="1"/>
          </p:cNvPicPr>
          <p:nvPr/>
        </p:nvPicPr>
        <p:blipFill>
          <a:blip r:embed="rId2"/>
          <a:stretch>
            <a:fillRect/>
          </a:stretch>
        </p:blipFill>
        <p:spPr>
          <a:xfrm>
            <a:off x="3962400" y="2084854"/>
            <a:ext cx="10017862" cy="5783508"/>
          </a:xfrm>
          <a:prstGeom prst="rect">
            <a:avLst/>
          </a:prstGeom>
        </p:spPr>
      </p:pic>
    </p:spTree>
    <p:extLst>
      <p:ext uri="{BB962C8B-B14F-4D97-AF65-F5344CB8AC3E}">
        <p14:creationId xmlns:p14="http://schemas.microsoft.com/office/powerpoint/2010/main" val="82336844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CA"/>
          </a:p>
        </p:txBody>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CA"/>
          </a:p>
        </p:txBody>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CA"/>
          </a:p>
        </p:txBody>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CA"/>
          </a:p>
        </p:txBody>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CA"/>
          </a:p>
        </p:txBody>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CA"/>
          </a:p>
        </p:txBody>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CA"/>
          </a:p>
        </p:txBody>
      </p:sp>
      <p:grpSp>
        <p:nvGrpSpPr>
          <p:cNvPr id="14" name="Group 14"/>
          <p:cNvGrpSpPr/>
          <p:nvPr/>
        </p:nvGrpSpPr>
        <p:grpSpPr>
          <a:xfrm rot="-2700000">
            <a:off x="11386843" y="7201845"/>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7" name="AutoShape 17"/>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CA"/>
          </a:p>
        </p:txBody>
      </p:sp>
      <p:sp>
        <p:nvSpPr>
          <p:cNvPr id="18" name="AutoShape 18"/>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19" name="AutoShape 19"/>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CA"/>
          </a:p>
        </p:txBody>
      </p:sp>
      <p:sp>
        <p:nvSpPr>
          <p:cNvPr id="21" name="TextBox 20">
            <a:extLst>
              <a:ext uri="{FF2B5EF4-FFF2-40B4-BE49-F238E27FC236}">
                <a16:creationId xmlns:a16="http://schemas.microsoft.com/office/drawing/2014/main" id="{32FCAD8D-0F7A-EF58-6043-E9A8EDE6DB9C}"/>
              </a:ext>
            </a:extLst>
          </p:cNvPr>
          <p:cNvSpPr txBox="1"/>
          <p:nvPr/>
        </p:nvSpPr>
        <p:spPr>
          <a:xfrm>
            <a:off x="2667000" y="464579"/>
            <a:ext cx="12954000" cy="923330"/>
          </a:xfrm>
          <a:prstGeom prst="rect">
            <a:avLst/>
          </a:prstGeom>
          <a:noFill/>
        </p:spPr>
        <p:txBody>
          <a:bodyPr wrap="square">
            <a:spAutoFit/>
          </a:bodyPr>
          <a:lstStyle/>
          <a:p>
            <a:pPr algn="ctr"/>
            <a:r>
              <a:rPr lang="en-CA" sz="5400" dirty="0">
                <a:solidFill>
                  <a:srgbClr val="3D3D3D"/>
                </a:solidFill>
                <a:latin typeface="Kollektif Bold"/>
              </a:rPr>
              <a:t>Dataset information</a:t>
            </a:r>
            <a:endParaRPr lang="en-US" sz="5400" dirty="0">
              <a:solidFill>
                <a:srgbClr val="3D3D3D"/>
              </a:solidFill>
              <a:latin typeface="Kollektif Bold"/>
            </a:endParaRPr>
          </a:p>
        </p:txBody>
      </p:sp>
      <p:pic>
        <p:nvPicPr>
          <p:cNvPr id="20" name="Picture 19">
            <a:extLst>
              <a:ext uri="{FF2B5EF4-FFF2-40B4-BE49-F238E27FC236}">
                <a16:creationId xmlns:a16="http://schemas.microsoft.com/office/drawing/2014/main" id="{6BC8DCC3-A9D8-68AE-CB87-1ADE0E244BC1}"/>
              </a:ext>
            </a:extLst>
          </p:cNvPr>
          <p:cNvPicPr>
            <a:picLocks noChangeAspect="1"/>
          </p:cNvPicPr>
          <p:nvPr/>
        </p:nvPicPr>
        <p:blipFill>
          <a:blip r:embed="rId2"/>
          <a:stretch>
            <a:fillRect/>
          </a:stretch>
        </p:blipFill>
        <p:spPr>
          <a:xfrm>
            <a:off x="5854163" y="2272917"/>
            <a:ext cx="6579674" cy="5890231"/>
          </a:xfrm>
          <a:prstGeom prst="rect">
            <a:avLst/>
          </a:prstGeom>
        </p:spPr>
      </p:pic>
    </p:spTree>
    <p:extLst>
      <p:ext uri="{BB962C8B-B14F-4D97-AF65-F5344CB8AC3E}">
        <p14:creationId xmlns:p14="http://schemas.microsoft.com/office/powerpoint/2010/main" val="111114631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CA"/>
          </a:p>
        </p:txBody>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CA"/>
          </a:p>
        </p:txBody>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CA"/>
          </a:p>
        </p:txBody>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CA"/>
          </a:p>
        </p:txBody>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CA"/>
          </a:p>
        </p:txBody>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CA"/>
          </a:p>
        </p:txBody>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CA"/>
          </a:p>
        </p:txBody>
      </p:sp>
      <p:grpSp>
        <p:nvGrpSpPr>
          <p:cNvPr id="14" name="Group 14"/>
          <p:cNvGrpSpPr/>
          <p:nvPr/>
        </p:nvGrpSpPr>
        <p:grpSpPr>
          <a:xfrm rot="-2700000">
            <a:off x="11386843" y="7201845"/>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7" name="AutoShape 17"/>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CA"/>
          </a:p>
        </p:txBody>
      </p:sp>
      <p:sp>
        <p:nvSpPr>
          <p:cNvPr id="18" name="AutoShape 18"/>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19" name="AutoShape 19"/>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CA"/>
          </a:p>
        </p:txBody>
      </p:sp>
      <p:sp>
        <p:nvSpPr>
          <p:cNvPr id="21" name="TextBox 20">
            <a:extLst>
              <a:ext uri="{FF2B5EF4-FFF2-40B4-BE49-F238E27FC236}">
                <a16:creationId xmlns:a16="http://schemas.microsoft.com/office/drawing/2014/main" id="{32FCAD8D-0F7A-EF58-6043-E9A8EDE6DB9C}"/>
              </a:ext>
            </a:extLst>
          </p:cNvPr>
          <p:cNvSpPr txBox="1"/>
          <p:nvPr/>
        </p:nvSpPr>
        <p:spPr>
          <a:xfrm>
            <a:off x="2666999" y="473827"/>
            <a:ext cx="12954000" cy="923330"/>
          </a:xfrm>
          <a:prstGeom prst="rect">
            <a:avLst/>
          </a:prstGeom>
          <a:noFill/>
        </p:spPr>
        <p:txBody>
          <a:bodyPr wrap="square">
            <a:spAutoFit/>
          </a:bodyPr>
          <a:lstStyle/>
          <a:p>
            <a:pPr algn="ctr"/>
            <a:r>
              <a:rPr lang="en-CA" sz="5400" dirty="0">
                <a:solidFill>
                  <a:srgbClr val="3D3D3D"/>
                </a:solidFill>
                <a:latin typeface="Kollektif Bold"/>
              </a:rPr>
              <a:t>Building the model</a:t>
            </a:r>
            <a:endParaRPr lang="en-US" sz="5400" dirty="0">
              <a:solidFill>
                <a:srgbClr val="3D3D3D"/>
              </a:solidFill>
              <a:latin typeface="Kollektif Bold"/>
            </a:endParaRPr>
          </a:p>
        </p:txBody>
      </p:sp>
      <p:pic>
        <p:nvPicPr>
          <p:cNvPr id="22" name="Picture 21">
            <a:extLst>
              <a:ext uri="{FF2B5EF4-FFF2-40B4-BE49-F238E27FC236}">
                <a16:creationId xmlns:a16="http://schemas.microsoft.com/office/drawing/2014/main" id="{76C67C13-EE0C-D011-14C1-A861AB180A5A}"/>
              </a:ext>
            </a:extLst>
          </p:cNvPr>
          <p:cNvPicPr>
            <a:picLocks noChangeAspect="1"/>
          </p:cNvPicPr>
          <p:nvPr/>
        </p:nvPicPr>
        <p:blipFill>
          <a:blip r:embed="rId2"/>
          <a:stretch>
            <a:fillRect/>
          </a:stretch>
        </p:blipFill>
        <p:spPr>
          <a:xfrm>
            <a:off x="4058197" y="2115844"/>
            <a:ext cx="10171605" cy="5721528"/>
          </a:xfrm>
          <a:prstGeom prst="rect">
            <a:avLst/>
          </a:prstGeom>
        </p:spPr>
      </p:pic>
    </p:spTree>
    <p:extLst>
      <p:ext uri="{BB962C8B-B14F-4D97-AF65-F5344CB8AC3E}">
        <p14:creationId xmlns:p14="http://schemas.microsoft.com/office/powerpoint/2010/main" val="225474973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CA"/>
          </a:p>
        </p:txBody>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CA"/>
          </a:p>
        </p:txBody>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CA"/>
          </a:p>
        </p:txBody>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CA"/>
          </a:p>
        </p:txBody>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CA"/>
          </a:p>
        </p:txBody>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CA"/>
          </a:p>
        </p:txBody>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CA"/>
          </a:p>
        </p:txBody>
      </p:sp>
      <p:grpSp>
        <p:nvGrpSpPr>
          <p:cNvPr id="14" name="Group 14"/>
          <p:cNvGrpSpPr/>
          <p:nvPr/>
        </p:nvGrpSpPr>
        <p:grpSpPr>
          <a:xfrm rot="-2700000">
            <a:off x="11386843" y="7201845"/>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7" name="AutoShape 17"/>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CA"/>
          </a:p>
        </p:txBody>
      </p:sp>
      <p:sp>
        <p:nvSpPr>
          <p:cNvPr id="18" name="AutoShape 18"/>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19" name="AutoShape 19"/>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CA"/>
          </a:p>
        </p:txBody>
      </p:sp>
      <p:sp>
        <p:nvSpPr>
          <p:cNvPr id="13" name="TextBox 12">
            <a:extLst>
              <a:ext uri="{FF2B5EF4-FFF2-40B4-BE49-F238E27FC236}">
                <a16:creationId xmlns:a16="http://schemas.microsoft.com/office/drawing/2014/main" id="{523A152A-D8E8-F56F-5FD7-83BEDC9A9F51}"/>
              </a:ext>
            </a:extLst>
          </p:cNvPr>
          <p:cNvSpPr txBox="1"/>
          <p:nvPr/>
        </p:nvSpPr>
        <p:spPr>
          <a:xfrm>
            <a:off x="2667000" y="444095"/>
            <a:ext cx="12954000" cy="923330"/>
          </a:xfrm>
          <a:prstGeom prst="rect">
            <a:avLst/>
          </a:prstGeom>
          <a:noFill/>
        </p:spPr>
        <p:txBody>
          <a:bodyPr wrap="square">
            <a:spAutoFit/>
          </a:bodyPr>
          <a:lstStyle/>
          <a:p>
            <a:pPr algn="ctr"/>
            <a:r>
              <a:rPr lang="en-CA" sz="5400" dirty="0">
                <a:solidFill>
                  <a:srgbClr val="3D3D3D"/>
                </a:solidFill>
                <a:latin typeface="Kollektif Bold"/>
              </a:rPr>
              <a:t>Co-efficient</a:t>
            </a:r>
            <a:endParaRPr lang="en-US" sz="5400" dirty="0">
              <a:solidFill>
                <a:srgbClr val="3D3D3D"/>
              </a:solidFill>
              <a:latin typeface="Kollektif Bold"/>
            </a:endParaRPr>
          </a:p>
        </p:txBody>
      </p:sp>
      <p:pic>
        <p:nvPicPr>
          <p:cNvPr id="24" name="Picture 23">
            <a:extLst>
              <a:ext uri="{FF2B5EF4-FFF2-40B4-BE49-F238E27FC236}">
                <a16:creationId xmlns:a16="http://schemas.microsoft.com/office/drawing/2014/main" id="{2F45B137-C137-0711-429C-ADCF41CDB357}"/>
              </a:ext>
            </a:extLst>
          </p:cNvPr>
          <p:cNvPicPr>
            <a:picLocks noChangeAspect="1"/>
          </p:cNvPicPr>
          <p:nvPr/>
        </p:nvPicPr>
        <p:blipFill rotWithShape="1">
          <a:blip r:embed="rId2"/>
          <a:srcRect r="21767"/>
          <a:stretch/>
        </p:blipFill>
        <p:spPr>
          <a:xfrm>
            <a:off x="3490923" y="3366707"/>
            <a:ext cx="12942404" cy="4621284"/>
          </a:xfrm>
          <a:prstGeom prst="rect">
            <a:avLst/>
          </a:prstGeom>
        </p:spPr>
      </p:pic>
    </p:spTree>
    <p:extLst>
      <p:ext uri="{BB962C8B-B14F-4D97-AF65-F5344CB8AC3E}">
        <p14:creationId xmlns:p14="http://schemas.microsoft.com/office/powerpoint/2010/main" val="25281129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CA"/>
          </a:p>
        </p:txBody>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CA"/>
          </a:p>
        </p:txBody>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CA"/>
          </a:p>
        </p:txBody>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CA"/>
          </a:p>
        </p:txBody>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CA"/>
          </a:p>
        </p:txBody>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CA"/>
          </a:p>
        </p:txBody>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CA"/>
          </a:p>
        </p:txBody>
      </p:sp>
      <p:grpSp>
        <p:nvGrpSpPr>
          <p:cNvPr id="14" name="Group 14"/>
          <p:cNvGrpSpPr/>
          <p:nvPr/>
        </p:nvGrpSpPr>
        <p:grpSpPr>
          <a:xfrm rot="-2700000">
            <a:off x="11605212" y="7407692"/>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7" name="AutoShape 17"/>
          <p:cNvSpPr/>
          <p:nvPr/>
        </p:nvSpPr>
        <p:spPr>
          <a:xfrm flipV="1">
            <a:off x="14349913" y="8175335"/>
            <a:ext cx="5132702" cy="5185216"/>
          </a:xfrm>
          <a:prstGeom prst="line">
            <a:avLst/>
          </a:prstGeom>
          <a:ln w="28575" cap="flat">
            <a:solidFill>
              <a:srgbClr val="8CA9AD"/>
            </a:solidFill>
            <a:prstDash val="solid"/>
            <a:headEnd type="none" w="sm" len="sm"/>
            <a:tailEnd type="none" w="sm" len="sm"/>
          </a:ln>
        </p:spPr>
        <p:txBody>
          <a:bodyPr/>
          <a:lstStyle/>
          <a:p>
            <a:endParaRPr lang="en-CA"/>
          </a:p>
        </p:txBody>
      </p:sp>
      <p:sp>
        <p:nvSpPr>
          <p:cNvPr id="18" name="AutoShape 18"/>
          <p:cNvSpPr/>
          <p:nvPr/>
        </p:nvSpPr>
        <p:spPr>
          <a:xfrm flipV="1">
            <a:off x="14662589" y="8535645"/>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19" name="AutoShape 19"/>
          <p:cNvSpPr/>
          <p:nvPr/>
        </p:nvSpPr>
        <p:spPr>
          <a:xfrm flipV="1">
            <a:off x="15021059" y="8886959"/>
            <a:ext cx="4867141" cy="4867141"/>
          </a:xfrm>
          <a:prstGeom prst="line">
            <a:avLst/>
          </a:prstGeom>
          <a:ln w="28575" cap="flat">
            <a:solidFill>
              <a:srgbClr val="8CA9AD"/>
            </a:solidFill>
            <a:prstDash val="solid"/>
            <a:headEnd type="none" w="sm" len="sm"/>
            <a:tailEnd type="none" w="sm" len="sm"/>
          </a:ln>
        </p:spPr>
        <p:txBody>
          <a:bodyPr/>
          <a:lstStyle/>
          <a:p>
            <a:endParaRPr lang="en-CA"/>
          </a:p>
        </p:txBody>
      </p:sp>
      <p:sp>
        <p:nvSpPr>
          <p:cNvPr id="22" name="TextBox 9">
            <a:extLst>
              <a:ext uri="{FF2B5EF4-FFF2-40B4-BE49-F238E27FC236}">
                <a16:creationId xmlns:a16="http://schemas.microsoft.com/office/drawing/2014/main" id="{073C1454-564B-8E29-15D6-50731D0BE32D}"/>
              </a:ext>
            </a:extLst>
          </p:cNvPr>
          <p:cNvSpPr txBox="1"/>
          <p:nvPr/>
        </p:nvSpPr>
        <p:spPr>
          <a:xfrm>
            <a:off x="6501621" y="1222682"/>
            <a:ext cx="8301678" cy="2587311"/>
          </a:xfrm>
          <a:prstGeom prst="rect">
            <a:avLst/>
          </a:prstGeom>
        </p:spPr>
        <p:txBody>
          <a:bodyPr wrap="square" lIns="0" tIns="0" rIns="0" bIns="0" rtlCol="0" anchor="t">
            <a:spAutoFit/>
          </a:bodyPr>
          <a:lstStyle/>
          <a:p>
            <a:pPr algn="l"/>
            <a:r>
              <a:rPr lang="en-CA" sz="6600" dirty="0">
                <a:solidFill>
                  <a:srgbClr val="3D3D3D"/>
                </a:solidFill>
                <a:latin typeface="Kollektif Bold"/>
              </a:rPr>
              <a:t>Introduction</a:t>
            </a:r>
          </a:p>
          <a:p>
            <a:endParaRPr lang="en-CA" sz="6600" dirty="0"/>
          </a:p>
          <a:p>
            <a:pPr algn="ctr">
              <a:lnSpc>
                <a:spcPts val="4070"/>
              </a:lnSpc>
            </a:pPr>
            <a:endParaRPr lang="en-US" sz="6600" dirty="0">
              <a:solidFill>
                <a:srgbClr val="3D3D3D"/>
              </a:solidFill>
              <a:latin typeface="Kollektif Bold"/>
            </a:endParaRPr>
          </a:p>
        </p:txBody>
      </p:sp>
      <p:sp>
        <p:nvSpPr>
          <p:cNvPr id="23" name="Content Placeholder 2">
            <a:extLst>
              <a:ext uri="{FF2B5EF4-FFF2-40B4-BE49-F238E27FC236}">
                <a16:creationId xmlns:a16="http://schemas.microsoft.com/office/drawing/2014/main" id="{70E7D223-9A39-8E46-422D-69BECFE592E7}"/>
              </a:ext>
            </a:extLst>
          </p:cNvPr>
          <p:cNvSpPr txBox="1">
            <a:spLocks/>
          </p:cNvSpPr>
          <p:nvPr/>
        </p:nvSpPr>
        <p:spPr>
          <a:xfrm>
            <a:off x="1876747" y="3588735"/>
            <a:ext cx="14212060" cy="43513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07000"/>
              </a:lnSpc>
              <a:spcAft>
                <a:spcPts val="800"/>
              </a:spcAft>
              <a:buFont typeface="Arial" pitchFamily="34" charset="0"/>
              <a:buNone/>
            </a:pPr>
            <a:r>
              <a:rPr lang="en-CA" kern="100" dirty="0">
                <a:latin typeface="Calibri" panose="020F0502020204030204" pitchFamily="34" charset="0"/>
                <a:ea typeface="Calibri" panose="020F0502020204030204" pitchFamily="34" charset="0"/>
                <a:cs typeface="Times New Roman" panose="02020603050405020304" pitchFamily="18" charset="0"/>
              </a:rPr>
              <a:t>In the rapidly evolving world of healthcare and insurance, the ability to predict and understand medical insurance's future needs and benefits has become essential. Integrating advanced technologies and data analytics has paved the way for predictive modeling, offering a transformative approach to assessing and addressing the diverse challenges within the industry. </a:t>
            </a:r>
          </a:p>
          <a:p>
            <a:pPr marL="0" indent="0" algn="just">
              <a:lnSpc>
                <a:spcPct val="107000"/>
              </a:lnSpc>
              <a:spcAft>
                <a:spcPts val="800"/>
              </a:spcAft>
              <a:buFont typeface="Arial" pitchFamily="34" charset="0"/>
              <a:buNone/>
            </a:pPr>
            <a:r>
              <a:rPr lang="en-CA" kern="100" dirty="0">
                <a:latin typeface="Calibri" panose="020F0502020204030204" pitchFamily="34" charset="0"/>
                <a:ea typeface="Calibri" panose="020F0502020204030204" pitchFamily="34" charset="0"/>
                <a:cs typeface="Times New Roman" panose="02020603050405020304" pitchFamily="18" charset="0"/>
              </a:rPr>
              <a:t>Our topic will predict what the insurance cost of a person will have to pay after considering different features.</a:t>
            </a:r>
          </a:p>
          <a:p>
            <a:pPr marL="0" indent="0">
              <a:buFont typeface="Arial" pitchFamily="34" charset="0"/>
              <a:buNone/>
            </a:pPr>
            <a:endParaRPr lang="en-CA" sz="48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CA"/>
          </a:p>
        </p:txBody>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CA"/>
          </a:p>
        </p:txBody>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CA"/>
          </a:p>
        </p:txBody>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CA"/>
          </a:p>
        </p:txBody>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CA"/>
          </a:p>
        </p:txBody>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CA"/>
          </a:p>
        </p:txBody>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CA"/>
          </a:p>
        </p:txBody>
      </p:sp>
      <p:grpSp>
        <p:nvGrpSpPr>
          <p:cNvPr id="14" name="Group 14"/>
          <p:cNvGrpSpPr/>
          <p:nvPr/>
        </p:nvGrpSpPr>
        <p:grpSpPr>
          <a:xfrm rot="-2700000">
            <a:off x="11386843" y="7201845"/>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7" name="AutoShape 17"/>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CA"/>
          </a:p>
        </p:txBody>
      </p:sp>
      <p:sp>
        <p:nvSpPr>
          <p:cNvPr id="18" name="AutoShape 18"/>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19" name="AutoShape 19"/>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CA"/>
          </a:p>
        </p:txBody>
      </p:sp>
      <p:graphicFrame>
        <p:nvGraphicFramePr>
          <p:cNvPr id="13" name="Table 12">
            <a:extLst>
              <a:ext uri="{FF2B5EF4-FFF2-40B4-BE49-F238E27FC236}">
                <a16:creationId xmlns:a16="http://schemas.microsoft.com/office/drawing/2014/main" id="{9EF0B488-2E0E-858E-2031-A2A0D488944A}"/>
              </a:ext>
            </a:extLst>
          </p:cNvPr>
          <p:cNvGraphicFramePr>
            <a:graphicFrameLocks noGrp="1"/>
          </p:cNvGraphicFramePr>
          <p:nvPr>
            <p:extLst>
              <p:ext uri="{D42A27DB-BD31-4B8C-83A1-F6EECF244321}">
                <p14:modId xmlns:p14="http://schemas.microsoft.com/office/powerpoint/2010/main" val="3864522249"/>
              </p:ext>
            </p:extLst>
          </p:nvPr>
        </p:nvGraphicFramePr>
        <p:xfrm>
          <a:off x="2998192" y="3680595"/>
          <a:ext cx="13036788" cy="2581222"/>
        </p:xfrm>
        <a:graphic>
          <a:graphicData uri="http://schemas.openxmlformats.org/drawingml/2006/table">
            <a:tbl>
              <a:tblPr firstRow="1" bandRow="1">
                <a:tableStyleId>{5C22544A-7EE6-4342-B048-85BDC9FD1C3A}</a:tableStyleId>
              </a:tblPr>
              <a:tblGrid>
                <a:gridCol w="5991370">
                  <a:extLst>
                    <a:ext uri="{9D8B030D-6E8A-4147-A177-3AD203B41FA5}">
                      <a16:colId xmlns:a16="http://schemas.microsoft.com/office/drawing/2014/main" val="3655331624"/>
                    </a:ext>
                  </a:extLst>
                </a:gridCol>
                <a:gridCol w="3793266">
                  <a:extLst>
                    <a:ext uri="{9D8B030D-6E8A-4147-A177-3AD203B41FA5}">
                      <a16:colId xmlns:a16="http://schemas.microsoft.com/office/drawing/2014/main" val="4164008114"/>
                    </a:ext>
                  </a:extLst>
                </a:gridCol>
                <a:gridCol w="3252152">
                  <a:extLst>
                    <a:ext uri="{9D8B030D-6E8A-4147-A177-3AD203B41FA5}">
                      <a16:colId xmlns:a16="http://schemas.microsoft.com/office/drawing/2014/main" val="196886973"/>
                    </a:ext>
                  </a:extLst>
                </a:gridCol>
              </a:tblGrid>
              <a:tr h="519438">
                <a:tc>
                  <a:txBody>
                    <a:bodyPr/>
                    <a:lstStyle/>
                    <a:p>
                      <a:pPr algn="ctr" fontAlgn="b"/>
                      <a:r>
                        <a:rPr lang="en-CA" sz="4000" b="1" i="0" u="none" strike="noStrike" dirty="0">
                          <a:solidFill>
                            <a:srgbClr val="FFFFFF"/>
                          </a:solidFill>
                          <a:effectLst/>
                          <a:latin typeface="Calibri" panose="020F0502020204030204" pitchFamily="34" charset="0"/>
                        </a:rPr>
                        <a:t>Model Evaluation</a:t>
                      </a:r>
                    </a:p>
                  </a:txBody>
                  <a:tcPr marL="7620" marR="7620" marT="7620" marB="0" anchor="b"/>
                </a:tc>
                <a:tc>
                  <a:txBody>
                    <a:bodyPr/>
                    <a:lstStyle/>
                    <a:p>
                      <a:pPr algn="ctr" fontAlgn="b"/>
                      <a:r>
                        <a:rPr lang="en-CA" sz="4000" b="1" i="0" u="none" strike="noStrike" dirty="0">
                          <a:solidFill>
                            <a:srgbClr val="FFFFFF"/>
                          </a:solidFill>
                          <a:effectLst/>
                          <a:latin typeface="Calibri" panose="020F0502020204030204" pitchFamily="34" charset="0"/>
                        </a:rPr>
                        <a:t>80 - 20 %</a:t>
                      </a:r>
                    </a:p>
                  </a:txBody>
                  <a:tcPr marL="7620" marR="7620" marT="7620" marB="0" anchor="b"/>
                </a:tc>
                <a:tc>
                  <a:txBody>
                    <a:bodyPr/>
                    <a:lstStyle/>
                    <a:p>
                      <a:pPr algn="ctr" fontAlgn="b"/>
                      <a:r>
                        <a:rPr lang="en-CA" sz="4000" b="1" i="0" u="none" strike="noStrike">
                          <a:solidFill>
                            <a:srgbClr val="FFFFFF"/>
                          </a:solidFill>
                          <a:effectLst/>
                          <a:latin typeface="Calibri" panose="020F0502020204030204" pitchFamily="34" charset="0"/>
                        </a:rPr>
                        <a:t>70 - 30 %</a:t>
                      </a:r>
                    </a:p>
                  </a:txBody>
                  <a:tcPr marL="7620" marR="7620" marT="7620" marB="0" anchor="b"/>
                </a:tc>
                <a:extLst>
                  <a:ext uri="{0D108BD9-81ED-4DB2-BD59-A6C34878D82A}">
                    <a16:rowId xmlns:a16="http://schemas.microsoft.com/office/drawing/2014/main" val="955433509"/>
                  </a:ext>
                </a:extLst>
              </a:tr>
              <a:tr h="519438">
                <a:tc>
                  <a:txBody>
                    <a:bodyPr/>
                    <a:lstStyle/>
                    <a:p>
                      <a:pPr algn="ctr" fontAlgn="b"/>
                      <a:r>
                        <a:rPr lang="en-CA" sz="4000" b="0" i="0" u="none" strike="noStrike" dirty="0">
                          <a:solidFill>
                            <a:srgbClr val="000000"/>
                          </a:solidFill>
                          <a:effectLst/>
                          <a:latin typeface="Calibri" panose="020F0502020204030204" pitchFamily="34" charset="0"/>
                        </a:rPr>
                        <a:t>Mean Absolute Error</a:t>
                      </a:r>
                    </a:p>
                  </a:txBody>
                  <a:tcPr marL="7620" marR="7620" marT="7620" marB="0" anchor="b"/>
                </a:tc>
                <a:tc>
                  <a:txBody>
                    <a:bodyPr/>
                    <a:lstStyle/>
                    <a:p>
                      <a:pPr algn="ctr" fontAlgn="b"/>
                      <a:r>
                        <a:rPr lang="en-CA" sz="4000" b="0" i="0" u="none" strike="noStrike">
                          <a:solidFill>
                            <a:srgbClr val="000000"/>
                          </a:solidFill>
                          <a:effectLst/>
                          <a:latin typeface="Calibri" panose="020F0502020204030204" pitchFamily="34" charset="0"/>
                        </a:rPr>
                        <a:t>3772.42</a:t>
                      </a:r>
                    </a:p>
                  </a:txBody>
                  <a:tcPr marL="7620" marR="7620" marT="7620" marB="0" anchor="b"/>
                </a:tc>
                <a:tc>
                  <a:txBody>
                    <a:bodyPr/>
                    <a:lstStyle/>
                    <a:p>
                      <a:pPr algn="ctr" fontAlgn="b"/>
                      <a:r>
                        <a:rPr lang="en-CA" sz="4000" b="0" i="0" u="none" strike="noStrike">
                          <a:solidFill>
                            <a:srgbClr val="000000"/>
                          </a:solidFill>
                          <a:effectLst/>
                          <a:latin typeface="Calibri" panose="020F0502020204030204" pitchFamily="34" charset="0"/>
                        </a:rPr>
                        <a:t>3918.62</a:t>
                      </a:r>
                    </a:p>
                  </a:txBody>
                  <a:tcPr marL="7620" marR="7620" marT="7620" marB="0" anchor="b"/>
                </a:tc>
                <a:extLst>
                  <a:ext uri="{0D108BD9-81ED-4DB2-BD59-A6C34878D82A}">
                    <a16:rowId xmlns:a16="http://schemas.microsoft.com/office/drawing/2014/main" val="3004285185"/>
                  </a:ext>
                </a:extLst>
              </a:tr>
              <a:tr h="519438">
                <a:tc>
                  <a:txBody>
                    <a:bodyPr/>
                    <a:lstStyle/>
                    <a:p>
                      <a:pPr algn="ctr" fontAlgn="b"/>
                      <a:r>
                        <a:rPr lang="en-CA" sz="4000" b="0" i="0" u="none" strike="noStrike" dirty="0">
                          <a:solidFill>
                            <a:srgbClr val="000000"/>
                          </a:solidFill>
                          <a:effectLst/>
                          <a:latin typeface="Calibri" panose="020F0502020204030204" pitchFamily="34" charset="0"/>
                        </a:rPr>
                        <a:t>Mean Squared Error</a:t>
                      </a:r>
                    </a:p>
                  </a:txBody>
                  <a:tcPr marL="7620" marR="7620" marT="7620" marB="0" anchor="b"/>
                </a:tc>
                <a:tc>
                  <a:txBody>
                    <a:bodyPr/>
                    <a:lstStyle/>
                    <a:p>
                      <a:pPr algn="ctr" fontAlgn="b"/>
                      <a:r>
                        <a:rPr lang="en-CA" sz="4000" b="0" i="0" u="none" strike="noStrike">
                          <a:solidFill>
                            <a:srgbClr val="000000"/>
                          </a:solidFill>
                          <a:effectLst/>
                          <a:latin typeface="Calibri" panose="020F0502020204030204" pitchFamily="34" charset="0"/>
                        </a:rPr>
                        <a:t>29452719.92</a:t>
                      </a:r>
                    </a:p>
                  </a:txBody>
                  <a:tcPr marL="7620" marR="7620" marT="7620" marB="0" anchor="b"/>
                </a:tc>
                <a:tc>
                  <a:txBody>
                    <a:bodyPr/>
                    <a:lstStyle/>
                    <a:p>
                      <a:pPr algn="ctr" fontAlgn="b"/>
                      <a:r>
                        <a:rPr lang="en-CA" sz="4000" b="0" i="0" u="none" strike="noStrike">
                          <a:solidFill>
                            <a:srgbClr val="000000"/>
                          </a:solidFill>
                          <a:effectLst/>
                          <a:latin typeface="Calibri" panose="020F0502020204030204" pitchFamily="34" charset="0"/>
                        </a:rPr>
                        <a:t>32073984.94</a:t>
                      </a:r>
                    </a:p>
                  </a:txBody>
                  <a:tcPr marL="7620" marR="7620" marT="7620" marB="0" anchor="b"/>
                </a:tc>
                <a:extLst>
                  <a:ext uri="{0D108BD9-81ED-4DB2-BD59-A6C34878D82A}">
                    <a16:rowId xmlns:a16="http://schemas.microsoft.com/office/drawing/2014/main" val="2948038076"/>
                  </a:ext>
                </a:extLst>
              </a:tr>
              <a:tr h="729562">
                <a:tc>
                  <a:txBody>
                    <a:bodyPr/>
                    <a:lstStyle/>
                    <a:p>
                      <a:pPr algn="ctr" fontAlgn="b"/>
                      <a:r>
                        <a:rPr lang="en-CA" sz="4000" b="0" i="0" u="none" strike="noStrike" dirty="0">
                          <a:solidFill>
                            <a:srgbClr val="000000"/>
                          </a:solidFill>
                          <a:effectLst/>
                          <a:latin typeface="Calibri" panose="020F0502020204030204" pitchFamily="34" charset="0"/>
                        </a:rPr>
                        <a:t>Root Mean Squared Error</a:t>
                      </a:r>
                    </a:p>
                  </a:txBody>
                  <a:tcPr marL="7620" marR="7620" marT="7620" marB="0" anchor="b"/>
                </a:tc>
                <a:tc>
                  <a:txBody>
                    <a:bodyPr/>
                    <a:lstStyle/>
                    <a:p>
                      <a:pPr algn="ctr" fontAlgn="b"/>
                      <a:r>
                        <a:rPr lang="en-CA" sz="4000" b="0" i="0" u="none" strike="noStrike" dirty="0">
                          <a:solidFill>
                            <a:srgbClr val="000000"/>
                          </a:solidFill>
                          <a:effectLst/>
                          <a:latin typeface="Calibri" panose="020F0502020204030204" pitchFamily="34" charset="0"/>
                        </a:rPr>
                        <a:t>5427.04</a:t>
                      </a:r>
                    </a:p>
                  </a:txBody>
                  <a:tcPr marL="7620" marR="7620" marT="7620" marB="0" anchor="b"/>
                </a:tc>
                <a:tc>
                  <a:txBody>
                    <a:bodyPr/>
                    <a:lstStyle/>
                    <a:p>
                      <a:pPr algn="ctr" fontAlgn="b"/>
                      <a:r>
                        <a:rPr lang="en-CA" sz="4000" b="0" i="0" u="none" strike="noStrike" dirty="0">
                          <a:solidFill>
                            <a:srgbClr val="000000"/>
                          </a:solidFill>
                          <a:effectLst/>
                          <a:latin typeface="Calibri" panose="020F0502020204030204" pitchFamily="34" charset="0"/>
                        </a:rPr>
                        <a:t>5663.39</a:t>
                      </a:r>
                    </a:p>
                  </a:txBody>
                  <a:tcPr marL="7620" marR="7620" marT="7620" marB="0" anchor="b"/>
                </a:tc>
                <a:extLst>
                  <a:ext uri="{0D108BD9-81ED-4DB2-BD59-A6C34878D82A}">
                    <a16:rowId xmlns:a16="http://schemas.microsoft.com/office/drawing/2014/main" val="2888802368"/>
                  </a:ext>
                </a:extLst>
              </a:tr>
            </a:tbl>
          </a:graphicData>
        </a:graphic>
      </p:graphicFrame>
      <p:sp>
        <p:nvSpPr>
          <p:cNvPr id="20" name="TextBox 19">
            <a:extLst>
              <a:ext uri="{FF2B5EF4-FFF2-40B4-BE49-F238E27FC236}">
                <a16:creationId xmlns:a16="http://schemas.microsoft.com/office/drawing/2014/main" id="{92BB2E1A-0D0D-E2FE-A047-BEC65A11873C}"/>
              </a:ext>
            </a:extLst>
          </p:cNvPr>
          <p:cNvSpPr txBox="1"/>
          <p:nvPr/>
        </p:nvSpPr>
        <p:spPr>
          <a:xfrm>
            <a:off x="6324600" y="1483051"/>
            <a:ext cx="5638800" cy="830997"/>
          </a:xfrm>
          <a:prstGeom prst="rect">
            <a:avLst/>
          </a:prstGeom>
          <a:noFill/>
        </p:spPr>
        <p:txBody>
          <a:bodyPr wrap="square" rtlCol="0">
            <a:spAutoFit/>
          </a:bodyPr>
          <a:lstStyle/>
          <a:p>
            <a:pPr algn="ctr"/>
            <a:r>
              <a:rPr lang="en-CA" sz="4800" b="1" dirty="0">
                <a:latin typeface="Kollektif Bold" panose="020B0604020202020204" charset="0"/>
              </a:rPr>
              <a:t>Model Evaluation</a:t>
            </a:r>
          </a:p>
        </p:txBody>
      </p:sp>
    </p:spTree>
    <p:extLst>
      <p:ext uri="{BB962C8B-B14F-4D97-AF65-F5344CB8AC3E}">
        <p14:creationId xmlns:p14="http://schemas.microsoft.com/office/powerpoint/2010/main" val="3365201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833915" y="4189410"/>
            <a:ext cx="10620170" cy="1657984"/>
          </a:xfrm>
          <a:prstGeom prst="rect">
            <a:avLst/>
          </a:prstGeom>
        </p:spPr>
        <p:txBody>
          <a:bodyPr lIns="0" tIns="0" rIns="0" bIns="0" rtlCol="0" anchor="t">
            <a:spAutoFit/>
          </a:bodyPr>
          <a:lstStyle/>
          <a:p>
            <a:pPr algn="ctr">
              <a:lnSpc>
                <a:spcPts val="12399"/>
              </a:lnSpc>
            </a:pPr>
            <a:r>
              <a:rPr lang="en-US" sz="12399">
                <a:solidFill>
                  <a:srgbClr val="227C9D"/>
                </a:solidFill>
                <a:latin typeface="Kollektif Bold"/>
              </a:rPr>
              <a:t>THANK YOU</a:t>
            </a:r>
          </a:p>
        </p:txBody>
      </p:sp>
      <p:sp>
        <p:nvSpPr>
          <p:cNvPr id="4" name="Freeform 4"/>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5" name="Freeform 5"/>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CA"/>
          </a:p>
        </p:txBody>
      </p:sp>
      <p:sp>
        <p:nvSpPr>
          <p:cNvPr id="6" name="Freeform 6"/>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CA"/>
          </a:p>
        </p:txBody>
      </p:sp>
      <p:sp>
        <p:nvSpPr>
          <p:cNvPr id="7" name="Freeform 7"/>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CA"/>
          </a:p>
        </p:txBody>
      </p:sp>
      <p:sp>
        <p:nvSpPr>
          <p:cNvPr id="8" name="Freeform 8"/>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CA"/>
          </a:p>
        </p:txBody>
      </p:sp>
      <p:sp>
        <p:nvSpPr>
          <p:cNvPr id="9" name="Freeform 9"/>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CA"/>
          </a:p>
        </p:txBody>
      </p:sp>
      <p:sp>
        <p:nvSpPr>
          <p:cNvPr id="10" name="Freeform 10"/>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CA"/>
          </a:p>
        </p:txBody>
      </p:sp>
      <p:sp>
        <p:nvSpPr>
          <p:cNvPr id="11" name="Freeform 11"/>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CA"/>
          </a:p>
        </p:txBody>
      </p:sp>
      <p:sp>
        <p:nvSpPr>
          <p:cNvPr id="12" name="Freeform 12"/>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CA"/>
          </a:p>
        </p:txBody>
      </p:sp>
      <p:sp>
        <p:nvSpPr>
          <p:cNvPr id="13" name="Freeform 13"/>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14" name="Freeform 14"/>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CA"/>
          </a:p>
        </p:txBody>
      </p:sp>
      <p:sp>
        <p:nvSpPr>
          <p:cNvPr id="15" name="Freeform 15"/>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16" name="Freeform 16"/>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CA"/>
          </a:p>
        </p:txBody>
      </p:sp>
      <p:sp>
        <p:nvSpPr>
          <p:cNvPr id="17" name="Freeform 17"/>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CA"/>
          </a:p>
        </p:txBody>
      </p:sp>
      <p:sp>
        <p:nvSpPr>
          <p:cNvPr id="18" name="Freeform 18"/>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CA"/>
          </a:p>
        </p:txBody>
      </p:sp>
      <p:sp>
        <p:nvSpPr>
          <p:cNvPr id="19" name="Freeform 19"/>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CA"/>
          </a:p>
        </p:txBody>
      </p:sp>
      <p:sp>
        <p:nvSpPr>
          <p:cNvPr id="20" name="Freeform 20"/>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grpSp>
        <p:nvGrpSpPr>
          <p:cNvPr id="21" name="Group 21"/>
          <p:cNvGrpSpPr/>
          <p:nvPr/>
        </p:nvGrpSpPr>
        <p:grpSpPr>
          <a:xfrm>
            <a:off x="13123603" y="5475036"/>
            <a:ext cx="8847511" cy="8855676"/>
            <a:chOff x="0" y="0"/>
            <a:chExt cx="11796681" cy="11807568"/>
          </a:xfrm>
        </p:grpSpPr>
        <p:grpSp>
          <p:nvGrpSpPr>
            <p:cNvPr id="22" name="Group 22"/>
            <p:cNvGrpSpPr/>
            <p:nvPr/>
          </p:nvGrpSpPr>
          <p:grpSpPr>
            <a:xfrm rot="2700000">
              <a:off x="1676828" y="2799524"/>
              <a:ext cx="9887197" cy="4753460"/>
              <a:chOff x="0" y="0"/>
              <a:chExt cx="660400" cy="317500"/>
            </a:xfrm>
          </p:grpSpPr>
          <p:sp>
            <p:nvSpPr>
              <p:cNvPr id="23" name="Freeform 2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24" name="TextBox 2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5" name="AutoShape 25"/>
            <p:cNvSpPr/>
            <p:nvPr/>
          </p:nvSpPr>
          <p:spPr>
            <a:xfrm>
              <a:off x="1060010" y="3892256"/>
              <a:ext cx="6913622" cy="6843603"/>
            </a:xfrm>
            <a:prstGeom prst="line">
              <a:avLst/>
            </a:prstGeom>
            <a:ln w="38100" cap="flat">
              <a:solidFill>
                <a:srgbClr val="8CA9AD"/>
              </a:solidFill>
              <a:prstDash val="solid"/>
              <a:headEnd type="none" w="sm" len="sm"/>
              <a:tailEnd type="none" w="sm" len="sm"/>
            </a:ln>
          </p:spPr>
          <p:txBody>
            <a:bodyPr/>
            <a:lstStyle/>
            <a:p>
              <a:endParaRPr lang="en-CA"/>
            </a:p>
          </p:txBody>
        </p:sp>
        <p:sp>
          <p:nvSpPr>
            <p:cNvPr id="26" name="AutoShape 26"/>
            <p:cNvSpPr/>
            <p:nvPr/>
          </p:nvSpPr>
          <p:spPr>
            <a:xfrm>
              <a:off x="774748" y="4309159"/>
              <a:ext cx="6718471" cy="6718471"/>
            </a:xfrm>
            <a:prstGeom prst="line">
              <a:avLst/>
            </a:prstGeom>
            <a:ln w="38100" cap="flat">
              <a:solidFill>
                <a:srgbClr val="8CA9AD"/>
              </a:solidFill>
              <a:prstDash val="solid"/>
              <a:headEnd type="none" w="sm" len="sm"/>
              <a:tailEnd type="none" w="sm" len="sm"/>
            </a:ln>
          </p:spPr>
          <p:txBody>
            <a:bodyPr/>
            <a:lstStyle/>
            <a:p>
              <a:endParaRPr lang="en-CA"/>
            </a:p>
          </p:txBody>
        </p:sp>
        <p:sp>
          <p:nvSpPr>
            <p:cNvPr id="27" name="AutoShape 27"/>
            <p:cNvSpPr/>
            <p:nvPr/>
          </p:nvSpPr>
          <p:spPr>
            <a:xfrm>
              <a:off x="535279" y="4787119"/>
              <a:ext cx="6489522" cy="6489522"/>
            </a:xfrm>
            <a:prstGeom prst="line">
              <a:avLst/>
            </a:prstGeom>
            <a:ln w="38100" cap="flat">
              <a:solidFill>
                <a:srgbClr val="8CA9AD"/>
              </a:solidFill>
              <a:prstDash val="solid"/>
              <a:headEnd type="none" w="sm" len="sm"/>
              <a:tailEnd type="none" w="sm" len="sm"/>
            </a:ln>
          </p:spPr>
          <p:txBody>
            <a:bodyPr/>
            <a:lstStyle/>
            <a:p>
              <a:endParaRPr lang="en-CA"/>
            </a:p>
          </p:txBody>
        </p:sp>
        <p:sp>
          <p:nvSpPr>
            <p:cNvPr id="28" name="AutoShape 28"/>
            <p:cNvSpPr/>
            <p:nvPr/>
          </p:nvSpPr>
          <p:spPr>
            <a:xfrm>
              <a:off x="366406" y="5302142"/>
              <a:ext cx="6254021" cy="6254021"/>
            </a:xfrm>
            <a:prstGeom prst="line">
              <a:avLst/>
            </a:prstGeom>
            <a:ln w="38100" cap="flat">
              <a:solidFill>
                <a:srgbClr val="8CA9AD"/>
              </a:solidFill>
              <a:prstDash val="solid"/>
              <a:headEnd type="none" w="sm" len="sm"/>
              <a:tailEnd type="none" w="sm" len="sm"/>
            </a:ln>
          </p:spPr>
          <p:txBody>
            <a:bodyPr/>
            <a:lstStyle/>
            <a:p>
              <a:endParaRPr lang="en-CA"/>
            </a:p>
          </p:txBody>
        </p:sp>
        <p:sp>
          <p:nvSpPr>
            <p:cNvPr id="29" name="AutoShape 29"/>
            <p:cNvSpPr/>
            <p:nvPr/>
          </p:nvSpPr>
          <p:spPr>
            <a:xfrm>
              <a:off x="174601" y="5888378"/>
              <a:ext cx="5796899" cy="5796899"/>
            </a:xfrm>
            <a:prstGeom prst="line">
              <a:avLst/>
            </a:prstGeom>
            <a:ln w="38100" cap="flat">
              <a:solidFill>
                <a:srgbClr val="8CA9AD"/>
              </a:solidFill>
              <a:prstDash val="solid"/>
              <a:headEnd type="none" w="sm" len="sm"/>
              <a:tailEnd type="none" w="sm" len="sm"/>
            </a:ln>
          </p:spPr>
          <p:txBody>
            <a:bodyPr/>
            <a:lstStyle/>
            <a:p>
              <a:endParaRPr lang="en-CA"/>
            </a:p>
          </p:txBody>
        </p:sp>
        <p:sp>
          <p:nvSpPr>
            <p:cNvPr id="30" name="AutoShape 30"/>
            <p:cNvSpPr/>
            <p:nvPr/>
          </p:nvSpPr>
          <p:spPr>
            <a:xfrm>
              <a:off x="13508" y="6480010"/>
              <a:ext cx="5284799" cy="5314125"/>
            </a:xfrm>
            <a:prstGeom prst="line">
              <a:avLst/>
            </a:prstGeom>
            <a:ln w="38100" cap="flat">
              <a:solidFill>
                <a:srgbClr val="8CA9AD"/>
              </a:solidFill>
              <a:prstDash val="solid"/>
              <a:headEnd type="none" w="sm" len="sm"/>
              <a:tailEnd type="none" w="sm" len="sm"/>
            </a:ln>
          </p:spPr>
          <p:txBody>
            <a:bodyPr/>
            <a:lstStyle/>
            <a:p>
              <a:endParaRPr lang="en-CA"/>
            </a:p>
          </p:txBody>
        </p:sp>
        <p:sp>
          <p:nvSpPr>
            <p:cNvPr id="31" name="AutoShape 31"/>
            <p:cNvSpPr/>
            <p:nvPr/>
          </p:nvSpPr>
          <p:spPr>
            <a:xfrm>
              <a:off x="47865" y="7228854"/>
              <a:ext cx="4503313" cy="4480077"/>
            </a:xfrm>
            <a:prstGeom prst="line">
              <a:avLst/>
            </a:prstGeom>
            <a:ln w="38100" cap="flat">
              <a:solidFill>
                <a:srgbClr val="8CA9AD"/>
              </a:solidFill>
              <a:prstDash val="solid"/>
              <a:headEnd type="none" w="sm" len="sm"/>
              <a:tailEnd type="none" w="sm" len="sm"/>
            </a:ln>
          </p:spPr>
          <p:txBody>
            <a:bodyPr/>
            <a:lstStyle/>
            <a:p>
              <a:endParaRPr lang="en-CA"/>
            </a:p>
          </p:txBody>
        </p:sp>
        <p:sp>
          <p:nvSpPr>
            <p:cNvPr id="32" name="AutoShape 32"/>
            <p:cNvSpPr/>
            <p:nvPr/>
          </p:nvSpPr>
          <p:spPr>
            <a:xfrm>
              <a:off x="165620" y="8131631"/>
              <a:ext cx="3504797" cy="3562626"/>
            </a:xfrm>
            <a:prstGeom prst="line">
              <a:avLst/>
            </a:prstGeom>
            <a:ln w="38100" cap="flat">
              <a:solidFill>
                <a:srgbClr val="8CA9AD"/>
              </a:solidFill>
              <a:prstDash val="solid"/>
              <a:headEnd type="none" w="sm" len="sm"/>
              <a:tailEnd type="none" w="sm" len="sm"/>
            </a:ln>
          </p:spPr>
          <p:txBody>
            <a:bodyPr/>
            <a:lstStyle/>
            <a:p>
              <a:endParaRPr lang="en-CA"/>
            </a:p>
          </p:txBody>
        </p:sp>
        <p:sp>
          <p:nvSpPr>
            <p:cNvPr id="33" name="AutoShape 33"/>
            <p:cNvSpPr/>
            <p:nvPr/>
          </p:nvSpPr>
          <p:spPr>
            <a:xfrm>
              <a:off x="676661" y="9346264"/>
              <a:ext cx="1790115" cy="1790115"/>
            </a:xfrm>
            <a:prstGeom prst="line">
              <a:avLst/>
            </a:prstGeom>
            <a:ln w="38100" cap="flat">
              <a:solidFill>
                <a:srgbClr val="8CA9AD"/>
              </a:solidFill>
              <a:prstDash val="solid"/>
              <a:headEnd type="none" w="sm" len="sm"/>
              <a:tailEnd type="none" w="sm" len="sm"/>
            </a:ln>
          </p:spPr>
          <p:txBody>
            <a:bodyPr/>
            <a:lstStyle/>
            <a:p>
              <a:endParaRPr lang="en-CA"/>
            </a:p>
          </p:txBody>
        </p:sp>
      </p:grpSp>
      <p:grpSp>
        <p:nvGrpSpPr>
          <p:cNvPr id="34" name="Group 34"/>
          <p:cNvGrpSpPr/>
          <p:nvPr/>
        </p:nvGrpSpPr>
        <p:grpSpPr>
          <a:xfrm>
            <a:off x="-2634012" y="-5192964"/>
            <a:ext cx="8847511" cy="8855676"/>
            <a:chOff x="0" y="0"/>
            <a:chExt cx="11796681" cy="11807568"/>
          </a:xfrm>
        </p:grpSpPr>
        <p:grpSp>
          <p:nvGrpSpPr>
            <p:cNvPr id="35" name="Group 35"/>
            <p:cNvGrpSpPr/>
            <p:nvPr/>
          </p:nvGrpSpPr>
          <p:grpSpPr>
            <a:xfrm rot="2700000">
              <a:off x="1676828" y="2799524"/>
              <a:ext cx="9887197" cy="4753460"/>
              <a:chOff x="0" y="0"/>
              <a:chExt cx="660400" cy="317500"/>
            </a:xfrm>
          </p:grpSpPr>
          <p:sp>
            <p:nvSpPr>
              <p:cNvPr id="36" name="Freeform 3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37" name="TextBox 3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8" name="AutoShape 38"/>
            <p:cNvSpPr/>
            <p:nvPr/>
          </p:nvSpPr>
          <p:spPr>
            <a:xfrm>
              <a:off x="1060010" y="3892256"/>
              <a:ext cx="6913622" cy="6843603"/>
            </a:xfrm>
            <a:prstGeom prst="line">
              <a:avLst/>
            </a:prstGeom>
            <a:ln w="38100" cap="flat">
              <a:solidFill>
                <a:srgbClr val="8CA9AD"/>
              </a:solidFill>
              <a:prstDash val="solid"/>
              <a:headEnd type="none" w="sm" len="sm"/>
              <a:tailEnd type="none" w="sm" len="sm"/>
            </a:ln>
          </p:spPr>
          <p:txBody>
            <a:bodyPr/>
            <a:lstStyle/>
            <a:p>
              <a:endParaRPr lang="en-CA"/>
            </a:p>
          </p:txBody>
        </p:sp>
        <p:sp>
          <p:nvSpPr>
            <p:cNvPr id="39" name="AutoShape 39"/>
            <p:cNvSpPr/>
            <p:nvPr/>
          </p:nvSpPr>
          <p:spPr>
            <a:xfrm>
              <a:off x="774748" y="4309159"/>
              <a:ext cx="6718471" cy="6718471"/>
            </a:xfrm>
            <a:prstGeom prst="line">
              <a:avLst/>
            </a:prstGeom>
            <a:ln w="38100" cap="flat">
              <a:solidFill>
                <a:srgbClr val="8CA9AD"/>
              </a:solidFill>
              <a:prstDash val="solid"/>
              <a:headEnd type="none" w="sm" len="sm"/>
              <a:tailEnd type="none" w="sm" len="sm"/>
            </a:ln>
          </p:spPr>
          <p:txBody>
            <a:bodyPr/>
            <a:lstStyle/>
            <a:p>
              <a:endParaRPr lang="en-CA"/>
            </a:p>
          </p:txBody>
        </p:sp>
        <p:sp>
          <p:nvSpPr>
            <p:cNvPr id="40" name="AutoShape 40"/>
            <p:cNvSpPr/>
            <p:nvPr/>
          </p:nvSpPr>
          <p:spPr>
            <a:xfrm>
              <a:off x="535279" y="4787119"/>
              <a:ext cx="6489522" cy="6489522"/>
            </a:xfrm>
            <a:prstGeom prst="line">
              <a:avLst/>
            </a:prstGeom>
            <a:ln w="38100" cap="flat">
              <a:solidFill>
                <a:srgbClr val="8CA9AD"/>
              </a:solidFill>
              <a:prstDash val="solid"/>
              <a:headEnd type="none" w="sm" len="sm"/>
              <a:tailEnd type="none" w="sm" len="sm"/>
            </a:ln>
          </p:spPr>
          <p:txBody>
            <a:bodyPr/>
            <a:lstStyle/>
            <a:p>
              <a:endParaRPr lang="en-CA"/>
            </a:p>
          </p:txBody>
        </p:sp>
        <p:sp>
          <p:nvSpPr>
            <p:cNvPr id="41" name="AutoShape 41"/>
            <p:cNvSpPr/>
            <p:nvPr/>
          </p:nvSpPr>
          <p:spPr>
            <a:xfrm>
              <a:off x="366406" y="5302142"/>
              <a:ext cx="6254021" cy="6254021"/>
            </a:xfrm>
            <a:prstGeom prst="line">
              <a:avLst/>
            </a:prstGeom>
            <a:ln w="38100" cap="flat">
              <a:solidFill>
                <a:srgbClr val="8CA9AD"/>
              </a:solidFill>
              <a:prstDash val="solid"/>
              <a:headEnd type="none" w="sm" len="sm"/>
              <a:tailEnd type="none" w="sm" len="sm"/>
            </a:ln>
          </p:spPr>
          <p:txBody>
            <a:bodyPr/>
            <a:lstStyle/>
            <a:p>
              <a:endParaRPr lang="en-CA"/>
            </a:p>
          </p:txBody>
        </p:sp>
        <p:sp>
          <p:nvSpPr>
            <p:cNvPr id="42" name="AutoShape 42"/>
            <p:cNvSpPr/>
            <p:nvPr/>
          </p:nvSpPr>
          <p:spPr>
            <a:xfrm>
              <a:off x="174601" y="5888378"/>
              <a:ext cx="5796899" cy="5796899"/>
            </a:xfrm>
            <a:prstGeom prst="line">
              <a:avLst/>
            </a:prstGeom>
            <a:ln w="38100" cap="flat">
              <a:solidFill>
                <a:srgbClr val="8CA9AD"/>
              </a:solidFill>
              <a:prstDash val="solid"/>
              <a:headEnd type="none" w="sm" len="sm"/>
              <a:tailEnd type="none" w="sm" len="sm"/>
            </a:ln>
          </p:spPr>
          <p:txBody>
            <a:bodyPr/>
            <a:lstStyle/>
            <a:p>
              <a:endParaRPr lang="en-CA"/>
            </a:p>
          </p:txBody>
        </p:sp>
        <p:sp>
          <p:nvSpPr>
            <p:cNvPr id="43" name="AutoShape 43"/>
            <p:cNvSpPr/>
            <p:nvPr/>
          </p:nvSpPr>
          <p:spPr>
            <a:xfrm>
              <a:off x="13508" y="6480010"/>
              <a:ext cx="5284799" cy="5314125"/>
            </a:xfrm>
            <a:prstGeom prst="line">
              <a:avLst/>
            </a:prstGeom>
            <a:ln w="38100" cap="flat">
              <a:solidFill>
                <a:srgbClr val="8CA9AD"/>
              </a:solidFill>
              <a:prstDash val="solid"/>
              <a:headEnd type="none" w="sm" len="sm"/>
              <a:tailEnd type="none" w="sm" len="sm"/>
            </a:ln>
          </p:spPr>
          <p:txBody>
            <a:bodyPr/>
            <a:lstStyle/>
            <a:p>
              <a:endParaRPr lang="en-CA"/>
            </a:p>
          </p:txBody>
        </p:sp>
        <p:sp>
          <p:nvSpPr>
            <p:cNvPr id="44" name="AutoShape 44"/>
            <p:cNvSpPr/>
            <p:nvPr/>
          </p:nvSpPr>
          <p:spPr>
            <a:xfrm>
              <a:off x="47865" y="7228854"/>
              <a:ext cx="4503313" cy="4480077"/>
            </a:xfrm>
            <a:prstGeom prst="line">
              <a:avLst/>
            </a:prstGeom>
            <a:ln w="38100" cap="flat">
              <a:solidFill>
                <a:srgbClr val="8CA9AD"/>
              </a:solidFill>
              <a:prstDash val="solid"/>
              <a:headEnd type="none" w="sm" len="sm"/>
              <a:tailEnd type="none" w="sm" len="sm"/>
            </a:ln>
          </p:spPr>
          <p:txBody>
            <a:bodyPr/>
            <a:lstStyle/>
            <a:p>
              <a:endParaRPr lang="en-CA"/>
            </a:p>
          </p:txBody>
        </p:sp>
        <p:sp>
          <p:nvSpPr>
            <p:cNvPr id="45" name="AutoShape 45"/>
            <p:cNvSpPr/>
            <p:nvPr/>
          </p:nvSpPr>
          <p:spPr>
            <a:xfrm>
              <a:off x="165620" y="8131631"/>
              <a:ext cx="3504797" cy="3562626"/>
            </a:xfrm>
            <a:prstGeom prst="line">
              <a:avLst/>
            </a:prstGeom>
            <a:ln w="38100" cap="flat">
              <a:solidFill>
                <a:srgbClr val="8CA9AD"/>
              </a:solidFill>
              <a:prstDash val="solid"/>
              <a:headEnd type="none" w="sm" len="sm"/>
              <a:tailEnd type="none" w="sm" len="sm"/>
            </a:ln>
          </p:spPr>
          <p:txBody>
            <a:bodyPr/>
            <a:lstStyle/>
            <a:p>
              <a:endParaRPr lang="en-CA"/>
            </a:p>
          </p:txBody>
        </p:sp>
        <p:sp>
          <p:nvSpPr>
            <p:cNvPr id="46" name="AutoShape 46"/>
            <p:cNvSpPr/>
            <p:nvPr/>
          </p:nvSpPr>
          <p:spPr>
            <a:xfrm>
              <a:off x="676661" y="9346264"/>
              <a:ext cx="1790115" cy="1790115"/>
            </a:xfrm>
            <a:prstGeom prst="line">
              <a:avLst/>
            </a:prstGeom>
            <a:ln w="38100" cap="flat">
              <a:solidFill>
                <a:srgbClr val="8CA9AD"/>
              </a:solidFill>
              <a:prstDash val="solid"/>
              <a:headEnd type="none" w="sm" len="sm"/>
              <a:tailEnd type="none" w="sm" len="sm"/>
            </a:ln>
          </p:spPr>
          <p:txBody>
            <a:bodyPr/>
            <a:lstStyle/>
            <a:p>
              <a:endParaRPr lang="en-CA"/>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CA"/>
          </a:p>
        </p:txBody>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CA"/>
          </a:p>
        </p:txBody>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CA"/>
          </a:p>
        </p:txBody>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CA"/>
          </a:p>
        </p:txBody>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CA"/>
          </a:p>
        </p:txBody>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CA"/>
          </a:p>
        </p:txBody>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CA"/>
          </a:p>
        </p:txBody>
      </p:sp>
      <p:grpSp>
        <p:nvGrpSpPr>
          <p:cNvPr id="14" name="Group 14"/>
          <p:cNvGrpSpPr/>
          <p:nvPr/>
        </p:nvGrpSpPr>
        <p:grpSpPr>
          <a:xfrm rot="-2700000">
            <a:off x="11386843" y="7201845"/>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7" name="AutoShape 17"/>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CA"/>
          </a:p>
        </p:txBody>
      </p:sp>
      <p:sp>
        <p:nvSpPr>
          <p:cNvPr id="18" name="AutoShape 18"/>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19" name="AutoShape 19"/>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CA"/>
          </a:p>
        </p:txBody>
      </p:sp>
      <p:sp>
        <p:nvSpPr>
          <p:cNvPr id="13" name="TextBox 12">
            <a:extLst>
              <a:ext uri="{FF2B5EF4-FFF2-40B4-BE49-F238E27FC236}">
                <a16:creationId xmlns:a16="http://schemas.microsoft.com/office/drawing/2014/main" id="{DCCD8E18-8556-EB95-D8C7-2BAD4B92F72A}"/>
              </a:ext>
            </a:extLst>
          </p:cNvPr>
          <p:cNvSpPr txBox="1"/>
          <p:nvPr/>
        </p:nvSpPr>
        <p:spPr>
          <a:xfrm>
            <a:off x="4876800" y="1079837"/>
            <a:ext cx="8458199" cy="1015663"/>
          </a:xfrm>
          <a:prstGeom prst="rect">
            <a:avLst/>
          </a:prstGeom>
          <a:noFill/>
        </p:spPr>
        <p:txBody>
          <a:bodyPr wrap="square">
            <a:spAutoFit/>
          </a:bodyPr>
          <a:lstStyle/>
          <a:p>
            <a:pPr algn="ctr"/>
            <a:r>
              <a:rPr lang="en-CA" sz="6000" dirty="0">
                <a:solidFill>
                  <a:srgbClr val="3D3D3D"/>
                </a:solidFill>
                <a:latin typeface="Kollektif Bold"/>
              </a:rPr>
              <a:t>Dataset</a:t>
            </a:r>
            <a:endParaRPr lang="en-US" sz="6000" dirty="0">
              <a:solidFill>
                <a:srgbClr val="3D3D3D"/>
              </a:solidFill>
              <a:latin typeface="Kollektif Bold"/>
            </a:endParaRPr>
          </a:p>
        </p:txBody>
      </p:sp>
      <p:sp>
        <p:nvSpPr>
          <p:cNvPr id="20" name="TextBox 19">
            <a:extLst>
              <a:ext uri="{FF2B5EF4-FFF2-40B4-BE49-F238E27FC236}">
                <a16:creationId xmlns:a16="http://schemas.microsoft.com/office/drawing/2014/main" id="{8C72FF3A-85B3-19B5-91D1-C7A59DA0AB52}"/>
              </a:ext>
            </a:extLst>
          </p:cNvPr>
          <p:cNvSpPr txBox="1"/>
          <p:nvPr/>
        </p:nvSpPr>
        <p:spPr>
          <a:xfrm>
            <a:off x="4602420" y="2566455"/>
            <a:ext cx="9685462" cy="831644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3600" dirty="0"/>
              <a:t>4968 records.</a:t>
            </a:r>
          </a:p>
          <a:p>
            <a:pPr marL="285750" indent="-285750">
              <a:lnSpc>
                <a:spcPct val="150000"/>
              </a:lnSpc>
              <a:buFont typeface="Arial" panose="020B0604020202020204" pitchFamily="34" charset="0"/>
              <a:buChar char="•"/>
            </a:pPr>
            <a:r>
              <a:rPr lang="en-US" sz="3600" dirty="0"/>
              <a:t>Format: CSV</a:t>
            </a:r>
          </a:p>
          <a:p>
            <a:pPr marL="285750" indent="-285750">
              <a:lnSpc>
                <a:spcPct val="150000"/>
              </a:lnSpc>
              <a:buFont typeface="Arial" panose="020B0604020202020204" pitchFamily="34" charset="0"/>
              <a:buChar char="•"/>
            </a:pPr>
            <a:r>
              <a:rPr lang="en-US" sz="3600" dirty="0"/>
              <a:t>Country: USA</a:t>
            </a:r>
          </a:p>
          <a:p>
            <a:pPr marL="285750" indent="-285750">
              <a:lnSpc>
                <a:spcPct val="150000"/>
              </a:lnSpc>
              <a:buFont typeface="Arial" panose="020B0604020202020204" pitchFamily="34" charset="0"/>
              <a:buChar char="•"/>
            </a:pPr>
            <a:r>
              <a:rPr lang="en-US" sz="3600" dirty="0"/>
              <a:t>Trained 2 models:</a:t>
            </a:r>
          </a:p>
          <a:p>
            <a:pPr marL="742950" lvl="1" indent="-285750">
              <a:lnSpc>
                <a:spcPct val="150000"/>
              </a:lnSpc>
              <a:buFont typeface="Arial" panose="020B0604020202020204" pitchFamily="34" charset="0"/>
              <a:buChar char="•"/>
            </a:pPr>
            <a:r>
              <a:rPr lang="en-US" sz="3600" dirty="0"/>
              <a:t>20% test data &amp; 80% train data.</a:t>
            </a:r>
          </a:p>
          <a:p>
            <a:pPr marL="742950" lvl="1" indent="-285750">
              <a:lnSpc>
                <a:spcPct val="150000"/>
              </a:lnSpc>
              <a:buFont typeface="Arial" panose="020B0604020202020204" pitchFamily="34" charset="0"/>
              <a:buChar char="•"/>
            </a:pPr>
            <a:r>
              <a:rPr lang="en-US" sz="3600" dirty="0"/>
              <a:t>30% test data &amp; 70% train data.</a:t>
            </a:r>
          </a:p>
          <a:p>
            <a:pPr lvl="1">
              <a:lnSpc>
                <a:spcPct val="150000"/>
              </a:lnSpc>
            </a:pPr>
            <a:endParaRPr lang="en-US" sz="3600" dirty="0"/>
          </a:p>
          <a:p>
            <a:pPr lvl="1">
              <a:lnSpc>
                <a:spcPct val="150000"/>
              </a:lnSpc>
            </a:pPr>
            <a:endParaRPr lang="en-US" sz="3600" dirty="0"/>
          </a:p>
          <a:p>
            <a:pPr marL="742950" lvl="1" indent="-285750">
              <a:lnSpc>
                <a:spcPct val="150000"/>
              </a:lnSpc>
              <a:buFont typeface="Arial" panose="020B0604020202020204" pitchFamily="34" charset="0"/>
              <a:buChar char="•"/>
            </a:pPr>
            <a:endParaRPr lang="en-US" sz="3600" dirty="0"/>
          </a:p>
          <a:p>
            <a:pPr marL="742950" lvl="1" indent="-285750">
              <a:lnSpc>
                <a:spcPct val="150000"/>
              </a:lnSpc>
              <a:buFont typeface="Arial" panose="020B0604020202020204" pitchFamily="34" charset="0"/>
              <a:buChar char="•"/>
            </a:pPr>
            <a:endParaRPr lang="en-US" sz="3600" dirty="0"/>
          </a:p>
        </p:txBody>
      </p:sp>
    </p:spTree>
    <p:extLst>
      <p:ext uri="{BB962C8B-B14F-4D97-AF65-F5344CB8AC3E}">
        <p14:creationId xmlns:p14="http://schemas.microsoft.com/office/powerpoint/2010/main" val="25415419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9967A857-7DBE-D070-EE4B-CD8C03561C40}"/>
              </a:ext>
            </a:extLst>
          </p:cNvPr>
          <p:cNvGrpSpPr/>
          <p:nvPr/>
        </p:nvGrpSpPr>
        <p:grpSpPr>
          <a:xfrm>
            <a:off x="-3368868" y="-6057900"/>
            <a:ext cx="6737736" cy="8671109"/>
            <a:chOff x="-2623881" y="-5018472"/>
            <a:chExt cx="6737736" cy="8671109"/>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CA"/>
            </a:p>
          </p:txBody>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CA"/>
            </a:p>
          </p:txBody>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CA"/>
            </a:p>
          </p:txBody>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CA"/>
            </a:p>
          </p:txBody>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CA"/>
            </a:p>
          </p:txBody>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CA"/>
            </a:p>
          </p:txBody>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CA"/>
            </a:p>
          </p:txBody>
        </p:sp>
      </p:grpSp>
      <p:grpSp>
        <p:nvGrpSpPr>
          <p:cNvPr id="14" name="Group 14"/>
          <p:cNvGrpSpPr/>
          <p:nvPr/>
        </p:nvGrpSpPr>
        <p:grpSpPr>
          <a:xfrm rot="-2700000">
            <a:off x="11386843" y="7201845"/>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7" name="AutoShape 17"/>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CA"/>
          </a:p>
        </p:txBody>
      </p:sp>
      <p:sp>
        <p:nvSpPr>
          <p:cNvPr id="18" name="AutoShape 18"/>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19" name="AutoShape 19"/>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CA"/>
          </a:p>
        </p:txBody>
      </p:sp>
      <p:pic>
        <p:nvPicPr>
          <p:cNvPr id="22" name="Picture 21" descr="A person and child with a cane&#10;&#10;Description automatically generated">
            <a:extLst>
              <a:ext uri="{FF2B5EF4-FFF2-40B4-BE49-F238E27FC236}">
                <a16:creationId xmlns:a16="http://schemas.microsoft.com/office/drawing/2014/main" id="{23AE24D2-FD9E-EFC1-255C-06BA09484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1814" y="2234596"/>
            <a:ext cx="2400300" cy="227076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23" name="Picture 22" descr="A person and person silhouettes&#10;&#10;Description automatically generated">
            <a:extLst>
              <a:ext uri="{FF2B5EF4-FFF2-40B4-BE49-F238E27FC236}">
                <a16:creationId xmlns:a16="http://schemas.microsoft.com/office/drawing/2014/main" id="{78831195-7366-4ED2-2DD1-B104149943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33971" y="2271350"/>
            <a:ext cx="2262505" cy="2295525"/>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24" name="Picture 23" descr="A black and white logo&#10;&#10;Description automatically generated">
            <a:extLst>
              <a:ext uri="{FF2B5EF4-FFF2-40B4-BE49-F238E27FC236}">
                <a16:creationId xmlns:a16="http://schemas.microsoft.com/office/drawing/2014/main" id="{2595254B-4DBE-E047-2112-30E76C72A1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94288" y="2171700"/>
            <a:ext cx="2258060" cy="2352675"/>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29" name="TextBox 28">
            <a:extLst>
              <a:ext uri="{FF2B5EF4-FFF2-40B4-BE49-F238E27FC236}">
                <a16:creationId xmlns:a16="http://schemas.microsoft.com/office/drawing/2014/main" id="{F2D9E6E0-D3BF-F268-52C7-C060EF3B83BE}"/>
              </a:ext>
            </a:extLst>
          </p:cNvPr>
          <p:cNvSpPr txBox="1"/>
          <p:nvPr/>
        </p:nvSpPr>
        <p:spPr>
          <a:xfrm>
            <a:off x="8374054" y="4505356"/>
            <a:ext cx="2068350" cy="707886"/>
          </a:xfrm>
          <a:prstGeom prst="rect">
            <a:avLst/>
          </a:prstGeom>
          <a:noFill/>
        </p:spPr>
        <p:txBody>
          <a:bodyPr wrap="square">
            <a:spAutoFit/>
          </a:bodyPr>
          <a:lstStyle/>
          <a:p>
            <a:pPr algn="l"/>
            <a:r>
              <a:rPr lang="en-CA" sz="4000" dirty="0">
                <a:solidFill>
                  <a:srgbClr val="3D3D3D"/>
                </a:solidFill>
                <a:latin typeface="Kollektif Bold"/>
              </a:rPr>
              <a:t>Gender</a:t>
            </a:r>
            <a:endParaRPr lang="en-US" sz="4000" dirty="0">
              <a:solidFill>
                <a:srgbClr val="3D3D3D"/>
              </a:solidFill>
              <a:latin typeface="Kollektif Bold"/>
            </a:endParaRPr>
          </a:p>
        </p:txBody>
      </p:sp>
      <p:sp>
        <p:nvSpPr>
          <p:cNvPr id="30" name="TextBox 29">
            <a:extLst>
              <a:ext uri="{FF2B5EF4-FFF2-40B4-BE49-F238E27FC236}">
                <a16:creationId xmlns:a16="http://schemas.microsoft.com/office/drawing/2014/main" id="{8ED8F41C-2144-B68B-67F2-1D9B47164109}"/>
              </a:ext>
            </a:extLst>
          </p:cNvPr>
          <p:cNvSpPr txBox="1"/>
          <p:nvPr/>
        </p:nvSpPr>
        <p:spPr>
          <a:xfrm>
            <a:off x="7620000" y="740651"/>
            <a:ext cx="3048000" cy="923330"/>
          </a:xfrm>
          <a:prstGeom prst="rect">
            <a:avLst/>
          </a:prstGeom>
          <a:noFill/>
        </p:spPr>
        <p:txBody>
          <a:bodyPr wrap="square">
            <a:spAutoFit/>
          </a:bodyPr>
          <a:lstStyle/>
          <a:p>
            <a:pPr algn="l"/>
            <a:r>
              <a:rPr lang="en-CA" sz="5400" dirty="0">
                <a:solidFill>
                  <a:srgbClr val="3D3D3D"/>
                </a:solidFill>
                <a:latin typeface="Kollektif Bold"/>
              </a:rPr>
              <a:t>Features</a:t>
            </a:r>
            <a:endParaRPr lang="en-US" sz="5400" dirty="0">
              <a:solidFill>
                <a:srgbClr val="3D3D3D"/>
              </a:solidFill>
              <a:latin typeface="Kollektif Bold"/>
            </a:endParaRPr>
          </a:p>
        </p:txBody>
      </p:sp>
      <p:sp>
        <p:nvSpPr>
          <p:cNvPr id="31" name="TextBox 30">
            <a:extLst>
              <a:ext uri="{FF2B5EF4-FFF2-40B4-BE49-F238E27FC236}">
                <a16:creationId xmlns:a16="http://schemas.microsoft.com/office/drawing/2014/main" id="{D3A6BBCD-0FD3-18AE-8D4C-4B3B48FF2700}"/>
              </a:ext>
            </a:extLst>
          </p:cNvPr>
          <p:cNvSpPr txBox="1"/>
          <p:nvPr/>
        </p:nvSpPr>
        <p:spPr>
          <a:xfrm>
            <a:off x="3458805" y="4505356"/>
            <a:ext cx="2634683" cy="707886"/>
          </a:xfrm>
          <a:prstGeom prst="rect">
            <a:avLst/>
          </a:prstGeom>
          <a:noFill/>
        </p:spPr>
        <p:txBody>
          <a:bodyPr wrap="square">
            <a:spAutoFit/>
          </a:bodyPr>
          <a:lstStyle/>
          <a:p>
            <a:pPr algn="ctr"/>
            <a:r>
              <a:rPr lang="en-CA" sz="4000" dirty="0">
                <a:solidFill>
                  <a:srgbClr val="3D3D3D"/>
                </a:solidFill>
                <a:latin typeface="Kollektif Bold"/>
              </a:rPr>
              <a:t>Age</a:t>
            </a:r>
            <a:endParaRPr lang="en-US" sz="4000" dirty="0">
              <a:solidFill>
                <a:srgbClr val="3D3D3D"/>
              </a:solidFill>
              <a:latin typeface="Kollektif Bold"/>
            </a:endParaRPr>
          </a:p>
        </p:txBody>
      </p:sp>
      <p:sp>
        <p:nvSpPr>
          <p:cNvPr id="32" name="TextBox 31">
            <a:extLst>
              <a:ext uri="{FF2B5EF4-FFF2-40B4-BE49-F238E27FC236}">
                <a16:creationId xmlns:a16="http://schemas.microsoft.com/office/drawing/2014/main" id="{2C42F867-F68C-2582-A8D9-196EA3B7A6F1}"/>
              </a:ext>
            </a:extLst>
          </p:cNvPr>
          <p:cNvSpPr txBox="1"/>
          <p:nvPr/>
        </p:nvSpPr>
        <p:spPr>
          <a:xfrm>
            <a:off x="13106695" y="4505356"/>
            <a:ext cx="1634449" cy="707886"/>
          </a:xfrm>
          <a:prstGeom prst="rect">
            <a:avLst/>
          </a:prstGeom>
          <a:noFill/>
        </p:spPr>
        <p:txBody>
          <a:bodyPr wrap="square">
            <a:spAutoFit/>
          </a:bodyPr>
          <a:lstStyle/>
          <a:p>
            <a:pPr algn="l"/>
            <a:r>
              <a:rPr lang="en-CA" sz="4000" dirty="0">
                <a:solidFill>
                  <a:srgbClr val="3D3D3D"/>
                </a:solidFill>
                <a:latin typeface="Kollektif Bold"/>
              </a:rPr>
              <a:t>BMI</a:t>
            </a:r>
            <a:endParaRPr lang="en-US" sz="4000" dirty="0">
              <a:solidFill>
                <a:srgbClr val="3D3D3D"/>
              </a:solidFill>
              <a:latin typeface="Kollektif Bold"/>
            </a:endParaRPr>
          </a:p>
        </p:txBody>
      </p:sp>
      <p:pic>
        <p:nvPicPr>
          <p:cNvPr id="33" name="Picture 32" descr="A black and white image of a child and child&#10;&#10;Description automatically generated">
            <a:extLst>
              <a:ext uri="{FF2B5EF4-FFF2-40B4-BE49-F238E27FC236}">
                <a16:creationId xmlns:a16="http://schemas.microsoft.com/office/drawing/2014/main" id="{1938328A-2784-9A01-7AF4-AAC20B6FE9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8805" y="6126637"/>
            <a:ext cx="2304415" cy="2305685"/>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34" name="Picture 33" descr="A black and white logo&#10;&#10;Description automatically generated">
            <a:extLst>
              <a:ext uri="{FF2B5EF4-FFF2-40B4-BE49-F238E27FC236}">
                <a16:creationId xmlns:a16="http://schemas.microsoft.com/office/drawing/2014/main" id="{37E1229F-E2D0-197A-2ECA-4DBDDCEEAF9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15764" y="6159021"/>
            <a:ext cx="2326640" cy="2230755"/>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35" name="Picture 34" descr="A black and white pictogram of a person smoking a cigarette&#10;&#10;Description automatically generated">
            <a:extLst>
              <a:ext uri="{FF2B5EF4-FFF2-40B4-BE49-F238E27FC236}">
                <a16:creationId xmlns:a16="http://schemas.microsoft.com/office/drawing/2014/main" id="{D214B6BB-5F5F-8D8B-61F9-E2D866FAFC7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630150" y="6113937"/>
            <a:ext cx="2305050" cy="2320925"/>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36" name="TextBox 35">
            <a:extLst>
              <a:ext uri="{FF2B5EF4-FFF2-40B4-BE49-F238E27FC236}">
                <a16:creationId xmlns:a16="http://schemas.microsoft.com/office/drawing/2014/main" id="{0B18AE67-A4A3-76C7-72E2-77ED92831C5B}"/>
              </a:ext>
            </a:extLst>
          </p:cNvPr>
          <p:cNvSpPr txBox="1"/>
          <p:nvPr/>
        </p:nvSpPr>
        <p:spPr>
          <a:xfrm>
            <a:off x="12694054" y="8582742"/>
            <a:ext cx="2032959" cy="707886"/>
          </a:xfrm>
          <a:prstGeom prst="rect">
            <a:avLst/>
          </a:prstGeom>
          <a:noFill/>
        </p:spPr>
        <p:txBody>
          <a:bodyPr wrap="square">
            <a:spAutoFit/>
          </a:bodyPr>
          <a:lstStyle/>
          <a:p>
            <a:pPr algn="l"/>
            <a:r>
              <a:rPr lang="en-CA" sz="4000" dirty="0">
                <a:solidFill>
                  <a:srgbClr val="3D3D3D"/>
                </a:solidFill>
                <a:latin typeface="Kollektif Bold"/>
              </a:rPr>
              <a:t>Smoker</a:t>
            </a:r>
            <a:endParaRPr lang="en-US" sz="4000" dirty="0">
              <a:solidFill>
                <a:srgbClr val="3D3D3D"/>
              </a:solidFill>
              <a:latin typeface="Kollektif Bold"/>
            </a:endParaRPr>
          </a:p>
        </p:txBody>
      </p:sp>
      <p:sp>
        <p:nvSpPr>
          <p:cNvPr id="37" name="TextBox 36">
            <a:extLst>
              <a:ext uri="{FF2B5EF4-FFF2-40B4-BE49-F238E27FC236}">
                <a16:creationId xmlns:a16="http://schemas.microsoft.com/office/drawing/2014/main" id="{1B2D797D-9B34-05A3-6518-3535360724FA}"/>
              </a:ext>
            </a:extLst>
          </p:cNvPr>
          <p:cNvSpPr txBox="1"/>
          <p:nvPr/>
        </p:nvSpPr>
        <p:spPr>
          <a:xfrm>
            <a:off x="8374054" y="8564689"/>
            <a:ext cx="1950649" cy="707886"/>
          </a:xfrm>
          <a:prstGeom prst="rect">
            <a:avLst/>
          </a:prstGeom>
          <a:noFill/>
        </p:spPr>
        <p:txBody>
          <a:bodyPr wrap="square">
            <a:spAutoFit/>
          </a:bodyPr>
          <a:lstStyle/>
          <a:p>
            <a:pPr algn="l"/>
            <a:r>
              <a:rPr lang="en-CA" sz="4000" dirty="0">
                <a:solidFill>
                  <a:srgbClr val="3D3D3D"/>
                </a:solidFill>
                <a:latin typeface="Kollektif Bold"/>
              </a:rPr>
              <a:t>Region</a:t>
            </a:r>
            <a:endParaRPr lang="en-US" sz="4000" dirty="0">
              <a:solidFill>
                <a:srgbClr val="3D3D3D"/>
              </a:solidFill>
              <a:latin typeface="Kollektif Bold"/>
            </a:endParaRPr>
          </a:p>
        </p:txBody>
      </p:sp>
      <p:sp>
        <p:nvSpPr>
          <p:cNvPr id="38" name="TextBox 37">
            <a:extLst>
              <a:ext uri="{FF2B5EF4-FFF2-40B4-BE49-F238E27FC236}">
                <a16:creationId xmlns:a16="http://schemas.microsoft.com/office/drawing/2014/main" id="{6A060556-B652-1DFC-19B9-5389923C625C}"/>
              </a:ext>
            </a:extLst>
          </p:cNvPr>
          <p:cNvSpPr txBox="1"/>
          <p:nvPr/>
        </p:nvSpPr>
        <p:spPr>
          <a:xfrm>
            <a:off x="3599718" y="8582742"/>
            <a:ext cx="2304416" cy="707886"/>
          </a:xfrm>
          <a:prstGeom prst="rect">
            <a:avLst/>
          </a:prstGeom>
          <a:noFill/>
        </p:spPr>
        <p:txBody>
          <a:bodyPr wrap="square">
            <a:spAutoFit/>
          </a:bodyPr>
          <a:lstStyle/>
          <a:p>
            <a:pPr algn="l"/>
            <a:r>
              <a:rPr lang="en-CA" sz="4000" dirty="0">
                <a:solidFill>
                  <a:srgbClr val="3D3D3D"/>
                </a:solidFill>
                <a:latin typeface="Kollektif Bold"/>
              </a:rPr>
              <a:t>Children</a:t>
            </a:r>
            <a:endParaRPr lang="en-US" sz="4000" dirty="0">
              <a:solidFill>
                <a:srgbClr val="3D3D3D"/>
              </a:solidFill>
              <a:latin typeface="Kollektif Bold"/>
            </a:endParaRPr>
          </a:p>
        </p:txBody>
      </p:sp>
    </p:spTree>
    <p:extLst>
      <p:ext uri="{BB962C8B-B14F-4D97-AF65-F5344CB8AC3E}">
        <p14:creationId xmlns:p14="http://schemas.microsoft.com/office/powerpoint/2010/main" val="3413506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CA"/>
          </a:p>
        </p:txBody>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CA"/>
          </a:p>
        </p:txBody>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CA"/>
          </a:p>
        </p:txBody>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CA"/>
          </a:p>
        </p:txBody>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CA"/>
          </a:p>
        </p:txBody>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CA"/>
          </a:p>
        </p:txBody>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CA"/>
          </a:p>
        </p:txBody>
      </p:sp>
      <p:grpSp>
        <p:nvGrpSpPr>
          <p:cNvPr id="14" name="Group 14"/>
          <p:cNvGrpSpPr/>
          <p:nvPr/>
        </p:nvGrpSpPr>
        <p:grpSpPr>
          <a:xfrm rot="-2700000">
            <a:off x="11386843" y="7201845"/>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7" name="AutoShape 17"/>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CA"/>
          </a:p>
        </p:txBody>
      </p:sp>
      <p:sp>
        <p:nvSpPr>
          <p:cNvPr id="18" name="AutoShape 18"/>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19" name="AutoShape 19"/>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CA"/>
          </a:p>
        </p:txBody>
      </p:sp>
      <p:pic>
        <p:nvPicPr>
          <p:cNvPr id="22" name="Content Placeholder 3" descr="A hand holding coins&#10;&#10;Description automatically generated">
            <a:extLst>
              <a:ext uri="{FF2B5EF4-FFF2-40B4-BE49-F238E27FC236}">
                <a16:creationId xmlns:a16="http://schemas.microsoft.com/office/drawing/2014/main" id="{1F829386-1005-B280-5F97-1D108997E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3019" y="4000500"/>
            <a:ext cx="2691581" cy="228600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23" name="TextBox 22">
            <a:extLst>
              <a:ext uri="{FF2B5EF4-FFF2-40B4-BE49-F238E27FC236}">
                <a16:creationId xmlns:a16="http://schemas.microsoft.com/office/drawing/2014/main" id="{52DD55FC-12EE-98C1-38BC-211322BD2DF9}"/>
              </a:ext>
            </a:extLst>
          </p:cNvPr>
          <p:cNvSpPr txBox="1"/>
          <p:nvPr/>
        </p:nvSpPr>
        <p:spPr>
          <a:xfrm>
            <a:off x="7632740" y="935492"/>
            <a:ext cx="2399512" cy="923330"/>
          </a:xfrm>
          <a:prstGeom prst="rect">
            <a:avLst/>
          </a:prstGeom>
          <a:noFill/>
        </p:spPr>
        <p:txBody>
          <a:bodyPr wrap="square">
            <a:spAutoFit/>
          </a:bodyPr>
          <a:lstStyle/>
          <a:p>
            <a:pPr algn="l"/>
            <a:r>
              <a:rPr lang="en-CA" sz="5400" dirty="0">
                <a:solidFill>
                  <a:srgbClr val="3D3D3D"/>
                </a:solidFill>
                <a:latin typeface="Kollektif Bold"/>
              </a:rPr>
              <a:t>Label</a:t>
            </a:r>
            <a:endParaRPr lang="en-US" sz="5400" dirty="0">
              <a:solidFill>
                <a:srgbClr val="3D3D3D"/>
              </a:solidFill>
              <a:latin typeface="Kollektif Bold"/>
            </a:endParaRPr>
          </a:p>
        </p:txBody>
      </p:sp>
      <p:sp>
        <p:nvSpPr>
          <p:cNvPr id="24" name="TextBox 23">
            <a:extLst>
              <a:ext uri="{FF2B5EF4-FFF2-40B4-BE49-F238E27FC236}">
                <a16:creationId xmlns:a16="http://schemas.microsoft.com/office/drawing/2014/main" id="{0DC66759-CE09-ED48-03DE-273248FC910B}"/>
              </a:ext>
            </a:extLst>
          </p:cNvPr>
          <p:cNvSpPr txBox="1"/>
          <p:nvPr/>
        </p:nvSpPr>
        <p:spPr>
          <a:xfrm>
            <a:off x="7377992" y="6438900"/>
            <a:ext cx="2909008" cy="707886"/>
          </a:xfrm>
          <a:prstGeom prst="rect">
            <a:avLst/>
          </a:prstGeom>
          <a:noFill/>
        </p:spPr>
        <p:txBody>
          <a:bodyPr wrap="square">
            <a:spAutoFit/>
          </a:bodyPr>
          <a:lstStyle/>
          <a:p>
            <a:pPr algn="ctr"/>
            <a:r>
              <a:rPr lang="en-CA" sz="4000" dirty="0">
                <a:solidFill>
                  <a:srgbClr val="3D3D3D"/>
                </a:solidFill>
                <a:latin typeface="Kollektif Bold"/>
              </a:rPr>
              <a:t>Charges</a:t>
            </a:r>
            <a:endParaRPr lang="en-US" sz="4000" dirty="0">
              <a:solidFill>
                <a:srgbClr val="3D3D3D"/>
              </a:solidFill>
              <a:latin typeface="Kollektif Bold"/>
            </a:endParaRPr>
          </a:p>
        </p:txBody>
      </p:sp>
    </p:spTree>
    <p:extLst>
      <p:ext uri="{BB962C8B-B14F-4D97-AF65-F5344CB8AC3E}">
        <p14:creationId xmlns:p14="http://schemas.microsoft.com/office/powerpoint/2010/main" val="6224739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dirty="0"/>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CA"/>
          </a:p>
        </p:txBody>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CA"/>
          </a:p>
        </p:txBody>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CA"/>
          </a:p>
        </p:txBody>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CA"/>
          </a:p>
        </p:txBody>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CA"/>
          </a:p>
        </p:txBody>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CA"/>
          </a:p>
        </p:txBody>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CA"/>
          </a:p>
        </p:txBody>
      </p:sp>
      <p:sp>
        <p:nvSpPr>
          <p:cNvPr id="17" name="AutoShape 17"/>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CA"/>
          </a:p>
        </p:txBody>
      </p:sp>
      <p:sp>
        <p:nvSpPr>
          <p:cNvPr id="18" name="AutoShape 18"/>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19" name="AutoShape 19"/>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CA"/>
          </a:p>
        </p:txBody>
      </p:sp>
      <p:sp>
        <p:nvSpPr>
          <p:cNvPr id="25" name="TextBox 24">
            <a:extLst>
              <a:ext uri="{FF2B5EF4-FFF2-40B4-BE49-F238E27FC236}">
                <a16:creationId xmlns:a16="http://schemas.microsoft.com/office/drawing/2014/main" id="{535068EE-42C2-CB9C-4BAD-C20E88C7C7FA}"/>
              </a:ext>
            </a:extLst>
          </p:cNvPr>
          <p:cNvSpPr txBox="1"/>
          <p:nvPr/>
        </p:nvSpPr>
        <p:spPr>
          <a:xfrm>
            <a:off x="6324600" y="604260"/>
            <a:ext cx="5638800" cy="830997"/>
          </a:xfrm>
          <a:prstGeom prst="rect">
            <a:avLst/>
          </a:prstGeom>
          <a:noFill/>
        </p:spPr>
        <p:txBody>
          <a:bodyPr wrap="square" rtlCol="0">
            <a:spAutoFit/>
          </a:bodyPr>
          <a:lstStyle/>
          <a:p>
            <a:pPr algn="ctr"/>
            <a:r>
              <a:rPr lang="en-CA" sz="4800" b="1" dirty="0">
                <a:latin typeface="Kollektif Bold" panose="020B0604020202020204" charset="0"/>
              </a:rPr>
              <a:t>Architecture</a:t>
            </a:r>
          </a:p>
        </p:txBody>
      </p:sp>
      <p:grpSp>
        <p:nvGrpSpPr>
          <p:cNvPr id="14" name="Group 14"/>
          <p:cNvGrpSpPr/>
          <p:nvPr/>
        </p:nvGrpSpPr>
        <p:grpSpPr>
          <a:xfrm rot="-2700000">
            <a:off x="11386843" y="7201845"/>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pic>
        <p:nvPicPr>
          <p:cNvPr id="23" name="Picture 22">
            <a:extLst>
              <a:ext uri="{FF2B5EF4-FFF2-40B4-BE49-F238E27FC236}">
                <a16:creationId xmlns:a16="http://schemas.microsoft.com/office/drawing/2014/main" id="{B2E060A2-FD91-5597-3D81-FB0D0FFC49DB}"/>
              </a:ext>
            </a:extLst>
          </p:cNvPr>
          <p:cNvPicPr>
            <a:picLocks noChangeAspect="1"/>
          </p:cNvPicPr>
          <p:nvPr/>
        </p:nvPicPr>
        <p:blipFill>
          <a:blip r:embed="rId2"/>
          <a:stretch>
            <a:fillRect/>
          </a:stretch>
        </p:blipFill>
        <p:spPr>
          <a:xfrm>
            <a:off x="3331136" y="1772786"/>
            <a:ext cx="11763406" cy="8284260"/>
          </a:xfrm>
          <a:prstGeom prst="rect">
            <a:avLst/>
          </a:prstGeom>
        </p:spPr>
      </p:pic>
    </p:spTree>
    <p:extLst>
      <p:ext uri="{BB962C8B-B14F-4D97-AF65-F5344CB8AC3E}">
        <p14:creationId xmlns:p14="http://schemas.microsoft.com/office/powerpoint/2010/main" val="40018076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CA"/>
          </a:p>
        </p:txBody>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CA"/>
          </a:p>
        </p:txBody>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CA"/>
          </a:p>
        </p:txBody>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CA"/>
          </a:p>
        </p:txBody>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CA"/>
          </a:p>
        </p:txBody>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CA"/>
          </a:p>
        </p:txBody>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CA"/>
          </a:p>
        </p:txBody>
      </p:sp>
      <p:grpSp>
        <p:nvGrpSpPr>
          <p:cNvPr id="14" name="Group 14"/>
          <p:cNvGrpSpPr/>
          <p:nvPr/>
        </p:nvGrpSpPr>
        <p:grpSpPr>
          <a:xfrm rot="-2700000">
            <a:off x="11386843" y="7201845"/>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7" name="AutoShape 17"/>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CA"/>
          </a:p>
        </p:txBody>
      </p:sp>
      <p:sp>
        <p:nvSpPr>
          <p:cNvPr id="18" name="AutoShape 18"/>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19" name="AutoShape 19"/>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CA"/>
          </a:p>
        </p:txBody>
      </p:sp>
      <p:sp>
        <p:nvSpPr>
          <p:cNvPr id="23" name="TextBox 22">
            <a:extLst>
              <a:ext uri="{FF2B5EF4-FFF2-40B4-BE49-F238E27FC236}">
                <a16:creationId xmlns:a16="http://schemas.microsoft.com/office/drawing/2014/main" id="{52DD55FC-12EE-98C1-38BC-211322BD2DF9}"/>
              </a:ext>
            </a:extLst>
          </p:cNvPr>
          <p:cNvSpPr txBox="1"/>
          <p:nvPr/>
        </p:nvSpPr>
        <p:spPr>
          <a:xfrm>
            <a:off x="3657600" y="736510"/>
            <a:ext cx="10972800" cy="923330"/>
          </a:xfrm>
          <a:prstGeom prst="rect">
            <a:avLst/>
          </a:prstGeom>
          <a:noFill/>
        </p:spPr>
        <p:txBody>
          <a:bodyPr wrap="square">
            <a:spAutoFit/>
          </a:bodyPr>
          <a:lstStyle/>
          <a:p>
            <a:pPr algn="ctr"/>
            <a:r>
              <a:rPr lang="en-CA" sz="5400" dirty="0">
                <a:solidFill>
                  <a:srgbClr val="3D3D3D"/>
                </a:solidFill>
                <a:latin typeface="Kollektif Bold"/>
              </a:rPr>
              <a:t>Extract, Transform and Load</a:t>
            </a:r>
            <a:endParaRPr lang="en-US" sz="5400" dirty="0">
              <a:solidFill>
                <a:srgbClr val="3D3D3D"/>
              </a:solidFill>
              <a:latin typeface="Kollektif Bold"/>
            </a:endParaRPr>
          </a:p>
        </p:txBody>
      </p:sp>
      <p:pic>
        <p:nvPicPr>
          <p:cNvPr id="1026" name="Picture 2">
            <a:extLst>
              <a:ext uri="{FF2B5EF4-FFF2-40B4-BE49-F238E27FC236}">
                <a16:creationId xmlns:a16="http://schemas.microsoft.com/office/drawing/2014/main" id="{41D3D1DA-2395-7325-E173-5F43160487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124" t="22920" r="34496" b="8475"/>
          <a:stretch/>
        </p:blipFill>
        <p:spPr bwMode="auto">
          <a:xfrm>
            <a:off x="7276462" y="1908706"/>
            <a:ext cx="3963598" cy="7858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2294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CA"/>
          </a:p>
        </p:txBody>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CA"/>
          </a:p>
        </p:txBody>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CA"/>
          </a:p>
        </p:txBody>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CA"/>
          </a:p>
        </p:txBody>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CA"/>
          </a:p>
        </p:txBody>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CA"/>
          </a:p>
        </p:txBody>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CA"/>
          </a:p>
        </p:txBody>
      </p:sp>
      <p:grpSp>
        <p:nvGrpSpPr>
          <p:cNvPr id="14" name="Group 14"/>
          <p:cNvGrpSpPr/>
          <p:nvPr/>
        </p:nvGrpSpPr>
        <p:grpSpPr>
          <a:xfrm rot="-2700000">
            <a:off x="11386843" y="7201845"/>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7" name="AutoShape 17"/>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CA"/>
          </a:p>
        </p:txBody>
      </p:sp>
      <p:sp>
        <p:nvSpPr>
          <p:cNvPr id="18" name="AutoShape 18"/>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19" name="AutoShape 19"/>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CA"/>
          </a:p>
        </p:txBody>
      </p:sp>
      <p:sp>
        <p:nvSpPr>
          <p:cNvPr id="23" name="TextBox 22">
            <a:extLst>
              <a:ext uri="{FF2B5EF4-FFF2-40B4-BE49-F238E27FC236}">
                <a16:creationId xmlns:a16="http://schemas.microsoft.com/office/drawing/2014/main" id="{52DD55FC-12EE-98C1-38BC-211322BD2DF9}"/>
              </a:ext>
            </a:extLst>
          </p:cNvPr>
          <p:cNvSpPr txBox="1"/>
          <p:nvPr/>
        </p:nvSpPr>
        <p:spPr>
          <a:xfrm>
            <a:off x="3657600" y="736510"/>
            <a:ext cx="10972800" cy="923330"/>
          </a:xfrm>
          <a:prstGeom prst="rect">
            <a:avLst/>
          </a:prstGeom>
          <a:noFill/>
        </p:spPr>
        <p:txBody>
          <a:bodyPr wrap="square">
            <a:spAutoFit/>
          </a:bodyPr>
          <a:lstStyle/>
          <a:p>
            <a:pPr algn="ctr"/>
            <a:r>
              <a:rPr lang="en-CA" sz="5400" dirty="0">
                <a:solidFill>
                  <a:srgbClr val="3D3D3D"/>
                </a:solidFill>
                <a:latin typeface="Kollektif Bold"/>
              </a:rPr>
              <a:t>Extract, Transform and Load</a:t>
            </a:r>
            <a:endParaRPr lang="en-US" sz="5400" dirty="0">
              <a:solidFill>
                <a:srgbClr val="3D3D3D"/>
              </a:solidFill>
              <a:latin typeface="Kollektif Bold"/>
            </a:endParaRPr>
          </a:p>
        </p:txBody>
      </p:sp>
      <p:sp>
        <p:nvSpPr>
          <p:cNvPr id="13" name="TextBox 12">
            <a:extLst>
              <a:ext uri="{FF2B5EF4-FFF2-40B4-BE49-F238E27FC236}">
                <a16:creationId xmlns:a16="http://schemas.microsoft.com/office/drawing/2014/main" id="{4385CA6A-1F4D-71F1-57CD-FE09FC7E881B}"/>
              </a:ext>
            </a:extLst>
          </p:cNvPr>
          <p:cNvSpPr txBox="1"/>
          <p:nvPr/>
        </p:nvSpPr>
        <p:spPr>
          <a:xfrm>
            <a:off x="2352089" y="2938780"/>
            <a:ext cx="15118493" cy="5575052"/>
          </a:xfrm>
          <a:prstGeom prst="rect">
            <a:avLst/>
          </a:prstGeom>
          <a:noFill/>
        </p:spPr>
        <p:txBody>
          <a:bodyPr wrap="square" rtlCol="0">
            <a:spAutoFit/>
          </a:bodyPr>
          <a:lstStyle/>
          <a:p>
            <a:pPr marL="457200" algn="just" rtl="0">
              <a:lnSpc>
                <a:spcPct val="150000"/>
              </a:lnSpc>
              <a:spcBef>
                <a:spcPts val="0"/>
              </a:spcBef>
              <a:spcAft>
                <a:spcPts val="0"/>
              </a:spcAft>
            </a:pPr>
            <a:r>
              <a:rPr lang="en-US" sz="2400" b="0" i="1" u="none" strike="noStrike" dirty="0">
                <a:solidFill>
                  <a:srgbClr val="000000"/>
                </a:solidFill>
                <a:effectLst/>
                <a:latin typeface="Times New Roman" panose="02020603050405020304" pitchFamily="18" charset="0"/>
              </a:rPr>
              <a:t>def </a:t>
            </a:r>
            <a:r>
              <a:rPr lang="en-US" sz="2400" b="0" i="1" u="none" strike="noStrike" dirty="0" err="1">
                <a:solidFill>
                  <a:srgbClr val="000000"/>
                </a:solidFill>
                <a:effectLst/>
                <a:latin typeface="Times New Roman" panose="02020603050405020304" pitchFamily="18" charset="0"/>
              </a:rPr>
              <a:t>MyTransform</a:t>
            </a:r>
            <a:r>
              <a:rPr lang="en-US" sz="2400" b="0" i="1" u="none" strike="noStrike" dirty="0">
                <a:solidFill>
                  <a:srgbClr val="000000"/>
                </a:solidFill>
                <a:effectLst/>
                <a:latin typeface="Times New Roman" panose="02020603050405020304" pitchFamily="18" charset="0"/>
              </a:rPr>
              <a:t> (</a:t>
            </a:r>
            <a:r>
              <a:rPr lang="en-US" sz="2400" b="0" i="1" u="none" strike="noStrike" dirty="0" err="1">
                <a:solidFill>
                  <a:srgbClr val="000000"/>
                </a:solidFill>
                <a:effectLst/>
                <a:latin typeface="Times New Roman" panose="02020603050405020304" pitchFamily="18" charset="0"/>
              </a:rPr>
              <a:t>glueContext</a:t>
            </a:r>
            <a:r>
              <a:rPr lang="en-US" sz="2400" b="0" i="1" u="none" strike="noStrike" dirty="0">
                <a:solidFill>
                  <a:srgbClr val="000000"/>
                </a:solidFill>
                <a:effectLst/>
                <a:latin typeface="Times New Roman" panose="02020603050405020304" pitchFamily="18" charset="0"/>
              </a:rPr>
              <a:t>, </a:t>
            </a:r>
            <a:r>
              <a:rPr lang="en-US" sz="2400" b="0" i="1" u="none" strike="noStrike" dirty="0" err="1">
                <a:solidFill>
                  <a:srgbClr val="000000"/>
                </a:solidFill>
                <a:effectLst/>
                <a:latin typeface="Times New Roman" panose="02020603050405020304" pitchFamily="18" charset="0"/>
              </a:rPr>
              <a:t>dfc</a:t>
            </a:r>
            <a:r>
              <a:rPr lang="en-US" sz="2400" b="0" i="1" u="none" strike="noStrike" dirty="0">
                <a:solidFill>
                  <a:srgbClr val="000000"/>
                </a:solidFill>
                <a:effectLst/>
                <a:latin typeface="Times New Roman" panose="02020603050405020304" pitchFamily="18" charset="0"/>
              </a:rPr>
              <a:t>) -&gt; </a:t>
            </a:r>
            <a:r>
              <a:rPr lang="en-US" sz="2400" b="0" i="1" u="none" strike="noStrike" dirty="0" err="1">
                <a:solidFill>
                  <a:srgbClr val="000000"/>
                </a:solidFill>
                <a:effectLst/>
                <a:latin typeface="Times New Roman" panose="02020603050405020304" pitchFamily="18" charset="0"/>
              </a:rPr>
              <a:t>DynamicFrameCollection</a:t>
            </a:r>
            <a:r>
              <a:rPr lang="en-US" sz="2400" b="0" i="1" u="none" strike="noStrike" dirty="0">
                <a:solidFill>
                  <a:srgbClr val="000000"/>
                </a:solidFill>
                <a:effectLst/>
                <a:latin typeface="Times New Roman" panose="02020603050405020304" pitchFamily="18" charset="0"/>
              </a:rPr>
              <a:t>:</a:t>
            </a:r>
            <a:endParaRPr lang="en-US" sz="2400" b="0" dirty="0">
              <a:effectLst/>
            </a:endParaRPr>
          </a:p>
          <a:p>
            <a:pPr marL="457200" algn="just" rtl="0">
              <a:lnSpc>
                <a:spcPct val="150000"/>
              </a:lnSpc>
              <a:spcBef>
                <a:spcPts val="0"/>
              </a:spcBef>
              <a:spcAft>
                <a:spcPts val="0"/>
              </a:spcAft>
            </a:pPr>
            <a:r>
              <a:rPr lang="en-US" sz="2400" b="0" i="1" u="none" strike="noStrike" dirty="0">
                <a:solidFill>
                  <a:srgbClr val="000000"/>
                </a:solidFill>
                <a:effectLst/>
                <a:latin typeface="Times New Roman" panose="02020603050405020304" pitchFamily="18" charset="0"/>
              </a:rPr>
              <a:t>    </a:t>
            </a:r>
            <a:r>
              <a:rPr lang="en-US" sz="2400" b="0" i="1" u="none" strike="noStrike" dirty="0" err="1">
                <a:solidFill>
                  <a:srgbClr val="000000"/>
                </a:solidFill>
                <a:effectLst/>
                <a:latin typeface="Times New Roman" panose="02020603050405020304" pitchFamily="18" charset="0"/>
              </a:rPr>
              <a:t>selected_df</a:t>
            </a:r>
            <a:r>
              <a:rPr lang="en-US" sz="2400" b="0" i="1" u="none" strike="noStrike" dirty="0">
                <a:solidFill>
                  <a:srgbClr val="000000"/>
                </a:solidFill>
                <a:effectLst/>
                <a:latin typeface="Times New Roman" panose="02020603050405020304" pitchFamily="18" charset="0"/>
              </a:rPr>
              <a:t> = </a:t>
            </a:r>
            <a:r>
              <a:rPr lang="en-US" sz="2400" b="0" i="1" u="none" strike="noStrike" dirty="0" err="1">
                <a:solidFill>
                  <a:srgbClr val="000000"/>
                </a:solidFill>
                <a:effectLst/>
                <a:latin typeface="Times New Roman" panose="02020603050405020304" pitchFamily="18" charset="0"/>
              </a:rPr>
              <a:t>dfc.select</a:t>
            </a:r>
            <a:r>
              <a:rPr lang="en-US" sz="2400" b="0" i="1" u="none" strike="noStrike" dirty="0">
                <a:solidFill>
                  <a:srgbClr val="000000"/>
                </a:solidFill>
                <a:effectLst/>
                <a:latin typeface="Times New Roman" panose="02020603050405020304" pitchFamily="18" charset="0"/>
              </a:rPr>
              <a:t>(list(</a:t>
            </a:r>
            <a:r>
              <a:rPr lang="en-US" sz="2400" b="0" i="1" u="none" strike="noStrike" dirty="0" err="1">
                <a:solidFill>
                  <a:srgbClr val="000000"/>
                </a:solidFill>
                <a:effectLst/>
                <a:latin typeface="Times New Roman" panose="02020603050405020304" pitchFamily="18" charset="0"/>
              </a:rPr>
              <a:t>dfc.keys</a:t>
            </a:r>
            <a:r>
              <a:rPr lang="en-US" sz="2400" b="0" i="1" u="none" strike="noStrike" dirty="0">
                <a:solidFill>
                  <a:srgbClr val="000000"/>
                </a:solidFill>
                <a:effectLst/>
                <a:latin typeface="Times New Roman" panose="02020603050405020304" pitchFamily="18" charset="0"/>
              </a:rPr>
              <a:t>())[0]).</a:t>
            </a:r>
            <a:r>
              <a:rPr lang="en-US" sz="2400" b="0" i="1" u="none" strike="noStrike" dirty="0" err="1">
                <a:solidFill>
                  <a:srgbClr val="000000"/>
                </a:solidFill>
                <a:effectLst/>
                <a:latin typeface="Times New Roman" panose="02020603050405020304" pitchFamily="18" charset="0"/>
              </a:rPr>
              <a:t>toDF</a:t>
            </a:r>
            <a:r>
              <a:rPr lang="en-US" sz="2400" b="0" i="1" u="none" strike="noStrike" dirty="0">
                <a:solidFill>
                  <a:srgbClr val="000000"/>
                </a:solidFill>
                <a:effectLst/>
                <a:latin typeface="Times New Roman" panose="02020603050405020304" pitchFamily="18" charset="0"/>
              </a:rPr>
              <a:t>()</a:t>
            </a:r>
            <a:endParaRPr lang="en-US" sz="2400" b="0" dirty="0">
              <a:effectLst/>
            </a:endParaRPr>
          </a:p>
          <a:p>
            <a:pPr marL="457200" algn="just" rtl="0">
              <a:lnSpc>
                <a:spcPct val="150000"/>
              </a:lnSpc>
              <a:spcBef>
                <a:spcPts val="0"/>
              </a:spcBef>
              <a:spcAft>
                <a:spcPts val="0"/>
              </a:spcAft>
            </a:pPr>
            <a:r>
              <a:rPr lang="en-US" sz="2400" b="0" i="1" u="none" strike="noStrike" dirty="0">
                <a:solidFill>
                  <a:srgbClr val="000000"/>
                </a:solidFill>
                <a:effectLst/>
                <a:latin typeface="Times New Roman" panose="02020603050405020304" pitchFamily="18" charset="0"/>
              </a:rPr>
              <a:t>    </a:t>
            </a:r>
            <a:r>
              <a:rPr lang="en-US" sz="2400" b="0" i="1" u="none" strike="noStrike" dirty="0" err="1">
                <a:solidFill>
                  <a:srgbClr val="000000"/>
                </a:solidFill>
                <a:effectLst/>
                <a:latin typeface="Times New Roman" panose="02020603050405020304" pitchFamily="18" charset="0"/>
              </a:rPr>
              <a:t>selected_df</a:t>
            </a:r>
            <a:r>
              <a:rPr lang="en-US" sz="2400" b="0" i="1" u="none" strike="noStrike" dirty="0">
                <a:solidFill>
                  <a:srgbClr val="000000"/>
                </a:solidFill>
                <a:effectLst/>
                <a:latin typeface="Times New Roman" panose="02020603050405020304" pitchFamily="18" charset="0"/>
              </a:rPr>
              <a:t> = </a:t>
            </a:r>
            <a:r>
              <a:rPr lang="en-US" sz="2400" b="0" i="1" u="none" strike="noStrike" dirty="0" err="1">
                <a:solidFill>
                  <a:srgbClr val="000000"/>
                </a:solidFill>
                <a:effectLst/>
                <a:latin typeface="Times New Roman" panose="02020603050405020304" pitchFamily="18" charset="0"/>
              </a:rPr>
              <a:t>selected_df.withColumn</a:t>
            </a:r>
            <a:r>
              <a:rPr lang="en-US" sz="2400" b="0" i="1" u="none" strike="noStrike" dirty="0">
                <a:solidFill>
                  <a:srgbClr val="000000"/>
                </a:solidFill>
                <a:effectLst/>
                <a:latin typeface="Times New Roman" panose="02020603050405020304" pitchFamily="18" charset="0"/>
              </a:rPr>
              <a:t>("age", </a:t>
            </a:r>
            <a:r>
              <a:rPr lang="en-US" sz="2400" b="0" i="1" u="none" strike="noStrike" dirty="0" err="1">
                <a:solidFill>
                  <a:srgbClr val="000000"/>
                </a:solidFill>
                <a:effectLst/>
                <a:latin typeface="Times New Roman" panose="02020603050405020304" pitchFamily="18" charset="0"/>
              </a:rPr>
              <a:t>selected_df</a:t>
            </a:r>
            <a:r>
              <a:rPr lang="en-US" sz="2400" b="0" i="1" u="none" strike="noStrike" dirty="0">
                <a:solidFill>
                  <a:srgbClr val="000000"/>
                </a:solidFill>
                <a:effectLst/>
                <a:latin typeface="Times New Roman" panose="02020603050405020304" pitchFamily="18" charset="0"/>
              </a:rPr>
              <a:t>["age"].cast("int"))</a:t>
            </a:r>
            <a:endParaRPr lang="en-US" sz="2400" b="0" dirty="0">
              <a:effectLst/>
            </a:endParaRPr>
          </a:p>
          <a:p>
            <a:pPr marL="457200" algn="just" rtl="0">
              <a:lnSpc>
                <a:spcPct val="150000"/>
              </a:lnSpc>
              <a:spcBef>
                <a:spcPts val="0"/>
              </a:spcBef>
              <a:spcAft>
                <a:spcPts val="0"/>
              </a:spcAft>
            </a:pPr>
            <a:r>
              <a:rPr lang="en-US" sz="2400" b="0" i="1" u="none" strike="noStrike" dirty="0">
                <a:solidFill>
                  <a:srgbClr val="000000"/>
                </a:solidFill>
                <a:effectLst/>
                <a:latin typeface="Times New Roman" panose="02020603050405020304" pitchFamily="18" charset="0"/>
              </a:rPr>
              <a:t>    </a:t>
            </a:r>
            <a:r>
              <a:rPr lang="en-US" sz="2400" b="0" i="1" u="none" strike="noStrike" dirty="0" err="1">
                <a:solidFill>
                  <a:srgbClr val="000000"/>
                </a:solidFill>
                <a:effectLst/>
                <a:latin typeface="Times New Roman" panose="02020603050405020304" pitchFamily="18" charset="0"/>
              </a:rPr>
              <a:t>selected_df.createOrReplaceTempView</a:t>
            </a:r>
            <a:r>
              <a:rPr lang="en-US" sz="2400" b="0" i="1" u="none" strike="noStrike" dirty="0">
                <a:solidFill>
                  <a:srgbClr val="000000"/>
                </a:solidFill>
                <a:effectLst/>
                <a:latin typeface="Times New Roman" panose="02020603050405020304" pitchFamily="18" charset="0"/>
              </a:rPr>
              <a:t>("</a:t>
            </a:r>
            <a:r>
              <a:rPr lang="en-US" sz="2400" b="0" i="1" u="none" strike="noStrike" dirty="0" err="1">
                <a:solidFill>
                  <a:srgbClr val="000000"/>
                </a:solidFill>
                <a:effectLst/>
                <a:latin typeface="Times New Roman" panose="02020603050405020304" pitchFamily="18" charset="0"/>
              </a:rPr>
              <a:t>medicalInsuranceData</a:t>
            </a:r>
            <a:r>
              <a:rPr lang="en-US" sz="2400" b="0" i="1" u="none" strike="noStrike" dirty="0">
                <a:solidFill>
                  <a:srgbClr val="000000"/>
                </a:solidFill>
                <a:effectLst/>
                <a:latin typeface="Times New Roman" panose="02020603050405020304" pitchFamily="18" charset="0"/>
              </a:rPr>
              <a:t>")</a:t>
            </a:r>
            <a:endParaRPr lang="en-US" sz="2400" b="0" dirty="0">
              <a:effectLst/>
            </a:endParaRPr>
          </a:p>
          <a:p>
            <a:pPr marL="457200" algn="just" rtl="0">
              <a:lnSpc>
                <a:spcPct val="150000"/>
              </a:lnSpc>
              <a:spcBef>
                <a:spcPts val="0"/>
              </a:spcBef>
              <a:spcAft>
                <a:spcPts val="0"/>
              </a:spcAft>
            </a:pPr>
            <a:r>
              <a:rPr lang="en-US" sz="2400" b="0" i="1" u="none" strike="noStrike" dirty="0">
                <a:solidFill>
                  <a:srgbClr val="000000"/>
                </a:solidFill>
                <a:effectLst/>
                <a:latin typeface="Times New Roman" panose="02020603050405020304" pitchFamily="18" charset="0"/>
              </a:rPr>
              <a:t>    totals = </a:t>
            </a:r>
            <a:r>
              <a:rPr lang="en-US" sz="2400" b="0" i="1" u="none" strike="noStrike" dirty="0" err="1">
                <a:solidFill>
                  <a:srgbClr val="000000"/>
                </a:solidFill>
                <a:effectLst/>
                <a:latin typeface="Times New Roman" panose="02020603050405020304" pitchFamily="18" charset="0"/>
              </a:rPr>
              <a:t>spark.sql</a:t>
            </a:r>
            <a:r>
              <a:rPr lang="en-US" sz="2400" b="0" i="1" u="none" strike="noStrike" dirty="0">
                <a:solidFill>
                  <a:srgbClr val="000000"/>
                </a:solidFill>
                <a:effectLst/>
                <a:latin typeface="Times New Roman" panose="02020603050405020304" pitchFamily="18" charset="0"/>
              </a:rPr>
              <a:t>("select age, CASE WHEN sex = 'female' THEN 0 ELSE 1 END as sex, bmi, children, CASE WHEN smoker = 'yes' THEN 1 ELSE 0 END as smoker, region, charges FROM </a:t>
            </a:r>
            <a:r>
              <a:rPr lang="en-US" sz="2400" b="0" i="1" u="none" strike="noStrike" dirty="0" err="1">
                <a:solidFill>
                  <a:srgbClr val="000000"/>
                </a:solidFill>
                <a:effectLst/>
                <a:latin typeface="Times New Roman" panose="02020603050405020304" pitchFamily="18" charset="0"/>
              </a:rPr>
              <a:t>medicalInsuranceData</a:t>
            </a:r>
            <a:r>
              <a:rPr lang="en-US" sz="2400" b="0" i="1" u="none" strike="noStrike" dirty="0">
                <a:solidFill>
                  <a:srgbClr val="000000"/>
                </a:solidFill>
                <a:effectLst/>
                <a:latin typeface="Times New Roman" panose="02020603050405020304" pitchFamily="18" charset="0"/>
              </a:rPr>
              <a:t>")</a:t>
            </a:r>
            <a:endParaRPr lang="en-US" sz="2400" b="0" dirty="0">
              <a:effectLst/>
            </a:endParaRPr>
          </a:p>
          <a:p>
            <a:pPr marL="457200" algn="just" rtl="0">
              <a:lnSpc>
                <a:spcPct val="150000"/>
              </a:lnSpc>
              <a:spcBef>
                <a:spcPts val="0"/>
              </a:spcBef>
              <a:spcAft>
                <a:spcPts val="0"/>
              </a:spcAft>
            </a:pPr>
            <a:r>
              <a:rPr lang="en-US" sz="2400" b="0" i="1" u="none" strike="noStrike" dirty="0">
                <a:solidFill>
                  <a:srgbClr val="000000"/>
                </a:solidFill>
                <a:effectLst/>
                <a:latin typeface="Times New Roman" panose="02020603050405020304" pitchFamily="18" charset="0"/>
              </a:rPr>
              <a:t>    results = </a:t>
            </a:r>
            <a:r>
              <a:rPr lang="en-US" sz="2400" b="0" i="1" u="none" strike="noStrike" dirty="0" err="1">
                <a:solidFill>
                  <a:srgbClr val="000000"/>
                </a:solidFill>
                <a:effectLst/>
                <a:latin typeface="Times New Roman" panose="02020603050405020304" pitchFamily="18" charset="0"/>
              </a:rPr>
              <a:t>DynamicFrame.fromDF</a:t>
            </a:r>
            <a:r>
              <a:rPr lang="en-US" sz="2400" b="0" i="1" u="none" strike="noStrike" dirty="0">
                <a:solidFill>
                  <a:srgbClr val="000000"/>
                </a:solidFill>
                <a:effectLst/>
                <a:latin typeface="Times New Roman" panose="02020603050405020304" pitchFamily="18" charset="0"/>
              </a:rPr>
              <a:t>(totals, </a:t>
            </a:r>
            <a:r>
              <a:rPr lang="en-US" sz="2400" b="0" i="1" u="none" strike="noStrike" dirty="0" err="1">
                <a:solidFill>
                  <a:srgbClr val="000000"/>
                </a:solidFill>
                <a:effectLst/>
                <a:latin typeface="Times New Roman" panose="02020603050405020304" pitchFamily="18" charset="0"/>
              </a:rPr>
              <a:t>glueContext</a:t>
            </a:r>
            <a:r>
              <a:rPr lang="en-US" sz="2400" b="0" i="1" u="none" strike="noStrike" dirty="0">
                <a:solidFill>
                  <a:srgbClr val="000000"/>
                </a:solidFill>
                <a:effectLst/>
                <a:latin typeface="Times New Roman" panose="02020603050405020304" pitchFamily="18" charset="0"/>
              </a:rPr>
              <a:t>, "results")</a:t>
            </a:r>
            <a:endParaRPr lang="en-US" sz="2400" b="0" dirty="0">
              <a:effectLst/>
            </a:endParaRPr>
          </a:p>
          <a:p>
            <a:pPr marL="457200" algn="just" rtl="0">
              <a:lnSpc>
                <a:spcPct val="150000"/>
              </a:lnSpc>
              <a:spcBef>
                <a:spcPts val="0"/>
              </a:spcBef>
              <a:spcAft>
                <a:spcPts val="0"/>
              </a:spcAft>
            </a:pPr>
            <a:r>
              <a:rPr lang="en-US" sz="2400" b="0" i="1" u="none" strike="noStrike" dirty="0">
                <a:solidFill>
                  <a:srgbClr val="000000"/>
                </a:solidFill>
                <a:effectLst/>
                <a:latin typeface="Times New Roman" panose="02020603050405020304" pitchFamily="18" charset="0"/>
              </a:rPr>
              <a:t>    return </a:t>
            </a:r>
            <a:r>
              <a:rPr lang="en-US" sz="2400" b="0" i="1" u="none" strike="noStrike" dirty="0" err="1">
                <a:solidFill>
                  <a:srgbClr val="000000"/>
                </a:solidFill>
                <a:effectLst/>
                <a:latin typeface="Times New Roman" panose="02020603050405020304" pitchFamily="18" charset="0"/>
              </a:rPr>
              <a:t>DynamicFrameCollection</a:t>
            </a:r>
            <a:r>
              <a:rPr lang="en-US" sz="2400" b="0" i="1" u="none" strike="noStrike" dirty="0">
                <a:solidFill>
                  <a:srgbClr val="000000"/>
                </a:solidFill>
                <a:effectLst/>
                <a:latin typeface="Times New Roman" panose="02020603050405020304" pitchFamily="18" charset="0"/>
              </a:rPr>
              <a:t>({"results": results}, </a:t>
            </a:r>
            <a:r>
              <a:rPr lang="en-US" sz="2400" b="0" i="1" u="none" strike="noStrike" dirty="0" err="1">
                <a:solidFill>
                  <a:srgbClr val="000000"/>
                </a:solidFill>
                <a:effectLst/>
                <a:latin typeface="Times New Roman" panose="02020603050405020304" pitchFamily="18" charset="0"/>
              </a:rPr>
              <a:t>glueContext</a:t>
            </a:r>
            <a:r>
              <a:rPr lang="en-US" sz="2400" b="0" i="1" u="none" strike="noStrike" dirty="0">
                <a:solidFill>
                  <a:srgbClr val="000000"/>
                </a:solidFill>
                <a:effectLst/>
                <a:latin typeface="Times New Roman" panose="02020603050405020304" pitchFamily="18" charset="0"/>
              </a:rPr>
              <a:t>)</a:t>
            </a:r>
            <a:endParaRPr lang="en-US" sz="2400" b="0" dirty="0">
              <a:effectLst/>
            </a:endParaRPr>
          </a:p>
          <a:p>
            <a:pPr>
              <a:lnSpc>
                <a:spcPct val="150000"/>
              </a:lnSpc>
            </a:pPr>
            <a:br>
              <a:rPr lang="en-US" sz="2400" dirty="0"/>
            </a:br>
            <a:endParaRPr lang="en-US" sz="2400" dirty="0"/>
          </a:p>
        </p:txBody>
      </p:sp>
    </p:spTree>
    <p:extLst>
      <p:ext uri="{BB962C8B-B14F-4D97-AF65-F5344CB8AC3E}">
        <p14:creationId xmlns:p14="http://schemas.microsoft.com/office/powerpoint/2010/main" val="1319973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CA"/>
          </a:p>
        </p:txBody>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CA"/>
          </a:p>
        </p:txBody>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CA"/>
          </a:p>
        </p:txBody>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CA"/>
          </a:p>
        </p:txBody>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CA"/>
          </a:p>
        </p:txBody>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CA"/>
          </a:p>
        </p:txBody>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CA"/>
          </a:p>
        </p:txBody>
      </p:sp>
      <p:grpSp>
        <p:nvGrpSpPr>
          <p:cNvPr id="14" name="Group 14"/>
          <p:cNvGrpSpPr/>
          <p:nvPr/>
        </p:nvGrpSpPr>
        <p:grpSpPr>
          <a:xfrm rot="-2700000">
            <a:off x="11386843" y="7201845"/>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CA"/>
            </a:p>
          </p:txBody>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7" name="AutoShape 17"/>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CA"/>
          </a:p>
        </p:txBody>
      </p:sp>
      <p:sp>
        <p:nvSpPr>
          <p:cNvPr id="18" name="AutoShape 18"/>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CA"/>
          </a:p>
        </p:txBody>
      </p:sp>
      <p:sp>
        <p:nvSpPr>
          <p:cNvPr id="19" name="AutoShape 19"/>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CA"/>
          </a:p>
        </p:txBody>
      </p:sp>
      <p:sp>
        <p:nvSpPr>
          <p:cNvPr id="23" name="TextBox 22">
            <a:extLst>
              <a:ext uri="{FF2B5EF4-FFF2-40B4-BE49-F238E27FC236}">
                <a16:creationId xmlns:a16="http://schemas.microsoft.com/office/drawing/2014/main" id="{52DD55FC-12EE-98C1-38BC-211322BD2DF9}"/>
              </a:ext>
            </a:extLst>
          </p:cNvPr>
          <p:cNvSpPr txBox="1"/>
          <p:nvPr/>
        </p:nvSpPr>
        <p:spPr>
          <a:xfrm>
            <a:off x="3657600" y="1248370"/>
            <a:ext cx="10972800" cy="923330"/>
          </a:xfrm>
          <a:prstGeom prst="rect">
            <a:avLst/>
          </a:prstGeom>
          <a:noFill/>
        </p:spPr>
        <p:txBody>
          <a:bodyPr wrap="square">
            <a:spAutoFit/>
          </a:bodyPr>
          <a:lstStyle/>
          <a:p>
            <a:pPr algn="ctr"/>
            <a:r>
              <a:rPr lang="en-CA" sz="5400" dirty="0">
                <a:solidFill>
                  <a:srgbClr val="3D3D3D"/>
                </a:solidFill>
                <a:latin typeface="Kollektif Bold"/>
              </a:rPr>
              <a:t>Data Analysis</a:t>
            </a:r>
            <a:endParaRPr lang="en-US" sz="5400" dirty="0">
              <a:solidFill>
                <a:srgbClr val="3D3D3D"/>
              </a:solidFill>
              <a:latin typeface="Kollektif Bold"/>
            </a:endParaRPr>
          </a:p>
        </p:txBody>
      </p:sp>
      <p:sp>
        <p:nvSpPr>
          <p:cNvPr id="13" name="TextBox 12">
            <a:extLst>
              <a:ext uri="{FF2B5EF4-FFF2-40B4-BE49-F238E27FC236}">
                <a16:creationId xmlns:a16="http://schemas.microsoft.com/office/drawing/2014/main" id="{A84D8FF7-8A58-E37E-8FAB-107A0E816FF4}"/>
              </a:ext>
            </a:extLst>
          </p:cNvPr>
          <p:cNvSpPr txBox="1"/>
          <p:nvPr/>
        </p:nvSpPr>
        <p:spPr>
          <a:xfrm>
            <a:off x="2590800" y="2746443"/>
            <a:ext cx="13450903" cy="4161460"/>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sz="3600" dirty="0"/>
              <a:t>Service used: AWS Athena</a:t>
            </a:r>
          </a:p>
          <a:p>
            <a:pPr marL="571500" indent="-571500">
              <a:lnSpc>
                <a:spcPct val="150000"/>
              </a:lnSpc>
              <a:buFont typeface="Arial" panose="020B0604020202020204" pitchFamily="34" charset="0"/>
              <a:buChar char="•"/>
            </a:pPr>
            <a:r>
              <a:rPr lang="en-US" sz="3600" dirty="0"/>
              <a:t>Transformed data from S3 is in CSV format.</a:t>
            </a:r>
          </a:p>
          <a:p>
            <a:pPr marL="571500" indent="-571500">
              <a:lnSpc>
                <a:spcPct val="150000"/>
              </a:lnSpc>
              <a:buFont typeface="Arial" panose="020B0604020202020204" pitchFamily="34" charset="0"/>
              <a:buChar char="•"/>
            </a:pPr>
            <a:r>
              <a:rPr lang="en-US" sz="3600" dirty="0"/>
              <a:t>Imported to AWS Athena via a web crawler.</a:t>
            </a:r>
          </a:p>
          <a:p>
            <a:pPr marL="571500" indent="-571500">
              <a:lnSpc>
                <a:spcPct val="150000"/>
              </a:lnSpc>
              <a:buFont typeface="Arial" panose="020B0604020202020204" pitchFamily="34" charset="0"/>
              <a:buChar char="•"/>
            </a:pPr>
            <a:r>
              <a:rPr lang="en-US" sz="3600" dirty="0"/>
              <a:t>Athena can show it as an SQL table where data analysts can run queries upon the data and identify traits and patterns of the data</a:t>
            </a:r>
          </a:p>
        </p:txBody>
      </p:sp>
    </p:spTree>
    <p:extLst>
      <p:ext uri="{BB962C8B-B14F-4D97-AF65-F5344CB8AC3E}">
        <p14:creationId xmlns:p14="http://schemas.microsoft.com/office/powerpoint/2010/main" val="31733787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TotalTime>
  <Words>479</Words>
  <Application>Microsoft Office PowerPoint</Application>
  <PresentationFormat>Custom</PresentationFormat>
  <Paragraphs>82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Kollektif Bold</vt:lpstr>
      <vt:lpstr>Times New Roman</vt:lpstr>
      <vt:lpstr>Calibri</vt:lpstr>
      <vt:lpstr>Arial</vt:lpstr>
      <vt:lpstr>High Tower Text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Colorful Modern Business Infographic Presentation</dc:title>
  <cp:lastModifiedBy>Rusiru Fernando</cp:lastModifiedBy>
  <cp:revision>27</cp:revision>
  <dcterms:created xsi:type="dcterms:W3CDTF">2006-08-16T00:00:00Z</dcterms:created>
  <dcterms:modified xsi:type="dcterms:W3CDTF">2023-11-30T00:07:36Z</dcterms:modified>
  <dc:identifier>DAF1T6IPlus</dc:identifier>
</cp:coreProperties>
</file>