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994525" cy="9278938"/>
  <p:defaultTextStyle>
    <a:defPPr lvl="0">
      <a:defRPr lang="en-US"/>
    </a:defPPr>
    <a:lvl1pPr lvl="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2">
          <p15:clr>
            <a:srgbClr val="A4A3A4"/>
          </p15:clr>
        </p15:guide>
        <p15:guide id="2" pos="29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1"/>
  </p:normalViewPr>
  <p:slideViewPr>
    <p:cSldViewPr snapToGrid="0">
      <p:cViewPr varScale="1">
        <p:scale>
          <a:sx n="103" d="100"/>
          <a:sy n="103" d="100"/>
        </p:scale>
        <p:origin x="188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202"/>
        <p:guide pos="29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4762724-A96B-634C-9D8C-C33A7493C8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DDC107E-AA5E-DD40-8F75-F608CB3D8E7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CF4CA9E2-8359-CB49-A9C6-AC9530C0FB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3263"/>
            <a:ext cx="4621213" cy="3465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94C89FB-859F-CF4E-9F64-90D6161E8D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6900"/>
            <a:ext cx="5127625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94" tIns="46798" rIns="93594" bIns="467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545BCCF-4AE7-6D4E-B573-49A18D247E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AE5B57B-B017-D743-879D-1CE707BC02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/>
            </a:lvl1pPr>
          </a:lstStyle>
          <a:p>
            <a:fld id="{BB2F6880-9DFD-354D-8392-B2167B7FC47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2</a:t>
            </a:fld>
            <a:endParaRPr lang="en-US" altLang="zh-TW" sz="1000" dirty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84646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11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5415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12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81959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13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4405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14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896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15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2294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16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024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17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944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18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4891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19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0256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20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686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3</a:t>
            </a:fld>
            <a:endParaRPr lang="en-US" altLang="zh-TW" sz="1000" dirty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39456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21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7258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22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72571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23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941735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24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557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4</a:t>
            </a:fld>
            <a:endParaRPr lang="en-US" altLang="zh-TW" sz="1000" dirty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12210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5</a:t>
            </a:fld>
            <a:endParaRPr lang="en-US" altLang="zh-TW" sz="1000" dirty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57427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6</a:t>
            </a:fld>
            <a:endParaRPr lang="en-US" altLang="zh-TW" sz="1000" dirty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9138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7</a:t>
            </a:fld>
            <a:endParaRPr lang="en-US" altLang="zh-TW" sz="1000" dirty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81298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8</a:t>
            </a:fld>
            <a:endParaRPr lang="en-US" altLang="zh-TW" sz="1000" dirty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97803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9</a:t>
            </a:fld>
            <a:endParaRPr lang="en-US" altLang="zh-TW" sz="1000" dirty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24216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10</a:t>
            </a:fld>
            <a:endParaRPr lang="en-US" altLang="zh-TW" sz="1000" dirty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01636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01B739-A59D-1B4E-9A4B-EA4DE7075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641BE0-FBBA-3949-A47D-D749EC592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0CC997-7705-3B46-84F6-1FED1534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51A409-2A38-B945-A103-BA4E73E6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E94746-58D5-C04D-A4A7-C99A5AC8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B6AC-0B9D-6C4C-B317-378EA7A8787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02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B9CFB-B87E-4045-A90E-C72A0349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A13343-DBE2-CB46-B9D8-256AEF13A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3304E3-9853-B241-AB05-D4BA4EB2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030D22-3BE6-C44B-8D0D-6699B5BB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698BC7-8018-DE4A-A43E-FBCD75D5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5E52-BBF5-DF49-B128-D5F9507F60F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691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5A23176-3A80-6D48-97AF-5DAE4B1A5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488935-DC3C-1547-85DA-B5C0DBF03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42C7F8-B1BC-FB4F-B150-17F98D18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553001-7F3D-BC47-9DE6-5D3AD44F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A1FD6C-18B2-5A42-8CE4-DFD11DAD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40D-D534-6040-8690-B0F1115C79D8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181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6F207-0E0D-6A40-9D0E-672DC234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E673E0-89CB-AC44-BE16-4173C3F4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81DECA-D702-2B42-8F09-F0872187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296CA9-DD91-E548-B5B8-11D19BF9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89E279-8973-FF42-A473-22D46101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338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286A0F-E428-9D4E-ABFE-4968E172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882611-B1E3-7F46-AB80-0DF07DE7E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A7D973-18EA-C947-AF12-F648FCC7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88D515-3275-E94F-BD1F-59E77AA0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4A7CA9-2889-2046-B620-E7025992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98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1BF7D-AFD8-DF45-8337-08D0EDEE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CC98B5-DD6F-1D4D-B838-E508667A5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B7C38D-EDDC-1D48-BA67-C60EA974B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D3B798-D87C-2B41-A219-D66B8028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13197D-EE1B-5747-AF94-429092B0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0C328B-1573-CB4F-8431-D1E596F9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674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C054F7-C420-4A4A-844F-E3DD8C7B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DECDFE-E13C-224C-A83E-F0D911CB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619BF4-308D-0240-893C-AA60BD152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049376-79E5-1B4B-BC6A-9B0F811AE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2FCB30-F892-F747-BBD0-97EAF536F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60EDB7D-6316-1F4B-A98B-E8ECFB86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37B7F6B-2CD1-0E45-8717-9FAFA615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71049E1-8635-1B4F-AFA7-564993C2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963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95BC62-3AF7-4C48-9C85-5F871E03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19DD7C6-8D2A-C546-8931-73EABA55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34E04F-8A62-E94B-9C27-6F4ED92B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49DD3F-5583-F244-89C8-A40FC790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56A1-69EF-4446-B4EC-8478690B816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156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65EAD06-45D4-914A-BA75-FF451CB8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2140EEE-5CE2-EA48-A67B-324A05CC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395D83-E2C9-D044-A01C-443EFA2B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7A45-DF70-D646-9571-84627D499C5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055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F71F0-8AA8-3A49-9A54-8330CF05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7ADE0A-E957-1F47-B2E8-FEE0BC2A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7AB13D-4D5E-7447-A787-3F6F7FFF7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391DD4-01F0-6444-B900-940D1E16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6FB5D4-450A-F04E-9A37-7E06FBED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518F84-D266-ED4F-B228-A799F112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CDCB-7055-4E40-9BCE-932DE6F42FD1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348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8099D-0F64-2443-B0AA-6E4B3B06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8FA42E-086C-B447-926B-FDB6B4E28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70DE35-B318-134A-9FD9-2890FA19B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B0A2F7-218D-B64E-9A36-2B2AA7DD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3AF250-152B-EE4E-A434-13FFE968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FFAD4E-38E2-2A48-9100-42FC2BE8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AB8E-DDD2-FE4A-AA7E-87609D7D890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036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A1F55AA-125B-BC4F-BE60-6FE2B245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B321E6-498C-2341-9705-7797C0D09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3E6571-BC2B-D249-8F2B-255C84690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BE568D-66A6-4B4E-A1A5-7AF710466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C5A3AD-C4E8-8745-B53F-0E3EFAE9F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73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9">
            <a:extLst>
              <a:ext uri="{FF2B5EF4-FFF2-40B4-BE49-F238E27FC236}">
                <a16:creationId xmlns:a16="http://schemas.microsoft.com/office/drawing/2014/main" id="{A53BF956-57D3-8742-B692-082A79BBD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72" y="276909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4400" dirty="0">
                <a:solidFill>
                  <a:schemeClr val="tx2"/>
                </a:solidFill>
                <a:latin typeface="Plantagenet Cherokee" panose="02020000000000000000" pitchFamily="18" charset="-79"/>
                <a:ea typeface="新細明體" panose="02020500000000000000" pitchFamily="18" charset="-120"/>
                <a:cs typeface="Plantagenet Cherokee" panose="02020000000000000000" pitchFamily="18" charset="-79"/>
              </a:rPr>
              <a:t>Data Structures</a:t>
            </a:r>
          </a:p>
          <a:p>
            <a:pPr algn="ctr"/>
            <a:r>
              <a:rPr lang="en-US" altLang="zh-TW" sz="4400" dirty="0">
                <a:solidFill>
                  <a:schemeClr val="tx2"/>
                </a:solidFill>
                <a:latin typeface="Plantagenet Cherokee" panose="02020000000000000000" pitchFamily="18" charset="-79"/>
                <a:ea typeface="新細明體" panose="02020500000000000000" pitchFamily="18" charset="-120"/>
                <a:cs typeface="Plantagenet Cherokee" panose="02020000000000000000" pitchFamily="18" charset="-79"/>
              </a:rPr>
              <a:t>Programming Project #4</a:t>
            </a:r>
          </a:p>
        </p:txBody>
      </p:sp>
      <p:sp>
        <p:nvSpPr>
          <p:cNvPr id="3077" name="Rectangle 1030">
            <a:extLst>
              <a:ext uri="{FF2B5EF4-FFF2-40B4-BE49-F238E27FC236}">
                <a16:creationId xmlns:a16="http://schemas.microsoft.com/office/drawing/2014/main" id="{368BA454-48C4-0D49-AB4B-5F973E32E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4293096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zh-TW" sz="40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8263830" cy="5032375"/>
              </a:xfrm>
              <a:noFill/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Store the distance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ea typeface="新細明體" panose="02020500000000000000" pitchFamily="18" charset="-120"/>
                  </a:rPr>
                  <a:t> </a:t>
                </a:r>
                <a:br>
                  <a:rPr lang="en-US" altLang="zh-TW" dirty="0">
                    <a:ea typeface="新細明體" panose="02020500000000000000" pitchFamily="18" charset="-120"/>
                  </a:rPr>
                </a:br>
                <a:r>
                  <a:rPr lang="en-US" altLang="zh-TW" dirty="0">
                    <a:ea typeface="新細明體" panose="02020500000000000000" pitchFamily="18" charset="-120"/>
                  </a:rPr>
                  <a:t>between the pairs of nodes</a:t>
                </a:r>
                <a:br>
                  <a:rPr lang="en-US" altLang="zh-TW" dirty="0">
                    <a:ea typeface="新細明體" panose="02020500000000000000" pitchFamily="18" charset="-120"/>
                  </a:rPr>
                </a:br>
                <a:r>
                  <a:rPr lang="en-US" altLang="zh-TW" b="1" dirty="0">
                    <a:solidFill>
                      <a:schemeClr val="accent4">
                        <a:lumMod val="75000"/>
                      </a:schemeClr>
                    </a:solidFill>
                    <a:ea typeface="新細明體" panose="02020500000000000000" pitchFamily="18" charset="-120"/>
                  </a:rPr>
                  <a:t>in a hash table</a:t>
                </a: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The size of hash table is set </a:t>
                </a:r>
                <a:br>
                  <a:rPr lang="en-US" altLang="zh-TW" dirty="0">
                    <a:ea typeface="新細明體" panose="02020500000000000000" pitchFamily="18" charset="-120"/>
                  </a:rPr>
                </a:br>
                <a:r>
                  <a:rPr lang="en-US" altLang="zh-TW" dirty="0">
                    <a:ea typeface="新細明體" panose="02020500000000000000" pitchFamily="18" charset="-12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⌈</m:t>
                    </m:r>
                    <m:sSup>
                      <m:sSupPr>
                        <m:ctrlPr>
                          <a:rPr lang="en-US" altLang="zh-TW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pPr>
                      <m:e>
                        <m:r>
                          <a:rPr lang="en-US" altLang="zh-TW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𝑛</m:t>
                        </m:r>
                      </m:e>
                      <m:sup>
                        <m:r>
                          <a:rPr lang="en-US" altLang="zh-TW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1.5</m:t>
                        </m:r>
                      </m:sup>
                    </m:sSup>
                    <m:r>
                      <a:rPr lang="en-US" altLang="zh-TW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⌉</m:t>
                    </m:r>
                  </m:oMath>
                </a14:m>
                <a:endParaRPr lang="en-US" altLang="zh-TW" dirty="0">
                  <a:ea typeface="新細明體" panose="02020500000000000000" pitchFamily="18" charset="-120"/>
                </a:endParaRP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Hash function is set to</a:t>
                </a:r>
                <a:br>
                  <a:rPr lang="en-US" altLang="zh-TW" dirty="0">
                    <a:ea typeface="新細明體" panose="02020500000000000000" pitchFamily="18" charset="-120"/>
                  </a:rPr>
                </a:br>
                <a14:m>
                  <m:oMath xmlns:m="http://schemas.openxmlformats.org/officeDocument/2006/math">
                    <m:r>
                      <a:rPr lang="en-US" altLang="zh-TW" sz="2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((</m:t>
                    </m:r>
                    <m:r>
                      <m:rPr>
                        <m:sty m:val="p"/>
                      </m:rPr>
                      <a:rPr lang="en-US" altLang="zh-TW" sz="22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nodeID</m:t>
                    </m:r>
                    <m:r>
                      <a:rPr lang="en-US" altLang="zh-TW" sz="22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1</m:t>
                    </m:r>
                    <m:r>
                      <a:rPr lang="en-US" altLang="zh-TW" sz="2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+1)×</m:t>
                    </m:r>
                    <m:r>
                      <a:rPr lang="en-US" altLang="zh-TW" sz="22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2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nodeID</m:t>
                    </m:r>
                    <m:r>
                      <a:rPr lang="en-US" altLang="zh-TW" sz="22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2+1)</m:t>
                    </m:r>
                    <m:r>
                      <a:rPr lang="en-US" altLang="zh-TW" sz="2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)%</m:t>
                    </m:r>
                    <m:r>
                      <m:rPr>
                        <m:sty m:val="p"/>
                      </m:rPr>
                      <a:rPr lang="en-US" altLang="zh-TW" sz="22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P</m:t>
                    </m:r>
                    <m:r>
                      <a:rPr lang="en-US" altLang="zh-TW" sz="2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%</m:t>
                    </m:r>
                    <m:r>
                      <a:rPr lang="en-US" altLang="zh-TW" sz="22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⌈</m:t>
                    </m:r>
                    <m:sSup>
                      <m:sSupPr>
                        <m:ctrlPr>
                          <a:rPr lang="en-US" altLang="zh-TW" sz="22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pPr>
                      <m:e>
                        <m:r>
                          <a:rPr lang="en-US" altLang="zh-TW" sz="22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𝑛</m:t>
                        </m:r>
                      </m:e>
                      <m:sup>
                        <m:r>
                          <a:rPr lang="en-US" altLang="zh-TW" sz="22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1.5</m:t>
                        </m:r>
                      </m:sup>
                    </m:sSup>
                    <m:r>
                      <a:rPr lang="en-US" altLang="zh-TW" sz="22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⌉</m:t>
                    </m:r>
                  </m:oMath>
                </a14:m>
                <a:r>
                  <a:rPr lang="en-US" altLang="zh-TW" sz="2200" dirty="0">
                    <a:ea typeface="新細明體" panose="02020500000000000000" pitchFamily="18" charset="-120"/>
                  </a:rPr>
                  <a:t>,</a:t>
                </a:r>
                <a:br>
                  <a:rPr lang="en-US" altLang="zh-TW" sz="2200" dirty="0">
                    <a:ea typeface="新細明體" panose="02020500000000000000" pitchFamily="18" charset="-120"/>
                  </a:rPr>
                </a:br>
                <a:r>
                  <a:rPr lang="en-US" altLang="zh-TW" dirty="0">
                    <a:ea typeface="新細明體" panose="02020500000000000000" pitchFamily="18" charset="-120"/>
                  </a:rPr>
                  <a:t>where</a:t>
                </a:r>
                <a:r>
                  <a:rPr lang="en-US" altLang="zh-TW" dirty="0">
                    <a:solidFill>
                      <a:schemeClr val="tx1"/>
                    </a:solidFill>
                    <a:ea typeface="新細明體" panose="02020500000000000000" pitchFamily="18" charset="-12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P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is a given prime</a:t>
                </a: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Use </a:t>
                </a:r>
                <a:r>
                  <a:rPr lang="en-US" altLang="zh-TW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a linked list 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to store</a:t>
                </a:r>
                <a:br>
                  <a:rPr lang="en-US" altLang="zh-TW" dirty="0">
                    <a:ea typeface="新細明體" panose="02020500000000000000" pitchFamily="18" charset="-120"/>
                  </a:rPr>
                </a:br>
                <a:r>
                  <a:rPr lang="en-US" altLang="zh-TW" dirty="0">
                    <a:ea typeface="新細明體" panose="02020500000000000000" pitchFamily="18" charset="-120"/>
                  </a:rPr>
                  <a:t>the pairs with the same</a:t>
                </a:r>
                <a:br>
                  <a:rPr lang="en-US" altLang="zh-TW" dirty="0">
                    <a:ea typeface="新細明體" panose="02020500000000000000" pitchFamily="18" charset="-120"/>
                  </a:rPr>
                </a:br>
                <a:r>
                  <a:rPr lang="en-US" altLang="zh-TW" dirty="0">
                    <a:ea typeface="新細明體" panose="02020500000000000000" pitchFamily="18" charset="-120"/>
                  </a:rPr>
                  <a:t>hash value (collision handling)</a:t>
                </a: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The entry format is </a:t>
                </a:r>
                <a:br>
                  <a:rPr lang="en-US" altLang="zh-TW" dirty="0">
                    <a:ea typeface="新細明體" panose="02020500000000000000" pitchFamily="18" charset="-120"/>
                  </a:rPr>
                </a:br>
                <a:r>
                  <a:rPr lang="en-US" altLang="zh-TW" dirty="0">
                    <a:solidFill>
                      <a:srgbClr val="7030A0"/>
                    </a:solidFill>
                    <a:ea typeface="新細明體" panose="02020500000000000000" pitchFamily="18" charset="-120"/>
                  </a:rPr>
                  <a:t>nodeID1, nodeID2, </a:t>
                </a:r>
                <a:r>
                  <a:rPr lang="en-US" altLang="zh-TW" dirty="0" err="1">
                    <a:solidFill>
                      <a:srgbClr val="7030A0"/>
                    </a:solidFill>
                    <a:ea typeface="新細明體" panose="02020500000000000000" pitchFamily="18" charset="-120"/>
                  </a:rPr>
                  <a:t>dist</a:t>
                </a:r>
                <a:endParaRPr lang="en-US" altLang="zh-TW" dirty="0">
                  <a:solidFill>
                    <a:srgbClr val="7030A0"/>
                  </a:solidFill>
                  <a:ea typeface="新細明體" panose="02020500000000000000" pitchFamily="18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solidFill>
                      <a:srgbClr val="7030A0"/>
                    </a:solidFill>
                    <a:ea typeface="新細明體" panose="02020500000000000000" pitchFamily="18" charset="-120"/>
                  </a:rPr>
                  <a:t>, 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so we only </a:t>
                </a:r>
                <a:br>
                  <a:rPr lang="en-US" altLang="zh-TW" dirty="0">
                    <a:ea typeface="新細明體" panose="02020500000000000000" pitchFamily="18" charset="-120"/>
                  </a:rPr>
                </a:br>
                <a:r>
                  <a:rPr lang="en-US" altLang="zh-TW" dirty="0">
                    <a:ea typeface="新細明體" panose="02020500000000000000" pitchFamily="18" charset="-120"/>
                  </a:rPr>
                  <a:t>store one copy in the hash table</a:t>
                </a:r>
              </a:p>
              <a:p>
                <a:endParaRPr lang="en-US" altLang="zh-TW" dirty="0">
                  <a:ea typeface="新細明體" panose="02020500000000000000" pitchFamily="18" charset="-120"/>
                </a:endParaRPr>
              </a:p>
              <a:p>
                <a:endParaRPr lang="en-US" altLang="zh-TW" dirty="0"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263830" cy="5032375"/>
              </a:xfrm>
              <a:blipFill>
                <a:blip r:embed="rId3"/>
                <a:stretch>
                  <a:fillRect l="-1229" t="-3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Implementation Rules</a:t>
            </a: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26F18D3B-BB2C-CC4B-AC23-22381CC8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289306"/>
              </p:ext>
            </p:extLst>
          </p:nvPr>
        </p:nvGraphicFramePr>
        <p:xfrm>
          <a:off x="6278990" y="107148"/>
          <a:ext cx="319316" cy="675142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19316">
                  <a:extLst>
                    <a:ext uri="{9D8B030D-6E8A-4147-A177-3AD203B41FA5}">
                      <a16:colId xmlns:a16="http://schemas.microsoft.com/office/drawing/2014/main" val="671391776"/>
                    </a:ext>
                  </a:extLst>
                </a:gridCol>
              </a:tblGrid>
              <a:tr h="380887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048967"/>
                  </a:ext>
                </a:extLst>
              </a:tr>
              <a:tr h="380887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977305"/>
                  </a:ext>
                </a:extLst>
              </a:tr>
              <a:tr h="380887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88262"/>
                  </a:ext>
                </a:extLst>
              </a:tr>
              <a:tr h="380887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643038"/>
                  </a:ext>
                </a:extLst>
              </a:tr>
              <a:tr h="380887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085325"/>
                  </a:ext>
                </a:extLst>
              </a:tr>
              <a:tr h="380887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07969"/>
                  </a:ext>
                </a:extLst>
              </a:tr>
              <a:tr h="380887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696531"/>
                  </a:ext>
                </a:extLst>
              </a:tr>
              <a:tr h="380887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932177"/>
                  </a:ext>
                </a:extLst>
              </a:tr>
              <a:tr h="411592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618565"/>
                  </a:ext>
                </a:extLst>
              </a:tr>
              <a:tr h="411592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669218"/>
                  </a:ext>
                </a:extLst>
              </a:tr>
              <a:tr h="411592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935147"/>
                  </a:ext>
                </a:extLst>
              </a:tr>
              <a:tr h="411592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149171"/>
                  </a:ext>
                </a:extLst>
              </a:tr>
              <a:tr h="411592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925216"/>
                  </a:ext>
                </a:extLst>
              </a:tr>
              <a:tr h="411592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15530"/>
                  </a:ext>
                </a:extLst>
              </a:tr>
              <a:tr h="411592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473875"/>
                  </a:ext>
                </a:extLst>
              </a:tr>
              <a:tr h="411592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996804"/>
                  </a:ext>
                </a:extLst>
              </a:tr>
              <a:tr h="411592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459036"/>
                  </a:ext>
                </a:extLst>
              </a:tr>
            </a:tbl>
          </a:graphicData>
        </a:graphic>
      </p:graphicFrame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60B7A7CE-CFE3-3840-A914-E8781FFF5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920747"/>
              </p:ext>
            </p:extLst>
          </p:nvPr>
        </p:nvGraphicFramePr>
        <p:xfrm>
          <a:off x="6956954" y="107148"/>
          <a:ext cx="999422" cy="36871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91142">
                  <a:extLst>
                    <a:ext uri="{9D8B030D-6E8A-4147-A177-3AD203B41FA5}">
                      <a16:colId xmlns:a16="http://schemas.microsoft.com/office/drawing/2014/main" val="2607702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1391776"/>
                    </a:ext>
                  </a:extLst>
                </a:gridCol>
              </a:tblGrid>
              <a:tr h="36871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0,16, 4</a:t>
                      </a:r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048967"/>
                  </a:ext>
                </a:extLst>
              </a:tr>
            </a:tbl>
          </a:graphicData>
        </a:graphic>
      </p:graphicFrame>
      <p:sp>
        <p:nvSpPr>
          <p:cNvPr id="7" name="文字方塊 2">
            <a:extLst>
              <a:ext uri="{FF2B5EF4-FFF2-40B4-BE49-F238E27FC236}">
                <a16:creationId xmlns:a16="http://schemas.microsoft.com/office/drawing/2014/main" id="{AE5EE224-CACB-1949-9D6B-63E5F4710130}"/>
              </a:ext>
            </a:extLst>
          </p:cNvPr>
          <p:cNvSpPr txBox="1"/>
          <p:nvPr/>
        </p:nvSpPr>
        <p:spPr>
          <a:xfrm>
            <a:off x="5724129" y="14202"/>
            <a:ext cx="1071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[0]</a:t>
            </a:r>
            <a:endParaRPr kumimoji="1" lang="zh-TW" altLang="en-US" sz="2400" dirty="0"/>
          </a:p>
        </p:txBody>
      </p:sp>
      <p:sp>
        <p:nvSpPr>
          <p:cNvPr id="8" name="文字方塊 9">
            <a:extLst>
              <a:ext uri="{FF2B5EF4-FFF2-40B4-BE49-F238E27FC236}">
                <a16:creationId xmlns:a16="http://schemas.microsoft.com/office/drawing/2014/main" id="{9BBAC118-2DF7-8140-9C3E-1A4E5C032B93}"/>
              </a:ext>
            </a:extLst>
          </p:cNvPr>
          <p:cNvSpPr txBox="1"/>
          <p:nvPr/>
        </p:nvSpPr>
        <p:spPr>
          <a:xfrm>
            <a:off x="5724128" y="1599986"/>
            <a:ext cx="1071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[4]</a:t>
            </a:r>
            <a:endParaRPr kumimoji="1" lang="zh-TW" altLang="en-US" sz="2400" dirty="0"/>
          </a:p>
        </p:txBody>
      </p:sp>
      <p:sp>
        <p:nvSpPr>
          <p:cNvPr id="9" name="文字方塊 10">
            <a:extLst>
              <a:ext uri="{FF2B5EF4-FFF2-40B4-BE49-F238E27FC236}">
                <a16:creationId xmlns:a16="http://schemas.microsoft.com/office/drawing/2014/main" id="{B75EAB1A-6798-AB44-A58F-F327C90C93C4}"/>
              </a:ext>
            </a:extLst>
          </p:cNvPr>
          <p:cNvSpPr txBox="1"/>
          <p:nvPr/>
        </p:nvSpPr>
        <p:spPr>
          <a:xfrm>
            <a:off x="5724127" y="3087509"/>
            <a:ext cx="1071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[8]</a:t>
            </a:r>
            <a:endParaRPr kumimoji="1" lang="zh-TW" altLang="en-US" sz="2400" dirty="0"/>
          </a:p>
        </p:txBody>
      </p:sp>
      <p:sp>
        <p:nvSpPr>
          <p:cNvPr id="10" name="文字方塊 11">
            <a:extLst>
              <a:ext uri="{FF2B5EF4-FFF2-40B4-BE49-F238E27FC236}">
                <a16:creationId xmlns:a16="http://schemas.microsoft.com/office/drawing/2014/main" id="{464D9FBE-8C80-9849-AB78-1C2FBBD036C5}"/>
              </a:ext>
            </a:extLst>
          </p:cNvPr>
          <p:cNvSpPr txBox="1"/>
          <p:nvPr/>
        </p:nvSpPr>
        <p:spPr>
          <a:xfrm>
            <a:off x="5580309" y="4764335"/>
            <a:ext cx="1374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[12]</a:t>
            </a:r>
            <a:endParaRPr kumimoji="1" lang="zh-TW" altLang="en-US" sz="2400" dirty="0"/>
          </a:p>
        </p:txBody>
      </p:sp>
      <p:sp>
        <p:nvSpPr>
          <p:cNvPr id="11" name="文字方塊 12">
            <a:extLst>
              <a:ext uri="{FF2B5EF4-FFF2-40B4-BE49-F238E27FC236}">
                <a16:creationId xmlns:a16="http://schemas.microsoft.com/office/drawing/2014/main" id="{98D39C0E-86C2-F740-8B2A-DF16FE8196C3}"/>
              </a:ext>
            </a:extLst>
          </p:cNvPr>
          <p:cNvSpPr txBox="1"/>
          <p:nvPr/>
        </p:nvSpPr>
        <p:spPr>
          <a:xfrm>
            <a:off x="5580112" y="6382781"/>
            <a:ext cx="1374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[16]</a:t>
            </a:r>
            <a:endParaRPr kumimoji="1" lang="zh-TW" altLang="en-US" sz="2400" dirty="0"/>
          </a:p>
        </p:txBody>
      </p:sp>
      <p:graphicFrame>
        <p:nvGraphicFramePr>
          <p:cNvPr id="13" name="表格 14">
            <a:extLst>
              <a:ext uri="{FF2B5EF4-FFF2-40B4-BE49-F238E27FC236}">
                <a16:creationId xmlns:a16="http://schemas.microsoft.com/office/drawing/2014/main" id="{13E8B1D9-2C50-4540-B415-1DE391878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745250"/>
              </p:ext>
            </p:extLst>
          </p:nvPr>
        </p:nvGraphicFramePr>
        <p:xfrm>
          <a:off x="6971327" y="2409606"/>
          <a:ext cx="904352" cy="36871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96072">
                  <a:extLst>
                    <a:ext uri="{9D8B030D-6E8A-4147-A177-3AD203B41FA5}">
                      <a16:colId xmlns:a16="http://schemas.microsoft.com/office/drawing/2014/main" val="2607702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1391776"/>
                    </a:ext>
                  </a:extLst>
                </a:gridCol>
              </a:tblGrid>
              <a:tr h="36871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3, 9, 8 </a:t>
                      </a:r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048967"/>
                  </a:ext>
                </a:extLst>
              </a:tr>
            </a:tbl>
          </a:graphicData>
        </a:graphic>
      </p:graphicFrame>
      <p:graphicFrame>
        <p:nvGraphicFramePr>
          <p:cNvPr id="14" name="表格 15">
            <a:extLst>
              <a:ext uri="{FF2B5EF4-FFF2-40B4-BE49-F238E27FC236}">
                <a16:creationId xmlns:a16="http://schemas.microsoft.com/office/drawing/2014/main" id="{CDC75EA2-3457-C040-BC8A-BE2BFF880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762862"/>
              </p:ext>
            </p:extLst>
          </p:nvPr>
        </p:nvGraphicFramePr>
        <p:xfrm>
          <a:off x="7991450" y="2409606"/>
          <a:ext cx="997072" cy="36871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88792">
                  <a:extLst>
                    <a:ext uri="{9D8B030D-6E8A-4147-A177-3AD203B41FA5}">
                      <a16:colId xmlns:a16="http://schemas.microsoft.com/office/drawing/2014/main" val="2607702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1391776"/>
                    </a:ext>
                  </a:extLst>
                </a:gridCol>
              </a:tblGrid>
              <a:tr h="36871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7, 4, 9</a:t>
                      </a:r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048967"/>
                  </a:ext>
                </a:extLst>
              </a:tr>
            </a:tbl>
          </a:graphicData>
        </a:graphic>
      </p:graphicFrame>
      <p:cxnSp>
        <p:nvCxnSpPr>
          <p:cNvPr id="21" name="直線箭頭接點 8">
            <a:extLst>
              <a:ext uri="{FF2B5EF4-FFF2-40B4-BE49-F238E27FC236}">
                <a16:creationId xmlns:a16="http://schemas.microsoft.com/office/drawing/2014/main" id="{37E36256-CA57-1E42-AD79-46D91F7C5DFD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>
            <a:off x="6453929" y="291507"/>
            <a:ext cx="50302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箭頭接點 28">
            <a:extLst>
              <a:ext uri="{FF2B5EF4-FFF2-40B4-BE49-F238E27FC236}">
                <a16:creationId xmlns:a16="http://schemas.microsoft.com/office/drawing/2014/main" id="{00A0046E-B70B-CD40-A12B-F135D299F18B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>
            <a:off x="7740352" y="2593965"/>
            <a:ext cx="25109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箭頭接點 29">
            <a:extLst>
              <a:ext uri="{FF2B5EF4-FFF2-40B4-BE49-F238E27FC236}">
                <a16:creationId xmlns:a16="http://schemas.microsoft.com/office/drawing/2014/main" id="{56FE5ED3-56B2-0341-A430-25DE06A1E4B0}"/>
              </a:ext>
            </a:extLst>
          </p:cNvPr>
          <p:cNvCxnSpPr>
            <a:cxnSpLocks/>
            <a:endCxn id="13" idx="1"/>
          </p:cNvCxnSpPr>
          <p:nvPr/>
        </p:nvCxnSpPr>
        <p:spPr bwMode="auto">
          <a:xfrm>
            <a:off x="6415737" y="2589585"/>
            <a:ext cx="555590" cy="43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64B4515-DE65-D242-9D72-EC9AA1936D3F}"/>
                  </a:ext>
                </a:extLst>
              </p:cNvPr>
              <p:cNvSpPr/>
              <p:nvPr/>
            </p:nvSpPr>
            <p:spPr>
              <a:xfrm>
                <a:off x="4932040" y="964807"/>
                <a:ext cx="4572000" cy="43973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0</m:t>
                              </m:r>
                              <m:r>
                                <a:rPr lang="en-US" altLang="zh-TW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TW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TW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16</m:t>
                              </m:r>
                              <m:r>
                                <a:rPr lang="en-US" altLang="zh-TW" sz="20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altLang="zh-TW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%</m:t>
                      </m:r>
                      <m:r>
                        <a:rPr lang="en-US" altLang="zh-TW" sz="2000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17</m:t>
                      </m:r>
                      <m:r>
                        <a:rPr lang="en-US" altLang="zh-TW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%</m:t>
                      </m:r>
                      <m:r>
                        <a:rPr lang="en-US" altLang="zh-TW" sz="20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17</m:t>
                      </m:r>
                      <m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64B4515-DE65-D242-9D72-EC9AA1936D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964807"/>
                <a:ext cx="4572000" cy="4397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0C6BEDD-386B-1B4B-BDBB-8F1032C6BB9A}"/>
                  </a:ext>
                </a:extLst>
              </p:cNvPr>
              <p:cNvSpPr/>
              <p:nvPr/>
            </p:nvSpPr>
            <p:spPr>
              <a:xfrm>
                <a:off x="5004048" y="1985306"/>
                <a:ext cx="4572000" cy="43973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3</m:t>
                              </m:r>
                              <m:r>
                                <a:rPr lang="en-US" altLang="zh-TW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TW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TW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9</m:t>
                              </m:r>
                              <m:r>
                                <a:rPr lang="en-US" altLang="zh-TW" sz="20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altLang="zh-TW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%</m:t>
                      </m:r>
                      <m:r>
                        <a:rPr lang="en-US" altLang="zh-TW" sz="2000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17</m:t>
                      </m:r>
                      <m:r>
                        <a:rPr lang="en-US" altLang="zh-TW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%</m:t>
                      </m:r>
                      <m:r>
                        <a:rPr lang="en-US" altLang="zh-TW" sz="20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17</m:t>
                      </m:r>
                      <m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=6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0C6BEDD-386B-1B4B-BDBB-8F1032C6B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985306"/>
                <a:ext cx="4572000" cy="4397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6EA7AEA-8515-544C-B721-019C4A47410C}"/>
                  </a:ext>
                </a:extLst>
              </p:cNvPr>
              <p:cNvSpPr/>
              <p:nvPr/>
            </p:nvSpPr>
            <p:spPr>
              <a:xfrm>
                <a:off x="5004048" y="2795378"/>
                <a:ext cx="4572000" cy="43973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7</m:t>
                              </m:r>
                              <m:r>
                                <a:rPr lang="en-US" altLang="zh-TW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TW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TW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4</m:t>
                              </m:r>
                              <m:r>
                                <a:rPr lang="en-US" altLang="zh-TW" sz="20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altLang="zh-TW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%</m:t>
                      </m:r>
                      <m:r>
                        <a:rPr lang="en-US" altLang="zh-TW" sz="2000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17</m:t>
                      </m:r>
                      <m:r>
                        <a:rPr lang="en-US" altLang="zh-TW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%</m:t>
                      </m:r>
                      <m:r>
                        <a:rPr lang="en-US" altLang="zh-TW" sz="20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17</m:t>
                      </m:r>
                      <m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=6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6EA7AEA-8515-544C-B721-019C4A474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795378"/>
                <a:ext cx="4572000" cy="4397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CA02A8B-9C8F-4549-A490-058BC50C4957}"/>
                  </a:ext>
                </a:extLst>
              </p:cNvPr>
              <p:cNvSpPr/>
              <p:nvPr/>
            </p:nvSpPr>
            <p:spPr>
              <a:xfrm>
                <a:off x="5548092" y="576016"/>
                <a:ext cx="4572000" cy="43973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TW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Assume</a:t>
                </a:r>
                <a:r>
                  <a:rPr lang="en-US" altLang="zh-TW" sz="20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altLang="zh-TW" sz="20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=17</m:t>
                    </m:r>
                  </m:oMath>
                </a14:m>
                <a:r>
                  <a:rPr lang="en-US" altLang="zh-TW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TW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1.5</m:t>
                            </m:r>
                          </m:sup>
                        </m:sSup>
                      </m:e>
                    </m:d>
                    <m:r>
                      <a:rPr lang="en-US" altLang="zh-TW" sz="2000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=17</m:t>
                    </m:r>
                  </m:oMath>
                </a14:m>
                <a:endParaRPr lang="en-US" altLang="zh-TW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CA02A8B-9C8F-4549-A490-058BC50C49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092" y="576016"/>
                <a:ext cx="4572000" cy="439736"/>
              </a:xfrm>
              <a:prstGeom prst="rect">
                <a:avLst/>
              </a:prstGeom>
              <a:blipFill>
                <a:blip r:embed="rId7"/>
                <a:stretch>
                  <a:fillRect l="-1108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23D0B068-7301-E844-AD8A-A0E437ECBA5A}"/>
              </a:ext>
            </a:extLst>
          </p:cNvPr>
          <p:cNvSpPr/>
          <p:nvPr/>
        </p:nvSpPr>
        <p:spPr>
          <a:xfrm>
            <a:off x="6808012" y="3581822"/>
            <a:ext cx="2228484" cy="2439465"/>
          </a:xfrm>
          <a:prstGeom prst="wedgeRectCallout">
            <a:avLst>
              <a:gd name="adj1" fmla="val 43906"/>
              <a:gd name="adj2" fmla="val -6560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Get the same position in the hash table 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itchFamily="2" charset="2"/>
              </a:rPr>
              <a:t> collision  linked list</a:t>
            </a:r>
          </a:p>
        </p:txBody>
      </p:sp>
    </p:spTree>
    <p:extLst>
      <p:ext uri="{BB962C8B-B14F-4D97-AF65-F5344CB8AC3E}">
        <p14:creationId xmlns:p14="http://schemas.microsoft.com/office/powerpoint/2010/main" val="1610783180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Programming Project #4: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Modified approximate distance oracle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825624"/>
            <a:ext cx="8335838" cy="50323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Input: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nodes and undirected links (connected graph)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Each link has a distance cost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distance queries and each queried pair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 specific prime number</a:t>
            </a:r>
          </a:p>
          <a:p>
            <a:r>
              <a:rPr lang="en-US" altLang="zh-TW" dirty="0">
                <a:ea typeface="Cambria Math" panose="02040503050406030204" pitchFamily="18" charset="0"/>
              </a:rPr>
              <a:t>Procedure: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Use the greedy algorithm to sample the nodes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Store the necessary distance information in the hash table</a:t>
            </a:r>
          </a:p>
          <a:p>
            <a:r>
              <a:rPr lang="en-US" altLang="zh-TW" dirty="0">
                <a:ea typeface="Cambria Math" panose="02040503050406030204" pitchFamily="18" charset="0"/>
              </a:rPr>
              <a:t>Output: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queried pairs</a:t>
            </a:r>
          </a:p>
          <a:p>
            <a:pPr lvl="1"/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distance information for each queried pairs</a:t>
            </a:r>
          </a:p>
        </p:txBody>
      </p:sp>
    </p:spTree>
    <p:extLst>
      <p:ext uri="{BB962C8B-B14F-4D97-AF65-F5344CB8AC3E}">
        <p14:creationId xmlns:p14="http://schemas.microsoft.com/office/powerpoint/2010/main" val="1087993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“Approximate distance oracles,” Journal of the ACM, 2005 (also in ACM STOC 2001) </a:t>
                </a:r>
              </a:p>
              <a:p>
                <a:r>
                  <a:rPr lang="en-US" dirty="0"/>
                  <a:t>“Approximate Distance Oracles with Improved Preprocessing Time,” in ACM-SIAM SODA, 2012</a:t>
                </a:r>
              </a:p>
              <a:p>
                <a:r>
                  <a:rPr lang="en-US" dirty="0"/>
                  <a:t>“Constant query time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-approximate distance oracle for planar graphs,” in TCS 2019</a:t>
                </a:r>
              </a:p>
              <a:p>
                <a:r>
                  <a:rPr lang="en-US" altLang="zh-TW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…</a:t>
                </a: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blipFill>
                <a:blip r:embed="rId3"/>
                <a:stretch>
                  <a:fillRect l="-1370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Reference and Reading Materials</a:t>
            </a:r>
          </a:p>
        </p:txBody>
      </p:sp>
    </p:spTree>
    <p:extLst>
      <p:ext uri="{BB962C8B-B14F-4D97-AF65-F5344CB8AC3E}">
        <p14:creationId xmlns:p14="http://schemas.microsoft.com/office/powerpoint/2010/main" val="3383810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scanf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501153"/>
            <a:ext cx="8496944" cy="45201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Format:</a:t>
            </a: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#nodes	#</a:t>
            </a:r>
            <a:r>
              <a:rPr lang="en-US" altLang="zh-CN" dirty="0" err="1">
                <a:solidFill>
                  <a:srgbClr val="C00000"/>
                </a:solidFill>
                <a:ea typeface="Cambria Math" panose="02040503050406030204" pitchFamily="18" charset="0"/>
              </a:rPr>
              <a:t>undirectedLinks</a:t>
            </a:r>
            <a:r>
              <a:rPr lang="en-US" altLang="zh-CN" dirty="0">
                <a:solidFill>
                  <a:srgbClr val="C00000"/>
                </a:solidFill>
                <a:ea typeface="Cambria Math" panose="02040503050406030204" pitchFamily="18" charset="0"/>
              </a:rPr>
              <a:t>		</a:t>
            </a:r>
            <a:r>
              <a:rPr lang="en-US" altLang="zh-CN" dirty="0">
                <a:ea typeface="Cambria Math" panose="02040503050406030204" pitchFamily="18" charset="0"/>
              </a:rPr>
              <a:t>prime</a:t>
            </a:r>
            <a:endParaRPr lang="en-US" altLang="zh-CN" dirty="0">
              <a:solidFill>
                <a:srgbClr val="C00000"/>
              </a:solidFill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ea typeface="Cambria Math" panose="02040503050406030204" pitchFamily="18" charset="0"/>
              </a:rPr>
              <a:t>linkID</a:t>
            </a:r>
            <a:r>
              <a:rPr lang="en-US" altLang="zh-CN" dirty="0">
                <a:ea typeface="Cambria Math" panose="02040503050406030204" pitchFamily="18" charset="0"/>
              </a:rPr>
              <a:t>	nodeID1		nodeID2		</a:t>
            </a:r>
            <a:r>
              <a:rPr lang="en-US" altLang="zh-CN" dirty="0" err="1">
                <a:ea typeface="Cambria Math" panose="02040503050406030204" pitchFamily="18" charset="0"/>
              </a:rPr>
              <a:t>distCost</a:t>
            </a: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…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#</a:t>
            </a:r>
            <a:r>
              <a:rPr lang="en-US" altLang="zh-CN" dirty="0" err="1">
                <a:ea typeface="Cambria Math" panose="02040503050406030204" pitchFamily="18" charset="0"/>
              </a:rPr>
              <a:t>queriedPairs</a:t>
            </a: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ea typeface="Cambria Math" panose="02040503050406030204" pitchFamily="18" charset="0"/>
              </a:rPr>
              <a:t>pairID</a:t>
            </a:r>
            <a:r>
              <a:rPr lang="en-US" altLang="zh-CN" dirty="0">
                <a:ea typeface="Cambria Math" panose="02040503050406030204" pitchFamily="18" charset="0"/>
              </a:rPr>
              <a:t>	nodeID1		nodeID2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…</a:t>
            </a: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72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scanf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501153"/>
            <a:ext cx="8496944" cy="45201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Format:</a:t>
            </a: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7	10	3</a:t>
            </a:r>
            <a:endParaRPr lang="en-US" altLang="zh-CN" dirty="0">
              <a:solidFill>
                <a:srgbClr val="C00000"/>
              </a:solidFill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0	0	1	3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1	0	3	12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2	0	6	4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3	1	2	7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4	1	4	6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5	2	3	5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6	2	6	10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7	3	4	4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8	4	5	7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9	5	6	1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3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B050"/>
                </a:solidFill>
                <a:ea typeface="Cambria Math" panose="02040503050406030204" pitchFamily="18" charset="0"/>
              </a:rPr>
              <a:t>0	1	4</a:t>
            </a:r>
          </a:p>
          <a:p>
            <a:pPr marL="0" indent="0">
              <a:buNone/>
            </a:pPr>
            <a:r>
              <a:rPr lang="en-US" altLang="zh-CN" sz="2700" b="1" dirty="0">
                <a:solidFill>
                  <a:schemeClr val="accent4"/>
                </a:solidFill>
                <a:ea typeface="Cambria Math" panose="02040503050406030204" pitchFamily="18" charset="0"/>
              </a:rPr>
              <a:t>1	6	5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B0F0"/>
                </a:solidFill>
                <a:ea typeface="Cambria Math" panose="02040503050406030204" pitchFamily="18" charset="0"/>
              </a:rPr>
              <a:t>2	1	5</a:t>
            </a: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</p:txBody>
      </p:sp>
      <p:grpSp>
        <p:nvGrpSpPr>
          <p:cNvPr id="56" name="群組 5">
            <a:extLst>
              <a:ext uri="{FF2B5EF4-FFF2-40B4-BE49-F238E27FC236}">
                <a16:creationId xmlns:a16="http://schemas.microsoft.com/office/drawing/2014/main" id="{7094C67C-EB32-6B4F-8C64-48FDE0641334}"/>
              </a:ext>
            </a:extLst>
          </p:cNvPr>
          <p:cNvGrpSpPr/>
          <p:nvPr/>
        </p:nvGrpSpPr>
        <p:grpSpPr>
          <a:xfrm>
            <a:off x="5148064" y="548680"/>
            <a:ext cx="3795580" cy="3091482"/>
            <a:chOff x="1324992" y="1799219"/>
            <a:chExt cx="4277782" cy="3576003"/>
          </a:xfrm>
        </p:grpSpPr>
        <p:grpSp>
          <p:nvGrpSpPr>
            <p:cNvPr id="57" name="群組 7">
              <a:extLst>
                <a:ext uri="{FF2B5EF4-FFF2-40B4-BE49-F238E27FC236}">
                  <a16:creationId xmlns:a16="http://schemas.microsoft.com/office/drawing/2014/main" id="{B1F08992-B344-314A-A369-6BB7450135D8}"/>
                </a:ext>
              </a:extLst>
            </p:cNvPr>
            <p:cNvGrpSpPr/>
            <p:nvPr/>
          </p:nvGrpSpPr>
          <p:grpSpPr>
            <a:xfrm>
              <a:off x="1404506" y="1799219"/>
              <a:ext cx="4103526" cy="3576003"/>
              <a:chOff x="1963646" y="2333777"/>
              <a:chExt cx="3444990" cy="3576003"/>
            </a:xfrm>
          </p:grpSpPr>
          <p:grpSp>
            <p:nvGrpSpPr>
              <p:cNvPr id="64" name="群組 14">
                <a:extLst>
                  <a:ext uri="{FF2B5EF4-FFF2-40B4-BE49-F238E27FC236}">
                    <a16:creationId xmlns:a16="http://schemas.microsoft.com/office/drawing/2014/main" id="{EB6B0D27-285B-C04B-9654-B82297C0D58F}"/>
                  </a:ext>
                </a:extLst>
              </p:cNvPr>
              <p:cNvGrpSpPr/>
              <p:nvPr/>
            </p:nvGrpSpPr>
            <p:grpSpPr>
              <a:xfrm>
                <a:off x="1963646" y="2333777"/>
                <a:ext cx="3444990" cy="3576003"/>
                <a:chOff x="855027" y="597481"/>
                <a:chExt cx="4542679" cy="5364914"/>
              </a:xfrm>
            </p:grpSpPr>
            <p:grpSp>
              <p:nvGrpSpPr>
                <p:cNvPr id="68" name="群組 18">
                  <a:extLst>
                    <a:ext uri="{FF2B5EF4-FFF2-40B4-BE49-F238E27FC236}">
                      <a16:creationId xmlns:a16="http://schemas.microsoft.com/office/drawing/2014/main" id="{BD597E99-00BA-A14D-9DF4-028AFDF78FB0}"/>
                    </a:ext>
                  </a:extLst>
                </p:cNvPr>
                <p:cNvGrpSpPr/>
                <p:nvPr/>
              </p:nvGrpSpPr>
              <p:grpSpPr>
                <a:xfrm>
                  <a:off x="855027" y="937441"/>
                  <a:ext cx="4542679" cy="5024954"/>
                  <a:chOff x="855027" y="937441"/>
                  <a:chExt cx="4542679" cy="5024954"/>
                </a:xfrm>
              </p:grpSpPr>
              <p:sp>
                <p:nvSpPr>
                  <p:cNvPr id="70" name="七邊形 20">
                    <a:extLst>
                      <a:ext uri="{FF2B5EF4-FFF2-40B4-BE49-F238E27FC236}">
                        <a16:creationId xmlns:a16="http://schemas.microsoft.com/office/drawing/2014/main" id="{3C2E5D09-A729-C645-B381-701C49BF1C25}"/>
                      </a:ext>
                    </a:extLst>
                  </p:cNvPr>
                  <p:cNvSpPr/>
                  <p:nvPr/>
                </p:nvSpPr>
                <p:spPr>
                  <a:xfrm>
                    <a:off x="1080655" y="1005840"/>
                    <a:ext cx="4089862" cy="4455622"/>
                  </a:xfrm>
                  <a:prstGeom prst="heptag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71" name="文字方塊 21">
                    <a:extLst>
                      <a:ext uri="{FF2B5EF4-FFF2-40B4-BE49-F238E27FC236}">
                        <a16:creationId xmlns:a16="http://schemas.microsoft.com/office/drawing/2014/main" id="{CE39E546-BBBE-9246-8EF6-513862FE2ECF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599" y="937441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72" name="文字方塊 22">
                    <a:extLst>
                      <a:ext uri="{FF2B5EF4-FFF2-40B4-BE49-F238E27FC236}">
                        <a16:creationId xmlns:a16="http://schemas.microsoft.com/office/drawing/2014/main" id="{B8A98FA4-BD7C-9E48-912A-39B7128A3EDD}"/>
                      </a:ext>
                    </a:extLst>
                  </p:cNvPr>
                  <p:cNvSpPr txBox="1"/>
                  <p:nvPr/>
                </p:nvSpPr>
                <p:spPr>
                  <a:xfrm>
                    <a:off x="3876875" y="937441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3</a:t>
                    </a:r>
                    <a:endParaRPr lang="zh-TW" altLang="en-US" b="1" dirty="0"/>
                  </a:p>
                </p:txBody>
              </p:sp>
              <p:sp>
                <p:nvSpPr>
                  <p:cNvPr id="73" name="文字方塊 23">
                    <a:extLst>
                      <a:ext uri="{FF2B5EF4-FFF2-40B4-BE49-F238E27FC236}">
                        <a16:creationId xmlns:a16="http://schemas.microsoft.com/office/drawing/2014/main" id="{1F79C062-296A-7243-848E-A7E2DCCDF7D0}"/>
                      </a:ext>
                    </a:extLst>
                  </p:cNvPr>
                  <p:cNvSpPr txBox="1"/>
                  <p:nvPr/>
                </p:nvSpPr>
                <p:spPr>
                  <a:xfrm>
                    <a:off x="855027" y="2612049"/>
                    <a:ext cx="473824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1</a:t>
                    </a:r>
                    <a:endParaRPr lang="zh-TW" altLang="en-US" b="1" dirty="0"/>
                  </a:p>
                </p:txBody>
              </p:sp>
              <p:sp>
                <p:nvSpPr>
                  <p:cNvPr id="74" name="文字方塊 24">
                    <a:extLst>
                      <a:ext uri="{FF2B5EF4-FFF2-40B4-BE49-F238E27FC236}">
                        <a16:creationId xmlns:a16="http://schemas.microsoft.com/office/drawing/2014/main" id="{15E2D930-A3FA-D04B-BEAE-1A82492B9A83}"/>
                      </a:ext>
                    </a:extLst>
                  </p:cNvPr>
                  <p:cNvSpPr txBox="1"/>
                  <p:nvPr/>
                </p:nvSpPr>
                <p:spPr>
                  <a:xfrm>
                    <a:off x="1355891" y="4624786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sp>
                <p:nvSpPr>
                  <p:cNvPr id="75" name="文字方塊 25">
                    <a:extLst>
                      <a:ext uri="{FF2B5EF4-FFF2-40B4-BE49-F238E27FC236}">
                        <a16:creationId xmlns:a16="http://schemas.microsoft.com/office/drawing/2014/main" id="{8D31B571-0F8C-7942-8739-1705C415C3EA}"/>
                      </a:ext>
                    </a:extLst>
                  </p:cNvPr>
                  <p:cNvSpPr txBox="1"/>
                  <p:nvPr/>
                </p:nvSpPr>
                <p:spPr>
                  <a:xfrm>
                    <a:off x="2921071" y="5408303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76" name="文字方塊 26">
                    <a:extLst>
                      <a:ext uri="{FF2B5EF4-FFF2-40B4-BE49-F238E27FC236}">
                        <a16:creationId xmlns:a16="http://schemas.microsoft.com/office/drawing/2014/main" id="{20CEB3AD-9936-FB4F-8CB8-9C5564583704}"/>
                      </a:ext>
                    </a:extLst>
                  </p:cNvPr>
                  <p:cNvSpPr txBox="1"/>
                  <p:nvPr/>
                </p:nvSpPr>
                <p:spPr>
                  <a:xfrm>
                    <a:off x="4557066" y="4448268"/>
                    <a:ext cx="473824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5</a:t>
                    </a:r>
                    <a:endParaRPr lang="zh-TW" altLang="en-US" b="1" dirty="0"/>
                  </a:p>
                </p:txBody>
              </p:sp>
              <p:sp>
                <p:nvSpPr>
                  <p:cNvPr id="77" name="文字方塊 27">
                    <a:extLst>
                      <a:ext uri="{FF2B5EF4-FFF2-40B4-BE49-F238E27FC236}">
                        <a16:creationId xmlns:a16="http://schemas.microsoft.com/office/drawing/2014/main" id="{DD262276-156E-4D4B-BAAB-9B06CDC131A9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881" y="2569462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cxnSp>
                <p:nvCxnSpPr>
                  <p:cNvPr id="78" name="直線接點 28">
                    <a:extLst>
                      <a:ext uri="{FF2B5EF4-FFF2-40B4-BE49-F238E27FC236}">
                        <a16:creationId xmlns:a16="http://schemas.microsoft.com/office/drawing/2014/main" id="{AF6DAFA2-3FF1-C546-9CBE-6B8CEBABB85E}"/>
                      </a:ext>
                    </a:extLst>
                  </p:cNvPr>
                  <p:cNvCxnSpPr>
                    <a:stCxn id="70" idx="5"/>
                    <a:endCxn id="70" idx="1"/>
                  </p:cNvCxnSpPr>
                  <p:nvPr/>
                </p:nvCxnSpPr>
                <p:spPr>
                  <a:xfrm>
                    <a:off x="1485677" y="1888334"/>
                    <a:ext cx="3684850" cy="19829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線接點 29">
                    <a:extLst>
                      <a:ext uri="{FF2B5EF4-FFF2-40B4-BE49-F238E27FC236}">
                        <a16:creationId xmlns:a16="http://schemas.microsoft.com/office/drawing/2014/main" id="{3D1DE7CE-714F-3849-A9F3-F01961E859A6}"/>
                      </a:ext>
                    </a:extLst>
                  </p:cNvPr>
                  <p:cNvCxnSpPr>
                    <a:stCxn id="70" idx="6"/>
                    <a:endCxn id="70" idx="2"/>
                  </p:cNvCxnSpPr>
                  <p:nvPr/>
                </p:nvCxnSpPr>
                <p:spPr>
                  <a:xfrm>
                    <a:off x="3125585" y="1005840"/>
                    <a:ext cx="910075" cy="44556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線接點 30">
                    <a:extLst>
                      <a:ext uri="{FF2B5EF4-FFF2-40B4-BE49-F238E27FC236}">
                        <a16:creationId xmlns:a16="http://schemas.microsoft.com/office/drawing/2014/main" id="{DA68BC6A-AB82-0F44-ADF5-908FE7B74AD5}"/>
                      </a:ext>
                    </a:extLst>
                  </p:cNvPr>
                  <p:cNvCxnSpPr>
                    <a:stCxn id="70" idx="3"/>
                    <a:endCxn id="70" idx="0"/>
                  </p:cNvCxnSpPr>
                  <p:nvPr/>
                </p:nvCxnSpPr>
                <p:spPr>
                  <a:xfrm flipV="1">
                    <a:off x="2215511" y="1888334"/>
                    <a:ext cx="2549984" cy="357315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文字方塊 19">
                  <a:extLst>
                    <a:ext uri="{FF2B5EF4-FFF2-40B4-BE49-F238E27FC236}">
                      <a16:creationId xmlns:a16="http://schemas.microsoft.com/office/drawing/2014/main" id="{7EF721E3-B7F4-0A43-9970-67D76F3286E4}"/>
                    </a:ext>
                  </a:extLst>
                </p:cNvPr>
                <p:cNvSpPr txBox="1"/>
                <p:nvPr/>
              </p:nvSpPr>
              <p:spPr>
                <a:xfrm>
                  <a:off x="2814729" y="597481"/>
                  <a:ext cx="607109" cy="901274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b="1" dirty="0">
                      <a:solidFill>
                        <a:schemeClr val="bg1"/>
                      </a:solidFill>
                    </a:rPr>
                    <a:t>A</a:t>
                  </a:r>
                  <a:endParaRPr lang="zh-TW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5" name="文字方塊 15">
                <a:extLst>
                  <a:ext uri="{FF2B5EF4-FFF2-40B4-BE49-F238E27FC236}">
                    <a16:creationId xmlns:a16="http://schemas.microsoft.com/office/drawing/2014/main" id="{8990BCD3-7EAC-2047-9F02-84A686DCB110}"/>
                  </a:ext>
                </a:extLst>
              </p:cNvPr>
              <p:cNvSpPr txBox="1"/>
              <p:nvPr/>
            </p:nvSpPr>
            <p:spPr>
              <a:xfrm>
                <a:off x="3823628" y="3130545"/>
                <a:ext cx="56691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12</a:t>
                </a:r>
                <a:endParaRPr lang="zh-TW" altLang="en-US" b="1" dirty="0"/>
              </a:p>
            </p:txBody>
          </p:sp>
          <p:sp>
            <p:nvSpPr>
              <p:cNvPr id="66" name="文字方塊 16">
                <a:extLst>
                  <a:ext uri="{FF2B5EF4-FFF2-40B4-BE49-F238E27FC236}">
                    <a16:creationId xmlns:a16="http://schemas.microsoft.com/office/drawing/2014/main" id="{3098AB7D-A335-724B-959F-29B5AC0B3FE0}"/>
                  </a:ext>
                </a:extLst>
              </p:cNvPr>
              <p:cNvSpPr txBox="1"/>
              <p:nvPr/>
            </p:nvSpPr>
            <p:spPr>
              <a:xfrm>
                <a:off x="4421462" y="3588447"/>
                <a:ext cx="427673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6</a:t>
                </a:r>
                <a:endParaRPr lang="zh-TW" altLang="en-US" b="1" dirty="0"/>
              </a:p>
            </p:txBody>
          </p:sp>
          <p:sp>
            <p:nvSpPr>
              <p:cNvPr id="67" name="文字方塊 17">
                <a:extLst>
                  <a:ext uri="{FF2B5EF4-FFF2-40B4-BE49-F238E27FC236}">
                    <a16:creationId xmlns:a16="http://schemas.microsoft.com/office/drawing/2014/main" id="{CDC93F5C-177A-2E4C-9C42-B5A18F670804}"/>
                  </a:ext>
                </a:extLst>
              </p:cNvPr>
              <p:cNvSpPr txBox="1"/>
              <p:nvPr/>
            </p:nvSpPr>
            <p:spPr>
              <a:xfrm>
                <a:off x="3183608" y="3249378"/>
                <a:ext cx="74854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10</a:t>
                </a:r>
                <a:endParaRPr lang="zh-TW" altLang="en-US" b="1" dirty="0"/>
              </a:p>
            </p:txBody>
          </p:sp>
        </p:grpSp>
        <p:sp>
          <p:nvSpPr>
            <p:cNvPr id="58" name="文字方塊 8">
              <a:extLst>
                <a:ext uri="{FF2B5EF4-FFF2-40B4-BE49-F238E27FC236}">
                  <a16:creationId xmlns:a16="http://schemas.microsoft.com/office/drawing/2014/main" id="{4439439A-9AD7-244A-BE72-1E0587105461}"/>
                </a:ext>
              </a:extLst>
            </p:cNvPr>
            <p:cNvSpPr txBox="1"/>
            <p:nvPr/>
          </p:nvSpPr>
          <p:spPr>
            <a:xfrm>
              <a:off x="4715103" y="2399966"/>
              <a:ext cx="54911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B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文字方塊 9">
              <a:extLst>
                <a:ext uri="{FF2B5EF4-FFF2-40B4-BE49-F238E27FC236}">
                  <a16:creationId xmlns:a16="http://schemas.microsoft.com/office/drawing/2014/main" id="{9B476CE9-1A8E-5346-82F9-5A22D8F99A80}"/>
                </a:ext>
              </a:extLst>
            </p:cNvPr>
            <p:cNvSpPr txBox="1"/>
            <p:nvPr/>
          </p:nvSpPr>
          <p:spPr>
            <a:xfrm>
              <a:off x="5087053" y="3713036"/>
              <a:ext cx="51572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C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文字方塊 10">
              <a:extLst>
                <a:ext uri="{FF2B5EF4-FFF2-40B4-BE49-F238E27FC236}">
                  <a16:creationId xmlns:a16="http://schemas.microsoft.com/office/drawing/2014/main" id="{AC6CFF85-D2FB-204C-BDD0-0763718EF461}"/>
                </a:ext>
              </a:extLst>
            </p:cNvPr>
            <p:cNvSpPr txBox="1"/>
            <p:nvPr/>
          </p:nvSpPr>
          <p:spPr>
            <a:xfrm>
              <a:off x="4016556" y="4733190"/>
              <a:ext cx="56885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D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文字方塊 11">
              <a:extLst>
                <a:ext uri="{FF2B5EF4-FFF2-40B4-BE49-F238E27FC236}">
                  <a16:creationId xmlns:a16="http://schemas.microsoft.com/office/drawing/2014/main" id="{D42924D7-CAE4-EA42-8493-7EF37310ECCC}"/>
                </a:ext>
              </a:extLst>
            </p:cNvPr>
            <p:cNvSpPr txBox="1"/>
            <p:nvPr/>
          </p:nvSpPr>
          <p:spPr>
            <a:xfrm>
              <a:off x="2414975" y="4766567"/>
              <a:ext cx="50100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文字方塊 12">
              <a:extLst>
                <a:ext uri="{FF2B5EF4-FFF2-40B4-BE49-F238E27FC236}">
                  <a16:creationId xmlns:a16="http://schemas.microsoft.com/office/drawing/2014/main" id="{3E0ADA43-73D9-0F45-A3D0-7D4D465D39B7}"/>
                </a:ext>
              </a:extLst>
            </p:cNvPr>
            <p:cNvSpPr txBox="1"/>
            <p:nvPr/>
          </p:nvSpPr>
          <p:spPr>
            <a:xfrm>
              <a:off x="1324992" y="3785026"/>
              <a:ext cx="531959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F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文字方塊 13">
              <a:extLst>
                <a:ext uri="{FF2B5EF4-FFF2-40B4-BE49-F238E27FC236}">
                  <a16:creationId xmlns:a16="http://schemas.microsoft.com/office/drawing/2014/main" id="{73E16A5F-C273-7C4D-B96D-DA9F7EDA073F}"/>
                </a:ext>
              </a:extLst>
            </p:cNvPr>
            <p:cNvSpPr txBox="1"/>
            <p:nvPr/>
          </p:nvSpPr>
          <p:spPr>
            <a:xfrm>
              <a:off x="1704399" y="2356763"/>
              <a:ext cx="56220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G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Rectangle 29">
            <a:extLst>
              <a:ext uri="{FF2B5EF4-FFF2-40B4-BE49-F238E27FC236}">
                <a16:creationId xmlns:a16="http://schemas.microsoft.com/office/drawing/2014/main" id="{6B10762D-9E33-0243-AD05-45A625DE3D64}"/>
              </a:ext>
            </a:extLst>
          </p:cNvPr>
          <p:cNvSpPr/>
          <p:nvPr/>
        </p:nvSpPr>
        <p:spPr>
          <a:xfrm>
            <a:off x="5777639" y="4487531"/>
            <a:ext cx="2378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Pairs: </a:t>
            </a:r>
          </a:p>
          <a:p>
            <a:pPr algn="ctr"/>
            <a:r>
              <a:rPr lang="en-US" altLang="zh-TW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E)</a:t>
            </a:r>
            <a:endParaRPr lang="en-US" altLang="zh-TW" b="1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(G, F)</a:t>
            </a:r>
            <a:endParaRPr lang="en-US" altLang="zh-TW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F)</a:t>
            </a:r>
            <a:endParaRPr lang="en-US" altLang="zh-TW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95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scanf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81" name="Rectangle 29">
            <a:extLst>
              <a:ext uri="{FF2B5EF4-FFF2-40B4-BE49-F238E27FC236}">
                <a16:creationId xmlns:a16="http://schemas.microsoft.com/office/drawing/2014/main" id="{6B10762D-9E33-0243-AD05-45A625DE3D64}"/>
              </a:ext>
            </a:extLst>
          </p:cNvPr>
          <p:cNvSpPr/>
          <p:nvPr/>
        </p:nvSpPr>
        <p:spPr>
          <a:xfrm>
            <a:off x="7164288" y="5018880"/>
            <a:ext cx="2378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Pairs: </a:t>
            </a:r>
          </a:p>
          <a:p>
            <a:pPr algn="ctr"/>
            <a:r>
              <a:rPr lang="en-US" altLang="zh-TW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E)</a:t>
            </a:r>
            <a:endParaRPr lang="en-US" altLang="zh-TW" b="1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(G, F)</a:t>
            </a:r>
            <a:endParaRPr lang="en-US" altLang="zh-TW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F)</a:t>
            </a:r>
            <a:endParaRPr lang="en-US" altLang="zh-TW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64B83FF5-D062-BF41-A135-12F5E633DAD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#sample nodes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⌉=3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64B83FF5-D062-BF41-A135-12F5E633D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blipFill>
                <a:blip r:embed="rId3"/>
                <a:stretch>
                  <a:fillRect l="-1370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群組 5">
            <a:extLst>
              <a:ext uri="{FF2B5EF4-FFF2-40B4-BE49-F238E27FC236}">
                <a16:creationId xmlns:a16="http://schemas.microsoft.com/office/drawing/2014/main" id="{FCEB4D0E-8167-6144-8D99-EF0F58819F5A}"/>
              </a:ext>
            </a:extLst>
          </p:cNvPr>
          <p:cNvGrpSpPr/>
          <p:nvPr/>
        </p:nvGrpSpPr>
        <p:grpSpPr>
          <a:xfrm>
            <a:off x="2339752" y="3088977"/>
            <a:ext cx="3795580" cy="3091482"/>
            <a:chOff x="1324992" y="1799219"/>
            <a:chExt cx="4277782" cy="3576003"/>
          </a:xfrm>
        </p:grpSpPr>
        <p:grpSp>
          <p:nvGrpSpPr>
            <p:cNvPr id="40" name="群組 7">
              <a:extLst>
                <a:ext uri="{FF2B5EF4-FFF2-40B4-BE49-F238E27FC236}">
                  <a16:creationId xmlns:a16="http://schemas.microsoft.com/office/drawing/2014/main" id="{68F192CD-8BC8-8549-A015-6BA1F14FCB0D}"/>
                </a:ext>
              </a:extLst>
            </p:cNvPr>
            <p:cNvGrpSpPr/>
            <p:nvPr/>
          </p:nvGrpSpPr>
          <p:grpSpPr>
            <a:xfrm>
              <a:off x="1404506" y="1799219"/>
              <a:ext cx="4103526" cy="3576003"/>
              <a:chOff x="1963646" y="2333777"/>
              <a:chExt cx="3444990" cy="3576003"/>
            </a:xfrm>
          </p:grpSpPr>
          <p:grpSp>
            <p:nvGrpSpPr>
              <p:cNvPr id="47" name="群組 14">
                <a:extLst>
                  <a:ext uri="{FF2B5EF4-FFF2-40B4-BE49-F238E27FC236}">
                    <a16:creationId xmlns:a16="http://schemas.microsoft.com/office/drawing/2014/main" id="{7D37BE1B-0772-5642-BAD6-E76960935C10}"/>
                  </a:ext>
                </a:extLst>
              </p:cNvPr>
              <p:cNvGrpSpPr/>
              <p:nvPr/>
            </p:nvGrpSpPr>
            <p:grpSpPr>
              <a:xfrm>
                <a:off x="1963646" y="2333777"/>
                <a:ext cx="3444990" cy="3576003"/>
                <a:chOff x="855027" y="597481"/>
                <a:chExt cx="4542679" cy="5364914"/>
              </a:xfrm>
            </p:grpSpPr>
            <p:grpSp>
              <p:nvGrpSpPr>
                <p:cNvPr id="51" name="群組 18">
                  <a:extLst>
                    <a:ext uri="{FF2B5EF4-FFF2-40B4-BE49-F238E27FC236}">
                      <a16:creationId xmlns:a16="http://schemas.microsoft.com/office/drawing/2014/main" id="{9F3EE6B1-BBFC-D143-BFC8-052B284C0671}"/>
                    </a:ext>
                  </a:extLst>
                </p:cNvPr>
                <p:cNvGrpSpPr/>
                <p:nvPr/>
              </p:nvGrpSpPr>
              <p:grpSpPr>
                <a:xfrm>
                  <a:off x="855027" y="937441"/>
                  <a:ext cx="4542679" cy="5024954"/>
                  <a:chOff x="855027" y="937441"/>
                  <a:chExt cx="4542679" cy="5024954"/>
                </a:xfrm>
              </p:grpSpPr>
              <p:sp>
                <p:nvSpPr>
                  <p:cNvPr id="53" name="七邊形 20">
                    <a:extLst>
                      <a:ext uri="{FF2B5EF4-FFF2-40B4-BE49-F238E27FC236}">
                        <a16:creationId xmlns:a16="http://schemas.microsoft.com/office/drawing/2014/main" id="{E3B68322-0770-0240-8D8E-B7292851CE36}"/>
                      </a:ext>
                    </a:extLst>
                  </p:cNvPr>
                  <p:cNvSpPr/>
                  <p:nvPr/>
                </p:nvSpPr>
                <p:spPr>
                  <a:xfrm>
                    <a:off x="1080655" y="1005840"/>
                    <a:ext cx="4089862" cy="4455622"/>
                  </a:xfrm>
                  <a:prstGeom prst="heptag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4" name="文字方塊 21">
                    <a:extLst>
                      <a:ext uri="{FF2B5EF4-FFF2-40B4-BE49-F238E27FC236}">
                        <a16:creationId xmlns:a16="http://schemas.microsoft.com/office/drawing/2014/main" id="{1FD8F7CC-1207-1D45-BA8B-F021BDA29C4D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599" y="937441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55" name="文字方塊 22">
                    <a:extLst>
                      <a:ext uri="{FF2B5EF4-FFF2-40B4-BE49-F238E27FC236}">
                        <a16:creationId xmlns:a16="http://schemas.microsoft.com/office/drawing/2014/main" id="{6C9D8D89-40DB-A84A-A0AF-E2C8A77FD11B}"/>
                      </a:ext>
                    </a:extLst>
                  </p:cNvPr>
                  <p:cNvSpPr txBox="1"/>
                  <p:nvPr/>
                </p:nvSpPr>
                <p:spPr>
                  <a:xfrm>
                    <a:off x="3876875" y="937441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3</a:t>
                    </a:r>
                    <a:endParaRPr lang="zh-TW" altLang="en-US" b="1" dirty="0"/>
                  </a:p>
                </p:txBody>
              </p:sp>
              <p:sp>
                <p:nvSpPr>
                  <p:cNvPr id="82" name="文字方塊 23">
                    <a:extLst>
                      <a:ext uri="{FF2B5EF4-FFF2-40B4-BE49-F238E27FC236}">
                        <a16:creationId xmlns:a16="http://schemas.microsoft.com/office/drawing/2014/main" id="{E6F5B5C1-6FEA-544C-B4FE-C194C53F6FC5}"/>
                      </a:ext>
                    </a:extLst>
                  </p:cNvPr>
                  <p:cNvSpPr txBox="1"/>
                  <p:nvPr/>
                </p:nvSpPr>
                <p:spPr>
                  <a:xfrm>
                    <a:off x="855027" y="2612049"/>
                    <a:ext cx="473824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1</a:t>
                    </a:r>
                    <a:endParaRPr lang="zh-TW" altLang="en-US" b="1" dirty="0"/>
                  </a:p>
                </p:txBody>
              </p:sp>
              <p:sp>
                <p:nvSpPr>
                  <p:cNvPr id="83" name="文字方塊 24">
                    <a:extLst>
                      <a:ext uri="{FF2B5EF4-FFF2-40B4-BE49-F238E27FC236}">
                        <a16:creationId xmlns:a16="http://schemas.microsoft.com/office/drawing/2014/main" id="{53D93D87-CA8B-DA45-ADC9-9EE6565C4004}"/>
                      </a:ext>
                    </a:extLst>
                  </p:cNvPr>
                  <p:cNvSpPr txBox="1"/>
                  <p:nvPr/>
                </p:nvSpPr>
                <p:spPr>
                  <a:xfrm>
                    <a:off x="1355891" y="4624786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sp>
                <p:nvSpPr>
                  <p:cNvPr id="84" name="文字方塊 25">
                    <a:extLst>
                      <a:ext uri="{FF2B5EF4-FFF2-40B4-BE49-F238E27FC236}">
                        <a16:creationId xmlns:a16="http://schemas.microsoft.com/office/drawing/2014/main" id="{4A89E845-E5D8-6A45-B56B-0BA7E2E148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21071" y="5408303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85" name="文字方塊 26">
                    <a:extLst>
                      <a:ext uri="{FF2B5EF4-FFF2-40B4-BE49-F238E27FC236}">
                        <a16:creationId xmlns:a16="http://schemas.microsoft.com/office/drawing/2014/main" id="{00C2AADA-D1F2-0D4D-B0B9-612ECFED2969}"/>
                      </a:ext>
                    </a:extLst>
                  </p:cNvPr>
                  <p:cNvSpPr txBox="1"/>
                  <p:nvPr/>
                </p:nvSpPr>
                <p:spPr>
                  <a:xfrm>
                    <a:off x="4557066" y="4448268"/>
                    <a:ext cx="473824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5</a:t>
                    </a:r>
                    <a:endParaRPr lang="zh-TW" altLang="en-US" b="1" dirty="0"/>
                  </a:p>
                </p:txBody>
              </p:sp>
              <p:sp>
                <p:nvSpPr>
                  <p:cNvPr id="86" name="文字方塊 27">
                    <a:extLst>
                      <a:ext uri="{FF2B5EF4-FFF2-40B4-BE49-F238E27FC236}">
                        <a16:creationId xmlns:a16="http://schemas.microsoft.com/office/drawing/2014/main" id="{B1E558B3-EADC-E244-BEFB-90693D6992FE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881" y="2569462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cxnSp>
                <p:nvCxnSpPr>
                  <p:cNvPr id="87" name="直線接點 28">
                    <a:extLst>
                      <a:ext uri="{FF2B5EF4-FFF2-40B4-BE49-F238E27FC236}">
                        <a16:creationId xmlns:a16="http://schemas.microsoft.com/office/drawing/2014/main" id="{00B5E0BE-0030-D648-BAE6-4C25DFE37276}"/>
                      </a:ext>
                    </a:extLst>
                  </p:cNvPr>
                  <p:cNvCxnSpPr>
                    <a:stCxn id="53" idx="5"/>
                    <a:endCxn id="53" idx="1"/>
                  </p:cNvCxnSpPr>
                  <p:nvPr/>
                </p:nvCxnSpPr>
                <p:spPr>
                  <a:xfrm>
                    <a:off x="1485677" y="1888334"/>
                    <a:ext cx="3684850" cy="19829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直線接點 29">
                    <a:extLst>
                      <a:ext uri="{FF2B5EF4-FFF2-40B4-BE49-F238E27FC236}">
                        <a16:creationId xmlns:a16="http://schemas.microsoft.com/office/drawing/2014/main" id="{24B64DB3-E6EB-4749-8FFE-C7CDCA8B9D41}"/>
                      </a:ext>
                    </a:extLst>
                  </p:cNvPr>
                  <p:cNvCxnSpPr>
                    <a:stCxn id="53" idx="6"/>
                    <a:endCxn id="53" idx="2"/>
                  </p:cNvCxnSpPr>
                  <p:nvPr/>
                </p:nvCxnSpPr>
                <p:spPr>
                  <a:xfrm>
                    <a:off x="3125585" y="1005840"/>
                    <a:ext cx="910075" cy="44556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直線接點 30">
                    <a:extLst>
                      <a:ext uri="{FF2B5EF4-FFF2-40B4-BE49-F238E27FC236}">
                        <a16:creationId xmlns:a16="http://schemas.microsoft.com/office/drawing/2014/main" id="{C9E6199B-3893-A946-8616-F6977537A649}"/>
                      </a:ext>
                    </a:extLst>
                  </p:cNvPr>
                  <p:cNvCxnSpPr>
                    <a:stCxn id="53" idx="3"/>
                    <a:endCxn id="53" idx="0"/>
                  </p:cNvCxnSpPr>
                  <p:nvPr/>
                </p:nvCxnSpPr>
                <p:spPr>
                  <a:xfrm flipV="1">
                    <a:off x="2215511" y="1888334"/>
                    <a:ext cx="2549984" cy="357315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" name="文字方塊 19">
                  <a:extLst>
                    <a:ext uri="{FF2B5EF4-FFF2-40B4-BE49-F238E27FC236}">
                      <a16:creationId xmlns:a16="http://schemas.microsoft.com/office/drawing/2014/main" id="{9A034267-0576-D548-9B70-D4503C978E40}"/>
                    </a:ext>
                  </a:extLst>
                </p:cNvPr>
                <p:cNvSpPr txBox="1"/>
                <p:nvPr/>
              </p:nvSpPr>
              <p:spPr>
                <a:xfrm>
                  <a:off x="2814729" y="597481"/>
                  <a:ext cx="607109" cy="901274"/>
                </a:xfrm>
                <a:prstGeom prst="ellipse">
                  <a:avLst/>
                </a:prstGeom>
                <a:solidFill>
                  <a:schemeClr val="accent6"/>
                </a:solidFill>
                <a:ln w="28575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b="1" dirty="0">
                      <a:solidFill>
                        <a:schemeClr val="bg1"/>
                      </a:solidFill>
                    </a:rPr>
                    <a:t>A</a:t>
                  </a:r>
                  <a:endParaRPr lang="zh-TW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8" name="文字方塊 15">
                <a:extLst>
                  <a:ext uri="{FF2B5EF4-FFF2-40B4-BE49-F238E27FC236}">
                    <a16:creationId xmlns:a16="http://schemas.microsoft.com/office/drawing/2014/main" id="{DA634197-4902-1D43-A6DF-7AF1D938517A}"/>
                  </a:ext>
                </a:extLst>
              </p:cNvPr>
              <p:cNvSpPr txBox="1"/>
              <p:nvPr/>
            </p:nvSpPr>
            <p:spPr>
              <a:xfrm>
                <a:off x="3823628" y="3130545"/>
                <a:ext cx="56691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12</a:t>
                </a:r>
                <a:endParaRPr lang="zh-TW" altLang="en-US" b="1" dirty="0"/>
              </a:p>
            </p:txBody>
          </p:sp>
          <p:sp>
            <p:nvSpPr>
              <p:cNvPr id="49" name="文字方塊 16">
                <a:extLst>
                  <a:ext uri="{FF2B5EF4-FFF2-40B4-BE49-F238E27FC236}">
                    <a16:creationId xmlns:a16="http://schemas.microsoft.com/office/drawing/2014/main" id="{1522E340-7D34-4C41-803B-7DE88C3F07ED}"/>
                  </a:ext>
                </a:extLst>
              </p:cNvPr>
              <p:cNvSpPr txBox="1"/>
              <p:nvPr/>
            </p:nvSpPr>
            <p:spPr>
              <a:xfrm>
                <a:off x="4421462" y="3588447"/>
                <a:ext cx="427673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6</a:t>
                </a:r>
                <a:endParaRPr lang="zh-TW" altLang="en-US" b="1" dirty="0"/>
              </a:p>
            </p:txBody>
          </p:sp>
          <p:sp>
            <p:nvSpPr>
              <p:cNvPr id="50" name="文字方塊 17">
                <a:extLst>
                  <a:ext uri="{FF2B5EF4-FFF2-40B4-BE49-F238E27FC236}">
                    <a16:creationId xmlns:a16="http://schemas.microsoft.com/office/drawing/2014/main" id="{600D7D14-5435-6E44-B85F-06EF9358C194}"/>
                  </a:ext>
                </a:extLst>
              </p:cNvPr>
              <p:cNvSpPr txBox="1"/>
              <p:nvPr/>
            </p:nvSpPr>
            <p:spPr>
              <a:xfrm>
                <a:off x="3183608" y="3249378"/>
                <a:ext cx="74854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10</a:t>
                </a:r>
                <a:endParaRPr lang="zh-TW" altLang="en-US" b="1" dirty="0"/>
              </a:p>
            </p:txBody>
          </p:sp>
        </p:grpSp>
        <p:sp>
          <p:nvSpPr>
            <p:cNvPr id="41" name="文字方塊 8">
              <a:extLst>
                <a:ext uri="{FF2B5EF4-FFF2-40B4-BE49-F238E27FC236}">
                  <a16:creationId xmlns:a16="http://schemas.microsoft.com/office/drawing/2014/main" id="{5BCDED56-A4C8-BB46-BD91-A1509C5B33E6}"/>
                </a:ext>
              </a:extLst>
            </p:cNvPr>
            <p:cNvSpPr txBox="1"/>
            <p:nvPr/>
          </p:nvSpPr>
          <p:spPr>
            <a:xfrm>
              <a:off x="4715103" y="2399966"/>
              <a:ext cx="54911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B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文字方塊 9">
              <a:extLst>
                <a:ext uri="{FF2B5EF4-FFF2-40B4-BE49-F238E27FC236}">
                  <a16:creationId xmlns:a16="http://schemas.microsoft.com/office/drawing/2014/main" id="{97B61E9D-8181-014B-B98C-D71C5A997D5D}"/>
                </a:ext>
              </a:extLst>
            </p:cNvPr>
            <p:cNvSpPr txBox="1"/>
            <p:nvPr/>
          </p:nvSpPr>
          <p:spPr>
            <a:xfrm>
              <a:off x="5087053" y="3713036"/>
              <a:ext cx="51572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C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文字方塊 10">
              <a:extLst>
                <a:ext uri="{FF2B5EF4-FFF2-40B4-BE49-F238E27FC236}">
                  <a16:creationId xmlns:a16="http://schemas.microsoft.com/office/drawing/2014/main" id="{9C2042D2-E029-E544-988B-D32AFF1EE3CA}"/>
                </a:ext>
              </a:extLst>
            </p:cNvPr>
            <p:cNvSpPr txBox="1"/>
            <p:nvPr/>
          </p:nvSpPr>
          <p:spPr>
            <a:xfrm>
              <a:off x="4016556" y="4733190"/>
              <a:ext cx="56885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D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文字方塊 11">
              <a:extLst>
                <a:ext uri="{FF2B5EF4-FFF2-40B4-BE49-F238E27FC236}">
                  <a16:creationId xmlns:a16="http://schemas.microsoft.com/office/drawing/2014/main" id="{03F66F2D-B611-F44F-97B8-B3D23DD8A451}"/>
                </a:ext>
              </a:extLst>
            </p:cNvPr>
            <p:cNvSpPr txBox="1"/>
            <p:nvPr/>
          </p:nvSpPr>
          <p:spPr>
            <a:xfrm>
              <a:off x="2414975" y="4766567"/>
              <a:ext cx="50100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文字方塊 12">
              <a:extLst>
                <a:ext uri="{FF2B5EF4-FFF2-40B4-BE49-F238E27FC236}">
                  <a16:creationId xmlns:a16="http://schemas.microsoft.com/office/drawing/2014/main" id="{3D42329F-0A15-E447-8996-A4D039B8F4A0}"/>
                </a:ext>
              </a:extLst>
            </p:cNvPr>
            <p:cNvSpPr txBox="1"/>
            <p:nvPr/>
          </p:nvSpPr>
          <p:spPr>
            <a:xfrm>
              <a:off x="1324992" y="3785026"/>
              <a:ext cx="531959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F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文字方塊 13">
              <a:extLst>
                <a:ext uri="{FF2B5EF4-FFF2-40B4-BE49-F238E27FC236}">
                  <a16:creationId xmlns:a16="http://schemas.microsoft.com/office/drawing/2014/main" id="{B52C8788-9347-6B46-A5E8-9A94854F6408}"/>
                </a:ext>
              </a:extLst>
            </p:cNvPr>
            <p:cNvSpPr txBox="1"/>
            <p:nvPr/>
          </p:nvSpPr>
          <p:spPr>
            <a:xfrm>
              <a:off x="1704399" y="2356763"/>
              <a:ext cx="56220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G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5841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scanf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grpSp>
        <p:nvGrpSpPr>
          <p:cNvPr id="56" name="群組 5">
            <a:extLst>
              <a:ext uri="{FF2B5EF4-FFF2-40B4-BE49-F238E27FC236}">
                <a16:creationId xmlns:a16="http://schemas.microsoft.com/office/drawing/2014/main" id="{7094C67C-EB32-6B4F-8C64-48FDE0641334}"/>
              </a:ext>
            </a:extLst>
          </p:cNvPr>
          <p:cNvGrpSpPr/>
          <p:nvPr/>
        </p:nvGrpSpPr>
        <p:grpSpPr>
          <a:xfrm>
            <a:off x="2339752" y="3088977"/>
            <a:ext cx="3795580" cy="3091482"/>
            <a:chOff x="1324992" y="1799219"/>
            <a:chExt cx="4277782" cy="3576003"/>
          </a:xfrm>
        </p:grpSpPr>
        <p:grpSp>
          <p:nvGrpSpPr>
            <p:cNvPr id="57" name="群組 7">
              <a:extLst>
                <a:ext uri="{FF2B5EF4-FFF2-40B4-BE49-F238E27FC236}">
                  <a16:creationId xmlns:a16="http://schemas.microsoft.com/office/drawing/2014/main" id="{B1F08992-B344-314A-A369-6BB7450135D8}"/>
                </a:ext>
              </a:extLst>
            </p:cNvPr>
            <p:cNvGrpSpPr/>
            <p:nvPr/>
          </p:nvGrpSpPr>
          <p:grpSpPr>
            <a:xfrm>
              <a:off x="1404506" y="1799219"/>
              <a:ext cx="4103526" cy="3576003"/>
              <a:chOff x="1963646" y="2333777"/>
              <a:chExt cx="3444990" cy="3576003"/>
            </a:xfrm>
          </p:grpSpPr>
          <p:grpSp>
            <p:nvGrpSpPr>
              <p:cNvPr id="64" name="群組 14">
                <a:extLst>
                  <a:ext uri="{FF2B5EF4-FFF2-40B4-BE49-F238E27FC236}">
                    <a16:creationId xmlns:a16="http://schemas.microsoft.com/office/drawing/2014/main" id="{EB6B0D27-285B-C04B-9654-B82297C0D58F}"/>
                  </a:ext>
                </a:extLst>
              </p:cNvPr>
              <p:cNvGrpSpPr/>
              <p:nvPr/>
            </p:nvGrpSpPr>
            <p:grpSpPr>
              <a:xfrm>
                <a:off x="1963646" y="2333777"/>
                <a:ext cx="3444990" cy="3576003"/>
                <a:chOff x="855027" y="597481"/>
                <a:chExt cx="4542679" cy="5364914"/>
              </a:xfrm>
            </p:grpSpPr>
            <p:grpSp>
              <p:nvGrpSpPr>
                <p:cNvPr id="68" name="群組 18">
                  <a:extLst>
                    <a:ext uri="{FF2B5EF4-FFF2-40B4-BE49-F238E27FC236}">
                      <a16:creationId xmlns:a16="http://schemas.microsoft.com/office/drawing/2014/main" id="{BD597E99-00BA-A14D-9DF4-028AFDF78FB0}"/>
                    </a:ext>
                  </a:extLst>
                </p:cNvPr>
                <p:cNvGrpSpPr/>
                <p:nvPr/>
              </p:nvGrpSpPr>
              <p:grpSpPr>
                <a:xfrm>
                  <a:off x="855027" y="937441"/>
                  <a:ext cx="4542679" cy="5024954"/>
                  <a:chOff x="855027" y="937441"/>
                  <a:chExt cx="4542679" cy="5024954"/>
                </a:xfrm>
              </p:grpSpPr>
              <p:sp>
                <p:nvSpPr>
                  <p:cNvPr id="70" name="七邊形 20">
                    <a:extLst>
                      <a:ext uri="{FF2B5EF4-FFF2-40B4-BE49-F238E27FC236}">
                        <a16:creationId xmlns:a16="http://schemas.microsoft.com/office/drawing/2014/main" id="{3C2E5D09-A729-C645-B381-701C49BF1C25}"/>
                      </a:ext>
                    </a:extLst>
                  </p:cNvPr>
                  <p:cNvSpPr/>
                  <p:nvPr/>
                </p:nvSpPr>
                <p:spPr>
                  <a:xfrm>
                    <a:off x="1080655" y="1005840"/>
                    <a:ext cx="4089862" cy="4455622"/>
                  </a:xfrm>
                  <a:prstGeom prst="heptag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71" name="文字方塊 21">
                    <a:extLst>
                      <a:ext uri="{FF2B5EF4-FFF2-40B4-BE49-F238E27FC236}">
                        <a16:creationId xmlns:a16="http://schemas.microsoft.com/office/drawing/2014/main" id="{CE39E546-BBBE-9246-8EF6-513862FE2ECF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599" y="937441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72" name="文字方塊 22">
                    <a:extLst>
                      <a:ext uri="{FF2B5EF4-FFF2-40B4-BE49-F238E27FC236}">
                        <a16:creationId xmlns:a16="http://schemas.microsoft.com/office/drawing/2014/main" id="{B8A98FA4-BD7C-9E48-912A-39B7128A3EDD}"/>
                      </a:ext>
                    </a:extLst>
                  </p:cNvPr>
                  <p:cNvSpPr txBox="1"/>
                  <p:nvPr/>
                </p:nvSpPr>
                <p:spPr>
                  <a:xfrm>
                    <a:off x="3876875" y="937441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3</a:t>
                    </a:r>
                    <a:endParaRPr lang="zh-TW" altLang="en-US" b="1" dirty="0"/>
                  </a:p>
                </p:txBody>
              </p:sp>
              <p:sp>
                <p:nvSpPr>
                  <p:cNvPr id="73" name="文字方塊 23">
                    <a:extLst>
                      <a:ext uri="{FF2B5EF4-FFF2-40B4-BE49-F238E27FC236}">
                        <a16:creationId xmlns:a16="http://schemas.microsoft.com/office/drawing/2014/main" id="{1F79C062-296A-7243-848E-A7E2DCCDF7D0}"/>
                      </a:ext>
                    </a:extLst>
                  </p:cNvPr>
                  <p:cNvSpPr txBox="1"/>
                  <p:nvPr/>
                </p:nvSpPr>
                <p:spPr>
                  <a:xfrm>
                    <a:off x="855027" y="2612049"/>
                    <a:ext cx="473824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1</a:t>
                    </a:r>
                    <a:endParaRPr lang="zh-TW" altLang="en-US" b="1" dirty="0"/>
                  </a:p>
                </p:txBody>
              </p:sp>
              <p:sp>
                <p:nvSpPr>
                  <p:cNvPr id="74" name="文字方塊 24">
                    <a:extLst>
                      <a:ext uri="{FF2B5EF4-FFF2-40B4-BE49-F238E27FC236}">
                        <a16:creationId xmlns:a16="http://schemas.microsoft.com/office/drawing/2014/main" id="{15E2D930-A3FA-D04B-BEAE-1A82492B9A83}"/>
                      </a:ext>
                    </a:extLst>
                  </p:cNvPr>
                  <p:cNvSpPr txBox="1"/>
                  <p:nvPr/>
                </p:nvSpPr>
                <p:spPr>
                  <a:xfrm>
                    <a:off x="1355891" y="4624786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sp>
                <p:nvSpPr>
                  <p:cNvPr id="75" name="文字方塊 25">
                    <a:extLst>
                      <a:ext uri="{FF2B5EF4-FFF2-40B4-BE49-F238E27FC236}">
                        <a16:creationId xmlns:a16="http://schemas.microsoft.com/office/drawing/2014/main" id="{8D31B571-0F8C-7942-8739-1705C415C3EA}"/>
                      </a:ext>
                    </a:extLst>
                  </p:cNvPr>
                  <p:cNvSpPr txBox="1"/>
                  <p:nvPr/>
                </p:nvSpPr>
                <p:spPr>
                  <a:xfrm>
                    <a:off x="2921071" y="5408303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76" name="文字方塊 26">
                    <a:extLst>
                      <a:ext uri="{FF2B5EF4-FFF2-40B4-BE49-F238E27FC236}">
                        <a16:creationId xmlns:a16="http://schemas.microsoft.com/office/drawing/2014/main" id="{20CEB3AD-9936-FB4F-8CB8-9C5564583704}"/>
                      </a:ext>
                    </a:extLst>
                  </p:cNvPr>
                  <p:cNvSpPr txBox="1"/>
                  <p:nvPr/>
                </p:nvSpPr>
                <p:spPr>
                  <a:xfrm>
                    <a:off x="4557066" y="4448268"/>
                    <a:ext cx="473824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5</a:t>
                    </a:r>
                    <a:endParaRPr lang="zh-TW" altLang="en-US" b="1" dirty="0"/>
                  </a:p>
                </p:txBody>
              </p:sp>
              <p:sp>
                <p:nvSpPr>
                  <p:cNvPr id="77" name="文字方塊 27">
                    <a:extLst>
                      <a:ext uri="{FF2B5EF4-FFF2-40B4-BE49-F238E27FC236}">
                        <a16:creationId xmlns:a16="http://schemas.microsoft.com/office/drawing/2014/main" id="{DD262276-156E-4D4B-BAAB-9B06CDC131A9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881" y="2569462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cxnSp>
                <p:nvCxnSpPr>
                  <p:cNvPr id="78" name="直線接點 28">
                    <a:extLst>
                      <a:ext uri="{FF2B5EF4-FFF2-40B4-BE49-F238E27FC236}">
                        <a16:creationId xmlns:a16="http://schemas.microsoft.com/office/drawing/2014/main" id="{AF6DAFA2-3FF1-C546-9CBE-6B8CEBABB85E}"/>
                      </a:ext>
                    </a:extLst>
                  </p:cNvPr>
                  <p:cNvCxnSpPr>
                    <a:stCxn id="70" idx="5"/>
                    <a:endCxn id="70" idx="1"/>
                  </p:cNvCxnSpPr>
                  <p:nvPr/>
                </p:nvCxnSpPr>
                <p:spPr>
                  <a:xfrm>
                    <a:off x="1485677" y="1888334"/>
                    <a:ext cx="3684850" cy="19829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線接點 29">
                    <a:extLst>
                      <a:ext uri="{FF2B5EF4-FFF2-40B4-BE49-F238E27FC236}">
                        <a16:creationId xmlns:a16="http://schemas.microsoft.com/office/drawing/2014/main" id="{3D1DE7CE-714F-3849-A9F3-F01961E859A6}"/>
                      </a:ext>
                    </a:extLst>
                  </p:cNvPr>
                  <p:cNvCxnSpPr>
                    <a:stCxn id="70" idx="6"/>
                    <a:endCxn id="70" idx="2"/>
                  </p:cNvCxnSpPr>
                  <p:nvPr/>
                </p:nvCxnSpPr>
                <p:spPr>
                  <a:xfrm>
                    <a:off x="3125585" y="1005840"/>
                    <a:ext cx="910075" cy="44556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線接點 30">
                    <a:extLst>
                      <a:ext uri="{FF2B5EF4-FFF2-40B4-BE49-F238E27FC236}">
                        <a16:creationId xmlns:a16="http://schemas.microsoft.com/office/drawing/2014/main" id="{DA68BC6A-AB82-0F44-ADF5-908FE7B74AD5}"/>
                      </a:ext>
                    </a:extLst>
                  </p:cNvPr>
                  <p:cNvCxnSpPr>
                    <a:stCxn id="70" idx="3"/>
                    <a:endCxn id="70" idx="0"/>
                  </p:cNvCxnSpPr>
                  <p:nvPr/>
                </p:nvCxnSpPr>
                <p:spPr>
                  <a:xfrm flipV="1">
                    <a:off x="2215511" y="1888334"/>
                    <a:ext cx="2549984" cy="357315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文字方塊 19">
                  <a:extLst>
                    <a:ext uri="{FF2B5EF4-FFF2-40B4-BE49-F238E27FC236}">
                      <a16:creationId xmlns:a16="http://schemas.microsoft.com/office/drawing/2014/main" id="{7EF721E3-B7F4-0A43-9970-67D76F3286E4}"/>
                    </a:ext>
                  </a:extLst>
                </p:cNvPr>
                <p:cNvSpPr txBox="1"/>
                <p:nvPr/>
              </p:nvSpPr>
              <p:spPr>
                <a:xfrm>
                  <a:off x="2814729" y="597481"/>
                  <a:ext cx="607109" cy="901274"/>
                </a:xfrm>
                <a:prstGeom prst="ellipse">
                  <a:avLst/>
                </a:prstGeom>
                <a:solidFill>
                  <a:schemeClr val="accent6"/>
                </a:solidFill>
                <a:ln w="28575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b="1" dirty="0">
                      <a:solidFill>
                        <a:schemeClr val="bg1"/>
                      </a:solidFill>
                    </a:rPr>
                    <a:t>A</a:t>
                  </a:r>
                  <a:endParaRPr lang="zh-TW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5" name="文字方塊 15">
                <a:extLst>
                  <a:ext uri="{FF2B5EF4-FFF2-40B4-BE49-F238E27FC236}">
                    <a16:creationId xmlns:a16="http://schemas.microsoft.com/office/drawing/2014/main" id="{8990BCD3-7EAC-2047-9F02-84A686DCB110}"/>
                  </a:ext>
                </a:extLst>
              </p:cNvPr>
              <p:cNvSpPr txBox="1"/>
              <p:nvPr/>
            </p:nvSpPr>
            <p:spPr>
              <a:xfrm>
                <a:off x="3823628" y="3130545"/>
                <a:ext cx="56691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12</a:t>
                </a:r>
                <a:endParaRPr lang="zh-TW" altLang="en-US" b="1" dirty="0"/>
              </a:p>
            </p:txBody>
          </p:sp>
          <p:sp>
            <p:nvSpPr>
              <p:cNvPr id="66" name="文字方塊 16">
                <a:extLst>
                  <a:ext uri="{FF2B5EF4-FFF2-40B4-BE49-F238E27FC236}">
                    <a16:creationId xmlns:a16="http://schemas.microsoft.com/office/drawing/2014/main" id="{3098AB7D-A335-724B-959F-29B5AC0B3FE0}"/>
                  </a:ext>
                </a:extLst>
              </p:cNvPr>
              <p:cNvSpPr txBox="1"/>
              <p:nvPr/>
            </p:nvSpPr>
            <p:spPr>
              <a:xfrm>
                <a:off x="4421462" y="3588447"/>
                <a:ext cx="427673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6</a:t>
                </a:r>
                <a:endParaRPr lang="zh-TW" altLang="en-US" b="1" dirty="0"/>
              </a:p>
            </p:txBody>
          </p:sp>
          <p:sp>
            <p:nvSpPr>
              <p:cNvPr id="67" name="文字方塊 17">
                <a:extLst>
                  <a:ext uri="{FF2B5EF4-FFF2-40B4-BE49-F238E27FC236}">
                    <a16:creationId xmlns:a16="http://schemas.microsoft.com/office/drawing/2014/main" id="{CDC93F5C-177A-2E4C-9C42-B5A18F670804}"/>
                  </a:ext>
                </a:extLst>
              </p:cNvPr>
              <p:cNvSpPr txBox="1"/>
              <p:nvPr/>
            </p:nvSpPr>
            <p:spPr>
              <a:xfrm>
                <a:off x="3183608" y="3249378"/>
                <a:ext cx="74854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10</a:t>
                </a:r>
                <a:endParaRPr lang="zh-TW" altLang="en-US" b="1" dirty="0"/>
              </a:p>
            </p:txBody>
          </p:sp>
        </p:grpSp>
        <p:sp>
          <p:nvSpPr>
            <p:cNvPr id="58" name="文字方塊 8">
              <a:extLst>
                <a:ext uri="{FF2B5EF4-FFF2-40B4-BE49-F238E27FC236}">
                  <a16:creationId xmlns:a16="http://schemas.microsoft.com/office/drawing/2014/main" id="{4439439A-9AD7-244A-BE72-1E0587105461}"/>
                </a:ext>
              </a:extLst>
            </p:cNvPr>
            <p:cNvSpPr txBox="1"/>
            <p:nvPr/>
          </p:nvSpPr>
          <p:spPr>
            <a:xfrm>
              <a:off x="4715103" y="2399966"/>
              <a:ext cx="54911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B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文字方塊 9">
              <a:extLst>
                <a:ext uri="{FF2B5EF4-FFF2-40B4-BE49-F238E27FC236}">
                  <a16:creationId xmlns:a16="http://schemas.microsoft.com/office/drawing/2014/main" id="{9B476CE9-1A8E-5346-82F9-5A22D8F99A80}"/>
                </a:ext>
              </a:extLst>
            </p:cNvPr>
            <p:cNvSpPr txBox="1"/>
            <p:nvPr/>
          </p:nvSpPr>
          <p:spPr>
            <a:xfrm>
              <a:off x="5087053" y="3713036"/>
              <a:ext cx="51572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C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文字方塊 10">
              <a:extLst>
                <a:ext uri="{FF2B5EF4-FFF2-40B4-BE49-F238E27FC236}">
                  <a16:creationId xmlns:a16="http://schemas.microsoft.com/office/drawing/2014/main" id="{AC6CFF85-D2FB-204C-BDD0-0763718EF461}"/>
                </a:ext>
              </a:extLst>
            </p:cNvPr>
            <p:cNvSpPr txBox="1"/>
            <p:nvPr/>
          </p:nvSpPr>
          <p:spPr>
            <a:xfrm>
              <a:off x="4016556" y="4733190"/>
              <a:ext cx="56885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D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文字方塊 11">
              <a:extLst>
                <a:ext uri="{FF2B5EF4-FFF2-40B4-BE49-F238E27FC236}">
                  <a16:creationId xmlns:a16="http://schemas.microsoft.com/office/drawing/2014/main" id="{D42924D7-CAE4-EA42-8493-7EF37310ECCC}"/>
                </a:ext>
              </a:extLst>
            </p:cNvPr>
            <p:cNvSpPr txBox="1"/>
            <p:nvPr/>
          </p:nvSpPr>
          <p:spPr>
            <a:xfrm>
              <a:off x="2414975" y="4766567"/>
              <a:ext cx="50100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文字方塊 12">
              <a:extLst>
                <a:ext uri="{FF2B5EF4-FFF2-40B4-BE49-F238E27FC236}">
                  <a16:creationId xmlns:a16="http://schemas.microsoft.com/office/drawing/2014/main" id="{3E0ADA43-73D9-0F45-A3D0-7D4D465D39B7}"/>
                </a:ext>
              </a:extLst>
            </p:cNvPr>
            <p:cNvSpPr txBox="1"/>
            <p:nvPr/>
          </p:nvSpPr>
          <p:spPr>
            <a:xfrm>
              <a:off x="1324992" y="3785026"/>
              <a:ext cx="531959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F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文字方塊 13">
              <a:extLst>
                <a:ext uri="{FF2B5EF4-FFF2-40B4-BE49-F238E27FC236}">
                  <a16:creationId xmlns:a16="http://schemas.microsoft.com/office/drawing/2014/main" id="{73E16A5F-C273-7C4D-B96D-DA9F7EDA073F}"/>
                </a:ext>
              </a:extLst>
            </p:cNvPr>
            <p:cNvSpPr txBox="1"/>
            <p:nvPr/>
          </p:nvSpPr>
          <p:spPr>
            <a:xfrm>
              <a:off x="1704399" y="2356763"/>
              <a:ext cx="56220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G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Rectangle 29">
            <a:extLst>
              <a:ext uri="{FF2B5EF4-FFF2-40B4-BE49-F238E27FC236}">
                <a16:creationId xmlns:a16="http://schemas.microsoft.com/office/drawing/2014/main" id="{6B10762D-9E33-0243-AD05-45A625DE3D64}"/>
              </a:ext>
            </a:extLst>
          </p:cNvPr>
          <p:cNvSpPr/>
          <p:nvPr/>
        </p:nvSpPr>
        <p:spPr>
          <a:xfrm>
            <a:off x="7164288" y="5018880"/>
            <a:ext cx="2378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Pairs: </a:t>
            </a:r>
          </a:p>
          <a:p>
            <a:pPr algn="ctr"/>
            <a:r>
              <a:rPr lang="en-US" altLang="zh-TW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E)</a:t>
            </a:r>
            <a:endParaRPr lang="en-US" altLang="zh-TW" b="1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(G, F)</a:t>
            </a:r>
            <a:endParaRPr lang="en-US" altLang="zh-TW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F)</a:t>
            </a:r>
            <a:endParaRPr lang="en-US" altLang="zh-TW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64B83FF5-D062-BF41-A135-12F5E633DAD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#sample nodes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⌉=3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64B83FF5-D062-BF41-A135-12F5E633D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blipFill>
                <a:blip r:embed="rId3"/>
                <a:stretch>
                  <a:fillRect l="-1370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C64CBB3-FE08-854F-9041-C3AFFC23205F}"/>
              </a:ext>
            </a:extLst>
          </p:cNvPr>
          <p:cNvSpPr txBox="1"/>
          <p:nvPr/>
        </p:nvSpPr>
        <p:spPr>
          <a:xfrm>
            <a:off x="2294612" y="3406337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E7BBB6-8B3C-B245-830B-1EDAEFCAA8E1}"/>
              </a:ext>
            </a:extLst>
          </p:cNvPr>
          <p:cNvSpPr txBox="1"/>
          <p:nvPr/>
        </p:nvSpPr>
        <p:spPr>
          <a:xfrm>
            <a:off x="1826419" y="4862316"/>
            <a:ext cx="333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781726-5B9E-5B49-B76F-9CC245F2003D}"/>
              </a:ext>
            </a:extLst>
          </p:cNvPr>
          <p:cNvSpPr txBox="1"/>
          <p:nvPr/>
        </p:nvSpPr>
        <p:spPr>
          <a:xfrm>
            <a:off x="2914862" y="6089808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69E3E4-122A-6C4E-8231-1F8A13C03796}"/>
              </a:ext>
            </a:extLst>
          </p:cNvPr>
          <p:cNvSpPr txBox="1"/>
          <p:nvPr/>
        </p:nvSpPr>
        <p:spPr>
          <a:xfrm>
            <a:off x="4779890" y="6279703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19456D-B3C2-6A41-A4A9-BC3C8FDFDFD5}"/>
              </a:ext>
            </a:extLst>
          </p:cNvPr>
          <p:cNvSpPr txBox="1"/>
          <p:nvPr/>
        </p:nvSpPr>
        <p:spPr>
          <a:xfrm>
            <a:off x="6073311" y="5129261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526075-9479-F742-90FB-1D21409ECCC0}"/>
              </a:ext>
            </a:extLst>
          </p:cNvPr>
          <p:cNvSpPr txBox="1"/>
          <p:nvPr/>
        </p:nvSpPr>
        <p:spPr>
          <a:xfrm>
            <a:off x="5972380" y="3564765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EA54-2B11-0A4A-9B9C-5D766CBBE5FB}"/>
              </a:ext>
            </a:extLst>
          </p:cNvPr>
          <p:cNvSpPr txBox="1"/>
          <p:nvPr/>
        </p:nvSpPr>
        <p:spPr>
          <a:xfrm>
            <a:off x="4198551" y="2654776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1799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scanf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81" name="Rectangle 29">
            <a:extLst>
              <a:ext uri="{FF2B5EF4-FFF2-40B4-BE49-F238E27FC236}">
                <a16:creationId xmlns:a16="http://schemas.microsoft.com/office/drawing/2014/main" id="{6B10762D-9E33-0243-AD05-45A625DE3D64}"/>
              </a:ext>
            </a:extLst>
          </p:cNvPr>
          <p:cNvSpPr/>
          <p:nvPr/>
        </p:nvSpPr>
        <p:spPr>
          <a:xfrm>
            <a:off x="7164288" y="5018880"/>
            <a:ext cx="2378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Pairs: </a:t>
            </a:r>
          </a:p>
          <a:p>
            <a:pPr algn="ctr"/>
            <a:r>
              <a:rPr lang="en-US" altLang="zh-TW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E)</a:t>
            </a:r>
            <a:endParaRPr lang="en-US" altLang="zh-TW" b="1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(G, F)</a:t>
            </a:r>
            <a:endParaRPr lang="en-US" altLang="zh-TW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F)</a:t>
            </a:r>
            <a:endParaRPr lang="en-US" altLang="zh-TW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1BAD3325-A0EC-F042-85B8-FEDD3CF21D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#sample nodes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⌉=3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1BAD3325-A0EC-F042-85B8-FEDD3CF21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blipFill>
                <a:blip r:embed="rId3"/>
                <a:stretch>
                  <a:fillRect l="-1370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群組 5">
            <a:extLst>
              <a:ext uri="{FF2B5EF4-FFF2-40B4-BE49-F238E27FC236}">
                <a16:creationId xmlns:a16="http://schemas.microsoft.com/office/drawing/2014/main" id="{0225F7AB-E063-5842-A4F2-E2D8D3226D9B}"/>
              </a:ext>
            </a:extLst>
          </p:cNvPr>
          <p:cNvGrpSpPr/>
          <p:nvPr/>
        </p:nvGrpSpPr>
        <p:grpSpPr>
          <a:xfrm>
            <a:off x="2339752" y="3088977"/>
            <a:ext cx="3795580" cy="3091482"/>
            <a:chOff x="1324992" y="1799219"/>
            <a:chExt cx="4277782" cy="3576003"/>
          </a:xfrm>
        </p:grpSpPr>
        <p:grpSp>
          <p:nvGrpSpPr>
            <p:cNvPr id="37" name="群組 7">
              <a:extLst>
                <a:ext uri="{FF2B5EF4-FFF2-40B4-BE49-F238E27FC236}">
                  <a16:creationId xmlns:a16="http://schemas.microsoft.com/office/drawing/2014/main" id="{454FA8A4-6DD7-A143-AFBB-BA004DFBC6DC}"/>
                </a:ext>
              </a:extLst>
            </p:cNvPr>
            <p:cNvGrpSpPr/>
            <p:nvPr/>
          </p:nvGrpSpPr>
          <p:grpSpPr>
            <a:xfrm>
              <a:off x="1404506" y="1799219"/>
              <a:ext cx="4103526" cy="3576003"/>
              <a:chOff x="1963646" y="2333777"/>
              <a:chExt cx="3444990" cy="3576003"/>
            </a:xfrm>
          </p:grpSpPr>
          <p:grpSp>
            <p:nvGrpSpPr>
              <p:cNvPr id="44" name="群組 14">
                <a:extLst>
                  <a:ext uri="{FF2B5EF4-FFF2-40B4-BE49-F238E27FC236}">
                    <a16:creationId xmlns:a16="http://schemas.microsoft.com/office/drawing/2014/main" id="{457D44E0-9888-A440-AD36-2A0B51E022F0}"/>
                  </a:ext>
                </a:extLst>
              </p:cNvPr>
              <p:cNvGrpSpPr/>
              <p:nvPr/>
            </p:nvGrpSpPr>
            <p:grpSpPr>
              <a:xfrm>
                <a:off x="1963646" y="2333777"/>
                <a:ext cx="3444990" cy="3576003"/>
                <a:chOff x="855027" y="597481"/>
                <a:chExt cx="4542679" cy="5364914"/>
              </a:xfrm>
            </p:grpSpPr>
            <p:grpSp>
              <p:nvGrpSpPr>
                <p:cNvPr id="48" name="群組 18">
                  <a:extLst>
                    <a:ext uri="{FF2B5EF4-FFF2-40B4-BE49-F238E27FC236}">
                      <a16:creationId xmlns:a16="http://schemas.microsoft.com/office/drawing/2014/main" id="{B9BAC9BC-F63B-5F40-AF7D-1DD5AA3DD984}"/>
                    </a:ext>
                  </a:extLst>
                </p:cNvPr>
                <p:cNvGrpSpPr/>
                <p:nvPr/>
              </p:nvGrpSpPr>
              <p:grpSpPr>
                <a:xfrm>
                  <a:off x="855027" y="937441"/>
                  <a:ext cx="4542679" cy="5024954"/>
                  <a:chOff x="855027" y="937441"/>
                  <a:chExt cx="4542679" cy="5024954"/>
                </a:xfrm>
              </p:grpSpPr>
              <p:sp>
                <p:nvSpPr>
                  <p:cNvPr id="50" name="七邊形 20">
                    <a:extLst>
                      <a:ext uri="{FF2B5EF4-FFF2-40B4-BE49-F238E27FC236}">
                        <a16:creationId xmlns:a16="http://schemas.microsoft.com/office/drawing/2014/main" id="{BF95C0F1-3BE5-1F43-8ED6-1824083B98BF}"/>
                      </a:ext>
                    </a:extLst>
                  </p:cNvPr>
                  <p:cNvSpPr/>
                  <p:nvPr/>
                </p:nvSpPr>
                <p:spPr>
                  <a:xfrm>
                    <a:off x="1080655" y="1005840"/>
                    <a:ext cx="4089862" cy="4455622"/>
                  </a:xfrm>
                  <a:prstGeom prst="heptag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1" name="文字方塊 21">
                    <a:extLst>
                      <a:ext uri="{FF2B5EF4-FFF2-40B4-BE49-F238E27FC236}">
                        <a16:creationId xmlns:a16="http://schemas.microsoft.com/office/drawing/2014/main" id="{A6ED2191-EECC-C042-AAE3-42BE978572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599" y="937441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52" name="文字方塊 22">
                    <a:extLst>
                      <a:ext uri="{FF2B5EF4-FFF2-40B4-BE49-F238E27FC236}">
                        <a16:creationId xmlns:a16="http://schemas.microsoft.com/office/drawing/2014/main" id="{8E3C4F05-F086-6642-ADAE-A83855448167}"/>
                      </a:ext>
                    </a:extLst>
                  </p:cNvPr>
                  <p:cNvSpPr txBox="1"/>
                  <p:nvPr/>
                </p:nvSpPr>
                <p:spPr>
                  <a:xfrm>
                    <a:off x="3876875" y="937441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3</a:t>
                    </a:r>
                    <a:endParaRPr lang="zh-TW" altLang="en-US" b="1" dirty="0"/>
                  </a:p>
                </p:txBody>
              </p:sp>
              <p:sp>
                <p:nvSpPr>
                  <p:cNvPr id="53" name="文字方塊 23">
                    <a:extLst>
                      <a:ext uri="{FF2B5EF4-FFF2-40B4-BE49-F238E27FC236}">
                        <a16:creationId xmlns:a16="http://schemas.microsoft.com/office/drawing/2014/main" id="{70E272FC-E438-6D45-AEB1-983E2A6D145E}"/>
                      </a:ext>
                    </a:extLst>
                  </p:cNvPr>
                  <p:cNvSpPr txBox="1"/>
                  <p:nvPr/>
                </p:nvSpPr>
                <p:spPr>
                  <a:xfrm>
                    <a:off x="855027" y="2612049"/>
                    <a:ext cx="473824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1</a:t>
                    </a:r>
                    <a:endParaRPr lang="zh-TW" altLang="en-US" b="1" dirty="0"/>
                  </a:p>
                </p:txBody>
              </p:sp>
              <p:sp>
                <p:nvSpPr>
                  <p:cNvPr id="54" name="文字方塊 24">
                    <a:extLst>
                      <a:ext uri="{FF2B5EF4-FFF2-40B4-BE49-F238E27FC236}">
                        <a16:creationId xmlns:a16="http://schemas.microsoft.com/office/drawing/2014/main" id="{AC593BD5-66F4-104B-B45E-B6797F4F88D2}"/>
                      </a:ext>
                    </a:extLst>
                  </p:cNvPr>
                  <p:cNvSpPr txBox="1"/>
                  <p:nvPr/>
                </p:nvSpPr>
                <p:spPr>
                  <a:xfrm>
                    <a:off x="1355891" y="4624786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sp>
                <p:nvSpPr>
                  <p:cNvPr id="55" name="文字方塊 25">
                    <a:extLst>
                      <a:ext uri="{FF2B5EF4-FFF2-40B4-BE49-F238E27FC236}">
                        <a16:creationId xmlns:a16="http://schemas.microsoft.com/office/drawing/2014/main" id="{F6DF2317-040F-134C-9014-3DC479EBA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921071" y="5408303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82" name="文字方塊 26">
                    <a:extLst>
                      <a:ext uri="{FF2B5EF4-FFF2-40B4-BE49-F238E27FC236}">
                        <a16:creationId xmlns:a16="http://schemas.microsoft.com/office/drawing/2014/main" id="{31E480E0-587A-334C-BC68-9EA33FF91783}"/>
                      </a:ext>
                    </a:extLst>
                  </p:cNvPr>
                  <p:cNvSpPr txBox="1"/>
                  <p:nvPr/>
                </p:nvSpPr>
                <p:spPr>
                  <a:xfrm>
                    <a:off x="4557066" y="4448268"/>
                    <a:ext cx="473824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5</a:t>
                    </a:r>
                    <a:endParaRPr lang="zh-TW" altLang="en-US" b="1" dirty="0"/>
                  </a:p>
                </p:txBody>
              </p:sp>
              <p:sp>
                <p:nvSpPr>
                  <p:cNvPr id="83" name="文字方塊 27">
                    <a:extLst>
                      <a:ext uri="{FF2B5EF4-FFF2-40B4-BE49-F238E27FC236}">
                        <a16:creationId xmlns:a16="http://schemas.microsoft.com/office/drawing/2014/main" id="{E6728A18-4914-4A4D-99E8-18BD3C2886C7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881" y="2569462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cxnSp>
                <p:nvCxnSpPr>
                  <p:cNvPr id="84" name="直線接點 28">
                    <a:extLst>
                      <a:ext uri="{FF2B5EF4-FFF2-40B4-BE49-F238E27FC236}">
                        <a16:creationId xmlns:a16="http://schemas.microsoft.com/office/drawing/2014/main" id="{73F62D27-D476-414A-9A62-F35B5AE2D085}"/>
                      </a:ext>
                    </a:extLst>
                  </p:cNvPr>
                  <p:cNvCxnSpPr>
                    <a:stCxn id="50" idx="5"/>
                    <a:endCxn id="50" idx="1"/>
                  </p:cNvCxnSpPr>
                  <p:nvPr/>
                </p:nvCxnSpPr>
                <p:spPr>
                  <a:xfrm>
                    <a:off x="1485677" y="1888334"/>
                    <a:ext cx="3684850" cy="19829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線接點 29">
                    <a:extLst>
                      <a:ext uri="{FF2B5EF4-FFF2-40B4-BE49-F238E27FC236}">
                        <a16:creationId xmlns:a16="http://schemas.microsoft.com/office/drawing/2014/main" id="{00BD35DA-3484-B84C-AC06-18139A6522E0}"/>
                      </a:ext>
                    </a:extLst>
                  </p:cNvPr>
                  <p:cNvCxnSpPr>
                    <a:stCxn id="50" idx="6"/>
                    <a:endCxn id="50" idx="2"/>
                  </p:cNvCxnSpPr>
                  <p:nvPr/>
                </p:nvCxnSpPr>
                <p:spPr>
                  <a:xfrm>
                    <a:off x="3125585" y="1005840"/>
                    <a:ext cx="910075" cy="44556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線接點 30">
                    <a:extLst>
                      <a:ext uri="{FF2B5EF4-FFF2-40B4-BE49-F238E27FC236}">
                        <a16:creationId xmlns:a16="http://schemas.microsoft.com/office/drawing/2014/main" id="{89855E2B-7A2E-E94A-992B-187FC0FB03FC}"/>
                      </a:ext>
                    </a:extLst>
                  </p:cNvPr>
                  <p:cNvCxnSpPr>
                    <a:stCxn id="50" idx="3"/>
                    <a:endCxn id="50" idx="0"/>
                  </p:cNvCxnSpPr>
                  <p:nvPr/>
                </p:nvCxnSpPr>
                <p:spPr>
                  <a:xfrm flipV="1">
                    <a:off x="2215511" y="1888334"/>
                    <a:ext cx="2549984" cy="357315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文字方塊 19">
                  <a:extLst>
                    <a:ext uri="{FF2B5EF4-FFF2-40B4-BE49-F238E27FC236}">
                      <a16:creationId xmlns:a16="http://schemas.microsoft.com/office/drawing/2014/main" id="{055467CB-FE10-E343-A15D-C16B1951C7FE}"/>
                    </a:ext>
                  </a:extLst>
                </p:cNvPr>
                <p:cNvSpPr txBox="1"/>
                <p:nvPr/>
              </p:nvSpPr>
              <p:spPr>
                <a:xfrm>
                  <a:off x="2814729" y="597481"/>
                  <a:ext cx="607109" cy="901274"/>
                </a:xfrm>
                <a:prstGeom prst="ellipse">
                  <a:avLst/>
                </a:prstGeom>
                <a:solidFill>
                  <a:schemeClr val="accent6"/>
                </a:solidFill>
                <a:ln w="28575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b="1" dirty="0">
                      <a:solidFill>
                        <a:schemeClr val="bg1"/>
                      </a:solidFill>
                    </a:rPr>
                    <a:t>A</a:t>
                  </a:r>
                  <a:endParaRPr lang="zh-TW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5" name="文字方塊 15">
                <a:extLst>
                  <a:ext uri="{FF2B5EF4-FFF2-40B4-BE49-F238E27FC236}">
                    <a16:creationId xmlns:a16="http://schemas.microsoft.com/office/drawing/2014/main" id="{2F6EB79E-3852-B543-A9B0-66BE8D85C9FA}"/>
                  </a:ext>
                </a:extLst>
              </p:cNvPr>
              <p:cNvSpPr txBox="1"/>
              <p:nvPr/>
            </p:nvSpPr>
            <p:spPr>
              <a:xfrm>
                <a:off x="3823628" y="3130545"/>
                <a:ext cx="56691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12</a:t>
                </a:r>
                <a:endParaRPr lang="zh-TW" altLang="en-US" b="1" dirty="0"/>
              </a:p>
            </p:txBody>
          </p:sp>
          <p:sp>
            <p:nvSpPr>
              <p:cNvPr id="46" name="文字方塊 16">
                <a:extLst>
                  <a:ext uri="{FF2B5EF4-FFF2-40B4-BE49-F238E27FC236}">
                    <a16:creationId xmlns:a16="http://schemas.microsoft.com/office/drawing/2014/main" id="{4F23E1E3-5EEF-9C4A-9EC1-068A46CDC829}"/>
                  </a:ext>
                </a:extLst>
              </p:cNvPr>
              <p:cNvSpPr txBox="1"/>
              <p:nvPr/>
            </p:nvSpPr>
            <p:spPr>
              <a:xfrm>
                <a:off x="4421462" y="3588447"/>
                <a:ext cx="427673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6</a:t>
                </a:r>
                <a:endParaRPr lang="zh-TW" altLang="en-US" b="1" dirty="0"/>
              </a:p>
            </p:txBody>
          </p:sp>
          <p:sp>
            <p:nvSpPr>
              <p:cNvPr id="47" name="文字方塊 17">
                <a:extLst>
                  <a:ext uri="{FF2B5EF4-FFF2-40B4-BE49-F238E27FC236}">
                    <a16:creationId xmlns:a16="http://schemas.microsoft.com/office/drawing/2014/main" id="{2F6C2B34-650E-744E-8F70-4EC445CD40E0}"/>
                  </a:ext>
                </a:extLst>
              </p:cNvPr>
              <p:cNvSpPr txBox="1"/>
              <p:nvPr/>
            </p:nvSpPr>
            <p:spPr>
              <a:xfrm>
                <a:off x="3183608" y="3249378"/>
                <a:ext cx="74854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10</a:t>
                </a:r>
                <a:endParaRPr lang="zh-TW" altLang="en-US" b="1" dirty="0"/>
              </a:p>
            </p:txBody>
          </p:sp>
        </p:grpSp>
        <p:sp>
          <p:nvSpPr>
            <p:cNvPr id="38" name="文字方塊 8">
              <a:extLst>
                <a:ext uri="{FF2B5EF4-FFF2-40B4-BE49-F238E27FC236}">
                  <a16:creationId xmlns:a16="http://schemas.microsoft.com/office/drawing/2014/main" id="{BDA8A009-5B8D-6648-9DBF-BC208B40F3C7}"/>
                </a:ext>
              </a:extLst>
            </p:cNvPr>
            <p:cNvSpPr txBox="1"/>
            <p:nvPr/>
          </p:nvSpPr>
          <p:spPr>
            <a:xfrm>
              <a:off x="4715103" y="2399966"/>
              <a:ext cx="54911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B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文字方塊 9">
              <a:extLst>
                <a:ext uri="{FF2B5EF4-FFF2-40B4-BE49-F238E27FC236}">
                  <a16:creationId xmlns:a16="http://schemas.microsoft.com/office/drawing/2014/main" id="{202A38F8-299A-6F46-B616-E7DE4DDD7458}"/>
                </a:ext>
              </a:extLst>
            </p:cNvPr>
            <p:cNvSpPr txBox="1"/>
            <p:nvPr/>
          </p:nvSpPr>
          <p:spPr>
            <a:xfrm>
              <a:off x="5087053" y="3713036"/>
              <a:ext cx="51572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C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文字方塊 10">
              <a:extLst>
                <a:ext uri="{FF2B5EF4-FFF2-40B4-BE49-F238E27FC236}">
                  <a16:creationId xmlns:a16="http://schemas.microsoft.com/office/drawing/2014/main" id="{EA4D701E-D1D6-F048-AE86-E098F2074127}"/>
                </a:ext>
              </a:extLst>
            </p:cNvPr>
            <p:cNvSpPr txBox="1"/>
            <p:nvPr/>
          </p:nvSpPr>
          <p:spPr>
            <a:xfrm>
              <a:off x="4016556" y="4733190"/>
              <a:ext cx="568851" cy="600748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D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文字方塊 11">
              <a:extLst>
                <a:ext uri="{FF2B5EF4-FFF2-40B4-BE49-F238E27FC236}">
                  <a16:creationId xmlns:a16="http://schemas.microsoft.com/office/drawing/2014/main" id="{B499679B-05C7-6041-B063-C74BB8246AB3}"/>
                </a:ext>
              </a:extLst>
            </p:cNvPr>
            <p:cNvSpPr txBox="1"/>
            <p:nvPr/>
          </p:nvSpPr>
          <p:spPr>
            <a:xfrm>
              <a:off x="2414975" y="4766567"/>
              <a:ext cx="50100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文字方塊 12">
              <a:extLst>
                <a:ext uri="{FF2B5EF4-FFF2-40B4-BE49-F238E27FC236}">
                  <a16:creationId xmlns:a16="http://schemas.microsoft.com/office/drawing/2014/main" id="{07393AC7-0037-444F-9A6A-3DB85292247D}"/>
                </a:ext>
              </a:extLst>
            </p:cNvPr>
            <p:cNvSpPr txBox="1"/>
            <p:nvPr/>
          </p:nvSpPr>
          <p:spPr>
            <a:xfrm>
              <a:off x="1324992" y="3785026"/>
              <a:ext cx="531959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F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文字方塊 13">
              <a:extLst>
                <a:ext uri="{FF2B5EF4-FFF2-40B4-BE49-F238E27FC236}">
                  <a16:creationId xmlns:a16="http://schemas.microsoft.com/office/drawing/2014/main" id="{36110AF8-3727-7642-A11B-9528FEDAA379}"/>
                </a:ext>
              </a:extLst>
            </p:cNvPr>
            <p:cNvSpPr txBox="1"/>
            <p:nvPr/>
          </p:nvSpPr>
          <p:spPr>
            <a:xfrm>
              <a:off x="1704399" y="2356763"/>
              <a:ext cx="56220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G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59DAB227-C389-CC4B-8354-A79B7B1D98F9}"/>
              </a:ext>
            </a:extLst>
          </p:cNvPr>
          <p:cNvSpPr txBox="1"/>
          <p:nvPr/>
        </p:nvSpPr>
        <p:spPr>
          <a:xfrm>
            <a:off x="1744123" y="3400660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ABC5FFA-5138-754B-ADE2-6CE2D2DE68D7}"/>
              </a:ext>
            </a:extLst>
          </p:cNvPr>
          <p:cNvSpPr txBox="1"/>
          <p:nvPr/>
        </p:nvSpPr>
        <p:spPr>
          <a:xfrm>
            <a:off x="1518404" y="4869255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00B0082-C8E2-3442-BBF5-14D63F3DD40C}"/>
              </a:ext>
            </a:extLst>
          </p:cNvPr>
          <p:cNvSpPr txBox="1"/>
          <p:nvPr/>
        </p:nvSpPr>
        <p:spPr>
          <a:xfrm>
            <a:off x="2914862" y="60898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9,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6310FA6-699C-674A-BDE4-EDB8E8AE838F}"/>
              </a:ext>
            </a:extLst>
          </p:cNvPr>
          <p:cNvSpPr txBox="1"/>
          <p:nvPr/>
        </p:nvSpPr>
        <p:spPr>
          <a:xfrm>
            <a:off x="4779890" y="6279703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12,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868CCA-E139-DE44-A3A1-A11BEC3019A8}"/>
              </a:ext>
            </a:extLst>
          </p:cNvPr>
          <p:cNvSpPr txBox="1"/>
          <p:nvPr/>
        </p:nvSpPr>
        <p:spPr>
          <a:xfrm>
            <a:off x="6073311" y="5129261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10,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524CEC-54AB-924F-B864-1B620ECC65AD}"/>
              </a:ext>
            </a:extLst>
          </p:cNvPr>
          <p:cNvSpPr txBox="1"/>
          <p:nvPr/>
        </p:nvSpPr>
        <p:spPr>
          <a:xfrm>
            <a:off x="5972380" y="356476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3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A75F08D-0342-EA49-BE28-ECEADD13247F}"/>
              </a:ext>
            </a:extLst>
          </p:cNvPr>
          <p:cNvSpPr txBox="1"/>
          <p:nvPr/>
        </p:nvSpPr>
        <p:spPr>
          <a:xfrm>
            <a:off x="4198551" y="2654776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12</a:t>
            </a:r>
          </a:p>
        </p:txBody>
      </p:sp>
    </p:spTree>
    <p:extLst>
      <p:ext uri="{BB962C8B-B14F-4D97-AF65-F5344CB8AC3E}">
        <p14:creationId xmlns:p14="http://schemas.microsoft.com/office/powerpoint/2010/main" val="2769162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scanf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81" name="Rectangle 29">
            <a:extLst>
              <a:ext uri="{FF2B5EF4-FFF2-40B4-BE49-F238E27FC236}">
                <a16:creationId xmlns:a16="http://schemas.microsoft.com/office/drawing/2014/main" id="{6B10762D-9E33-0243-AD05-45A625DE3D64}"/>
              </a:ext>
            </a:extLst>
          </p:cNvPr>
          <p:cNvSpPr/>
          <p:nvPr/>
        </p:nvSpPr>
        <p:spPr>
          <a:xfrm>
            <a:off x="7164288" y="5018880"/>
            <a:ext cx="2378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Pairs: </a:t>
            </a:r>
          </a:p>
          <a:p>
            <a:pPr algn="ctr"/>
            <a:r>
              <a:rPr lang="en-US" altLang="zh-TW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E)</a:t>
            </a:r>
            <a:endParaRPr lang="en-US" altLang="zh-TW" b="1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(G, F)</a:t>
            </a:r>
            <a:endParaRPr lang="en-US" altLang="zh-TW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F)</a:t>
            </a:r>
            <a:endParaRPr lang="en-US" altLang="zh-TW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1BAD3325-A0EC-F042-85B8-FEDD3CF21D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#sample nodes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⌉=3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1BAD3325-A0EC-F042-85B8-FEDD3CF21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blipFill>
                <a:blip r:embed="rId3"/>
                <a:stretch>
                  <a:fillRect l="-1370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群組 5">
            <a:extLst>
              <a:ext uri="{FF2B5EF4-FFF2-40B4-BE49-F238E27FC236}">
                <a16:creationId xmlns:a16="http://schemas.microsoft.com/office/drawing/2014/main" id="{0225F7AB-E063-5842-A4F2-E2D8D3226D9B}"/>
              </a:ext>
            </a:extLst>
          </p:cNvPr>
          <p:cNvGrpSpPr/>
          <p:nvPr/>
        </p:nvGrpSpPr>
        <p:grpSpPr>
          <a:xfrm>
            <a:off x="2339752" y="3088977"/>
            <a:ext cx="3795580" cy="3091482"/>
            <a:chOff x="1324992" y="1799219"/>
            <a:chExt cx="4277782" cy="3576003"/>
          </a:xfrm>
        </p:grpSpPr>
        <p:grpSp>
          <p:nvGrpSpPr>
            <p:cNvPr id="37" name="群組 7">
              <a:extLst>
                <a:ext uri="{FF2B5EF4-FFF2-40B4-BE49-F238E27FC236}">
                  <a16:creationId xmlns:a16="http://schemas.microsoft.com/office/drawing/2014/main" id="{454FA8A4-6DD7-A143-AFBB-BA004DFBC6DC}"/>
                </a:ext>
              </a:extLst>
            </p:cNvPr>
            <p:cNvGrpSpPr/>
            <p:nvPr/>
          </p:nvGrpSpPr>
          <p:grpSpPr>
            <a:xfrm>
              <a:off x="1404506" y="1799219"/>
              <a:ext cx="4103526" cy="3576003"/>
              <a:chOff x="1963646" y="2333777"/>
              <a:chExt cx="3444990" cy="3576003"/>
            </a:xfrm>
          </p:grpSpPr>
          <p:grpSp>
            <p:nvGrpSpPr>
              <p:cNvPr id="44" name="群組 14">
                <a:extLst>
                  <a:ext uri="{FF2B5EF4-FFF2-40B4-BE49-F238E27FC236}">
                    <a16:creationId xmlns:a16="http://schemas.microsoft.com/office/drawing/2014/main" id="{457D44E0-9888-A440-AD36-2A0B51E022F0}"/>
                  </a:ext>
                </a:extLst>
              </p:cNvPr>
              <p:cNvGrpSpPr/>
              <p:nvPr/>
            </p:nvGrpSpPr>
            <p:grpSpPr>
              <a:xfrm>
                <a:off x="1963646" y="2333777"/>
                <a:ext cx="3444990" cy="3576003"/>
                <a:chOff x="855027" y="597481"/>
                <a:chExt cx="4542679" cy="5364914"/>
              </a:xfrm>
            </p:grpSpPr>
            <p:grpSp>
              <p:nvGrpSpPr>
                <p:cNvPr id="48" name="群組 18">
                  <a:extLst>
                    <a:ext uri="{FF2B5EF4-FFF2-40B4-BE49-F238E27FC236}">
                      <a16:creationId xmlns:a16="http://schemas.microsoft.com/office/drawing/2014/main" id="{B9BAC9BC-F63B-5F40-AF7D-1DD5AA3DD984}"/>
                    </a:ext>
                  </a:extLst>
                </p:cNvPr>
                <p:cNvGrpSpPr/>
                <p:nvPr/>
              </p:nvGrpSpPr>
              <p:grpSpPr>
                <a:xfrm>
                  <a:off x="855027" y="937441"/>
                  <a:ext cx="4542679" cy="5024954"/>
                  <a:chOff x="855027" y="937441"/>
                  <a:chExt cx="4542679" cy="5024954"/>
                </a:xfrm>
              </p:grpSpPr>
              <p:sp>
                <p:nvSpPr>
                  <p:cNvPr id="50" name="七邊形 20">
                    <a:extLst>
                      <a:ext uri="{FF2B5EF4-FFF2-40B4-BE49-F238E27FC236}">
                        <a16:creationId xmlns:a16="http://schemas.microsoft.com/office/drawing/2014/main" id="{BF95C0F1-3BE5-1F43-8ED6-1824083B98BF}"/>
                      </a:ext>
                    </a:extLst>
                  </p:cNvPr>
                  <p:cNvSpPr/>
                  <p:nvPr/>
                </p:nvSpPr>
                <p:spPr>
                  <a:xfrm>
                    <a:off x="1080655" y="1005840"/>
                    <a:ext cx="4089862" cy="4455622"/>
                  </a:xfrm>
                  <a:prstGeom prst="heptag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1" name="文字方塊 21">
                    <a:extLst>
                      <a:ext uri="{FF2B5EF4-FFF2-40B4-BE49-F238E27FC236}">
                        <a16:creationId xmlns:a16="http://schemas.microsoft.com/office/drawing/2014/main" id="{A6ED2191-EECC-C042-AAE3-42BE978572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599" y="937441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52" name="文字方塊 22">
                    <a:extLst>
                      <a:ext uri="{FF2B5EF4-FFF2-40B4-BE49-F238E27FC236}">
                        <a16:creationId xmlns:a16="http://schemas.microsoft.com/office/drawing/2014/main" id="{8E3C4F05-F086-6642-ADAE-A83855448167}"/>
                      </a:ext>
                    </a:extLst>
                  </p:cNvPr>
                  <p:cNvSpPr txBox="1"/>
                  <p:nvPr/>
                </p:nvSpPr>
                <p:spPr>
                  <a:xfrm>
                    <a:off x="3876875" y="937441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3</a:t>
                    </a:r>
                    <a:endParaRPr lang="zh-TW" altLang="en-US" b="1" dirty="0"/>
                  </a:p>
                </p:txBody>
              </p:sp>
              <p:sp>
                <p:nvSpPr>
                  <p:cNvPr id="53" name="文字方塊 23">
                    <a:extLst>
                      <a:ext uri="{FF2B5EF4-FFF2-40B4-BE49-F238E27FC236}">
                        <a16:creationId xmlns:a16="http://schemas.microsoft.com/office/drawing/2014/main" id="{70E272FC-E438-6D45-AEB1-983E2A6D145E}"/>
                      </a:ext>
                    </a:extLst>
                  </p:cNvPr>
                  <p:cNvSpPr txBox="1"/>
                  <p:nvPr/>
                </p:nvSpPr>
                <p:spPr>
                  <a:xfrm>
                    <a:off x="855027" y="2612049"/>
                    <a:ext cx="473824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1</a:t>
                    </a:r>
                    <a:endParaRPr lang="zh-TW" altLang="en-US" b="1" dirty="0"/>
                  </a:p>
                </p:txBody>
              </p:sp>
              <p:sp>
                <p:nvSpPr>
                  <p:cNvPr id="54" name="文字方塊 24">
                    <a:extLst>
                      <a:ext uri="{FF2B5EF4-FFF2-40B4-BE49-F238E27FC236}">
                        <a16:creationId xmlns:a16="http://schemas.microsoft.com/office/drawing/2014/main" id="{AC593BD5-66F4-104B-B45E-B6797F4F88D2}"/>
                      </a:ext>
                    </a:extLst>
                  </p:cNvPr>
                  <p:cNvSpPr txBox="1"/>
                  <p:nvPr/>
                </p:nvSpPr>
                <p:spPr>
                  <a:xfrm>
                    <a:off x="1355891" y="4624786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sp>
                <p:nvSpPr>
                  <p:cNvPr id="55" name="文字方塊 25">
                    <a:extLst>
                      <a:ext uri="{FF2B5EF4-FFF2-40B4-BE49-F238E27FC236}">
                        <a16:creationId xmlns:a16="http://schemas.microsoft.com/office/drawing/2014/main" id="{F6DF2317-040F-134C-9014-3DC479EBA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921071" y="5408303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82" name="文字方塊 26">
                    <a:extLst>
                      <a:ext uri="{FF2B5EF4-FFF2-40B4-BE49-F238E27FC236}">
                        <a16:creationId xmlns:a16="http://schemas.microsoft.com/office/drawing/2014/main" id="{31E480E0-587A-334C-BC68-9EA33FF91783}"/>
                      </a:ext>
                    </a:extLst>
                  </p:cNvPr>
                  <p:cNvSpPr txBox="1"/>
                  <p:nvPr/>
                </p:nvSpPr>
                <p:spPr>
                  <a:xfrm>
                    <a:off x="4557066" y="4448268"/>
                    <a:ext cx="473824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5</a:t>
                    </a:r>
                    <a:endParaRPr lang="zh-TW" altLang="en-US" b="1" dirty="0"/>
                  </a:p>
                </p:txBody>
              </p:sp>
              <p:sp>
                <p:nvSpPr>
                  <p:cNvPr id="83" name="文字方塊 27">
                    <a:extLst>
                      <a:ext uri="{FF2B5EF4-FFF2-40B4-BE49-F238E27FC236}">
                        <a16:creationId xmlns:a16="http://schemas.microsoft.com/office/drawing/2014/main" id="{E6728A18-4914-4A4D-99E8-18BD3C2886C7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881" y="2569462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cxnSp>
                <p:nvCxnSpPr>
                  <p:cNvPr id="84" name="直線接點 28">
                    <a:extLst>
                      <a:ext uri="{FF2B5EF4-FFF2-40B4-BE49-F238E27FC236}">
                        <a16:creationId xmlns:a16="http://schemas.microsoft.com/office/drawing/2014/main" id="{73F62D27-D476-414A-9A62-F35B5AE2D085}"/>
                      </a:ext>
                    </a:extLst>
                  </p:cNvPr>
                  <p:cNvCxnSpPr>
                    <a:stCxn id="50" idx="5"/>
                    <a:endCxn id="50" idx="1"/>
                  </p:cNvCxnSpPr>
                  <p:nvPr/>
                </p:nvCxnSpPr>
                <p:spPr>
                  <a:xfrm>
                    <a:off x="1485677" y="1888334"/>
                    <a:ext cx="3684850" cy="19829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線接點 29">
                    <a:extLst>
                      <a:ext uri="{FF2B5EF4-FFF2-40B4-BE49-F238E27FC236}">
                        <a16:creationId xmlns:a16="http://schemas.microsoft.com/office/drawing/2014/main" id="{00BD35DA-3484-B84C-AC06-18139A6522E0}"/>
                      </a:ext>
                    </a:extLst>
                  </p:cNvPr>
                  <p:cNvCxnSpPr>
                    <a:stCxn id="50" idx="6"/>
                    <a:endCxn id="50" idx="2"/>
                  </p:cNvCxnSpPr>
                  <p:nvPr/>
                </p:nvCxnSpPr>
                <p:spPr>
                  <a:xfrm>
                    <a:off x="3125585" y="1005840"/>
                    <a:ext cx="910075" cy="44556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線接點 30">
                    <a:extLst>
                      <a:ext uri="{FF2B5EF4-FFF2-40B4-BE49-F238E27FC236}">
                        <a16:creationId xmlns:a16="http://schemas.microsoft.com/office/drawing/2014/main" id="{89855E2B-7A2E-E94A-992B-187FC0FB03FC}"/>
                      </a:ext>
                    </a:extLst>
                  </p:cNvPr>
                  <p:cNvCxnSpPr>
                    <a:stCxn id="50" idx="3"/>
                    <a:endCxn id="50" idx="0"/>
                  </p:cNvCxnSpPr>
                  <p:nvPr/>
                </p:nvCxnSpPr>
                <p:spPr>
                  <a:xfrm flipV="1">
                    <a:off x="2215511" y="1888334"/>
                    <a:ext cx="2549984" cy="357315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文字方塊 19">
                  <a:extLst>
                    <a:ext uri="{FF2B5EF4-FFF2-40B4-BE49-F238E27FC236}">
                      <a16:creationId xmlns:a16="http://schemas.microsoft.com/office/drawing/2014/main" id="{055467CB-FE10-E343-A15D-C16B1951C7FE}"/>
                    </a:ext>
                  </a:extLst>
                </p:cNvPr>
                <p:cNvSpPr txBox="1"/>
                <p:nvPr/>
              </p:nvSpPr>
              <p:spPr>
                <a:xfrm>
                  <a:off x="2814729" y="597481"/>
                  <a:ext cx="607109" cy="901274"/>
                </a:xfrm>
                <a:prstGeom prst="ellipse">
                  <a:avLst/>
                </a:prstGeom>
                <a:solidFill>
                  <a:schemeClr val="accent6"/>
                </a:solidFill>
                <a:ln w="28575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b="1" dirty="0">
                      <a:solidFill>
                        <a:schemeClr val="bg1"/>
                      </a:solidFill>
                    </a:rPr>
                    <a:t>A</a:t>
                  </a:r>
                  <a:endParaRPr lang="zh-TW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5" name="文字方塊 15">
                <a:extLst>
                  <a:ext uri="{FF2B5EF4-FFF2-40B4-BE49-F238E27FC236}">
                    <a16:creationId xmlns:a16="http://schemas.microsoft.com/office/drawing/2014/main" id="{2F6EB79E-3852-B543-A9B0-66BE8D85C9FA}"/>
                  </a:ext>
                </a:extLst>
              </p:cNvPr>
              <p:cNvSpPr txBox="1"/>
              <p:nvPr/>
            </p:nvSpPr>
            <p:spPr>
              <a:xfrm>
                <a:off x="3823628" y="3130545"/>
                <a:ext cx="56691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12</a:t>
                </a:r>
                <a:endParaRPr lang="zh-TW" altLang="en-US" b="1" dirty="0"/>
              </a:p>
            </p:txBody>
          </p:sp>
          <p:sp>
            <p:nvSpPr>
              <p:cNvPr id="46" name="文字方塊 16">
                <a:extLst>
                  <a:ext uri="{FF2B5EF4-FFF2-40B4-BE49-F238E27FC236}">
                    <a16:creationId xmlns:a16="http://schemas.microsoft.com/office/drawing/2014/main" id="{4F23E1E3-5EEF-9C4A-9EC1-068A46CDC829}"/>
                  </a:ext>
                </a:extLst>
              </p:cNvPr>
              <p:cNvSpPr txBox="1"/>
              <p:nvPr/>
            </p:nvSpPr>
            <p:spPr>
              <a:xfrm>
                <a:off x="4421462" y="3588447"/>
                <a:ext cx="427673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6</a:t>
                </a:r>
                <a:endParaRPr lang="zh-TW" altLang="en-US" b="1" dirty="0"/>
              </a:p>
            </p:txBody>
          </p:sp>
          <p:sp>
            <p:nvSpPr>
              <p:cNvPr id="47" name="文字方塊 17">
                <a:extLst>
                  <a:ext uri="{FF2B5EF4-FFF2-40B4-BE49-F238E27FC236}">
                    <a16:creationId xmlns:a16="http://schemas.microsoft.com/office/drawing/2014/main" id="{2F6C2B34-650E-744E-8F70-4EC445CD40E0}"/>
                  </a:ext>
                </a:extLst>
              </p:cNvPr>
              <p:cNvSpPr txBox="1"/>
              <p:nvPr/>
            </p:nvSpPr>
            <p:spPr>
              <a:xfrm>
                <a:off x="3183608" y="3249378"/>
                <a:ext cx="74854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10</a:t>
                </a:r>
                <a:endParaRPr lang="zh-TW" altLang="en-US" b="1" dirty="0"/>
              </a:p>
            </p:txBody>
          </p:sp>
        </p:grpSp>
        <p:sp>
          <p:nvSpPr>
            <p:cNvPr id="38" name="文字方塊 8">
              <a:extLst>
                <a:ext uri="{FF2B5EF4-FFF2-40B4-BE49-F238E27FC236}">
                  <a16:creationId xmlns:a16="http://schemas.microsoft.com/office/drawing/2014/main" id="{BDA8A009-5B8D-6648-9DBF-BC208B40F3C7}"/>
                </a:ext>
              </a:extLst>
            </p:cNvPr>
            <p:cNvSpPr txBox="1"/>
            <p:nvPr/>
          </p:nvSpPr>
          <p:spPr>
            <a:xfrm>
              <a:off x="4715103" y="2399966"/>
              <a:ext cx="54911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B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文字方塊 9">
              <a:extLst>
                <a:ext uri="{FF2B5EF4-FFF2-40B4-BE49-F238E27FC236}">
                  <a16:creationId xmlns:a16="http://schemas.microsoft.com/office/drawing/2014/main" id="{202A38F8-299A-6F46-B616-E7DE4DDD7458}"/>
                </a:ext>
              </a:extLst>
            </p:cNvPr>
            <p:cNvSpPr txBox="1"/>
            <p:nvPr/>
          </p:nvSpPr>
          <p:spPr>
            <a:xfrm>
              <a:off x="5087053" y="3713036"/>
              <a:ext cx="515721" cy="600748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C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文字方塊 10">
              <a:extLst>
                <a:ext uri="{FF2B5EF4-FFF2-40B4-BE49-F238E27FC236}">
                  <a16:creationId xmlns:a16="http://schemas.microsoft.com/office/drawing/2014/main" id="{EA4D701E-D1D6-F048-AE86-E098F2074127}"/>
                </a:ext>
              </a:extLst>
            </p:cNvPr>
            <p:cNvSpPr txBox="1"/>
            <p:nvPr/>
          </p:nvSpPr>
          <p:spPr>
            <a:xfrm>
              <a:off x="4016556" y="4733190"/>
              <a:ext cx="568851" cy="600748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D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文字方塊 11">
              <a:extLst>
                <a:ext uri="{FF2B5EF4-FFF2-40B4-BE49-F238E27FC236}">
                  <a16:creationId xmlns:a16="http://schemas.microsoft.com/office/drawing/2014/main" id="{B499679B-05C7-6041-B063-C74BB8246AB3}"/>
                </a:ext>
              </a:extLst>
            </p:cNvPr>
            <p:cNvSpPr txBox="1"/>
            <p:nvPr/>
          </p:nvSpPr>
          <p:spPr>
            <a:xfrm>
              <a:off x="2414975" y="4766567"/>
              <a:ext cx="50100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文字方塊 12">
              <a:extLst>
                <a:ext uri="{FF2B5EF4-FFF2-40B4-BE49-F238E27FC236}">
                  <a16:creationId xmlns:a16="http://schemas.microsoft.com/office/drawing/2014/main" id="{07393AC7-0037-444F-9A6A-3DB85292247D}"/>
                </a:ext>
              </a:extLst>
            </p:cNvPr>
            <p:cNvSpPr txBox="1"/>
            <p:nvPr/>
          </p:nvSpPr>
          <p:spPr>
            <a:xfrm>
              <a:off x="1324992" y="3785026"/>
              <a:ext cx="531959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F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文字方塊 13">
              <a:extLst>
                <a:ext uri="{FF2B5EF4-FFF2-40B4-BE49-F238E27FC236}">
                  <a16:creationId xmlns:a16="http://schemas.microsoft.com/office/drawing/2014/main" id="{36110AF8-3727-7642-A11B-9528FEDAA379}"/>
                </a:ext>
              </a:extLst>
            </p:cNvPr>
            <p:cNvSpPr txBox="1"/>
            <p:nvPr/>
          </p:nvSpPr>
          <p:spPr>
            <a:xfrm>
              <a:off x="1704399" y="2356763"/>
              <a:ext cx="56220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G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59DAB227-C389-CC4B-8354-A79B7B1D98F9}"/>
              </a:ext>
            </a:extLst>
          </p:cNvPr>
          <p:cNvSpPr txBox="1"/>
          <p:nvPr/>
        </p:nvSpPr>
        <p:spPr>
          <a:xfrm>
            <a:off x="1409653" y="3411454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12, 10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ABC5FFA-5138-754B-ADE2-6CE2D2DE68D7}"/>
              </a:ext>
            </a:extLst>
          </p:cNvPr>
          <p:cNvSpPr txBox="1"/>
          <p:nvPr/>
        </p:nvSpPr>
        <p:spPr>
          <a:xfrm>
            <a:off x="1228653" y="4861319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11, 11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00B0082-C8E2-3442-BBF5-14D63F3DD40C}"/>
              </a:ext>
            </a:extLst>
          </p:cNvPr>
          <p:cNvSpPr txBox="1"/>
          <p:nvPr/>
        </p:nvSpPr>
        <p:spPr>
          <a:xfrm>
            <a:off x="2914862" y="6089808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9,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9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6310FA6-699C-674A-BDE4-EDB8E8AE838F}"/>
              </a:ext>
            </a:extLst>
          </p:cNvPr>
          <p:cNvSpPr txBox="1"/>
          <p:nvPr/>
        </p:nvSpPr>
        <p:spPr>
          <a:xfrm>
            <a:off x="4779890" y="6279703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12,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868CCA-E139-DE44-A3A1-A11BEC3019A8}"/>
              </a:ext>
            </a:extLst>
          </p:cNvPr>
          <p:cNvSpPr txBox="1"/>
          <p:nvPr/>
        </p:nvSpPr>
        <p:spPr>
          <a:xfrm>
            <a:off x="6073311" y="512926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10, 5,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524CEC-54AB-924F-B864-1B620ECC65AD}"/>
              </a:ext>
            </a:extLst>
          </p:cNvPr>
          <p:cNvSpPr txBox="1"/>
          <p:nvPr/>
        </p:nvSpPr>
        <p:spPr>
          <a:xfrm>
            <a:off x="5972380" y="3564765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3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10, 7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A75F08D-0342-EA49-BE28-ECEADD13247F}"/>
              </a:ext>
            </a:extLst>
          </p:cNvPr>
          <p:cNvSpPr txBox="1"/>
          <p:nvPr/>
        </p:nvSpPr>
        <p:spPr>
          <a:xfrm>
            <a:off x="4198551" y="2654776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12, 10</a:t>
            </a:r>
          </a:p>
        </p:txBody>
      </p:sp>
    </p:spTree>
    <p:extLst>
      <p:ext uri="{BB962C8B-B14F-4D97-AF65-F5344CB8AC3E}">
        <p14:creationId xmlns:p14="http://schemas.microsoft.com/office/powerpoint/2010/main" val="3078463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scanf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81" name="Rectangle 29">
            <a:extLst>
              <a:ext uri="{FF2B5EF4-FFF2-40B4-BE49-F238E27FC236}">
                <a16:creationId xmlns:a16="http://schemas.microsoft.com/office/drawing/2014/main" id="{6B10762D-9E33-0243-AD05-45A625DE3D64}"/>
              </a:ext>
            </a:extLst>
          </p:cNvPr>
          <p:cNvSpPr/>
          <p:nvPr/>
        </p:nvSpPr>
        <p:spPr>
          <a:xfrm>
            <a:off x="7164288" y="5018880"/>
            <a:ext cx="2378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Pairs: </a:t>
            </a:r>
          </a:p>
          <a:p>
            <a:pPr algn="ctr"/>
            <a:r>
              <a:rPr lang="en-US" altLang="zh-TW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E)</a:t>
            </a:r>
            <a:endParaRPr lang="en-US" altLang="zh-TW" b="1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(G, F)</a:t>
            </a:r>
            <a:endParaRPr lang="en-US" altLang="zh-TW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F)</a:t>
            </a:r>
            <a:endParaRPr lang="en-US" altLang="zh-TW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1BAD3325-A0EC-F042-85B8-FEDD3CF21D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#sample nodes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⌉=3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1BAD3325-A0EC-F042-85B8-FEDD3CF21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blipFill>
                <a:blip r:embed="rId3"/>
                <a:stretch>
                  <a:fillRect l="-1370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群組 5">
            <a:extLst>
              <a:ext uri="{FF2B5EF4-FFF2-40B4-BE49-F238E27FC236}">
                <a16:creationId xmlns:a16="http://schemas.microsoft.com/office/drawing/2014/main" id="{0225F7AB-E063-5842-A4F2-E2D8D3226D9B}"/>
              </a:ext>
            </a:extLst>
          </p:cNvPr>
          <p:cNvGrpSpPr/>
          <p:nvPr/>
        </p:nvGrpSpPr>
        <p:grpSpPr>
          <a:xfrm>
            <a:off x="2339752" y="3088977"/>
            <a:ext cx="3795580" cy="3091482"/>
            <a:chOff x="1324992" y="1799219"/>
            <a:chExt cx="4277782" cy="3576003"/>
          </a:xfrm>
        </p:grpSpPr>
        <p:grpSp>
          <p:nvGrpSpPr>
            <p:cNvPr id="37" name="群組 7">
              <a:extLst>
                <a:ext uri="{FF2B5EF4-FFF2-40B4-BE49-F238E27FC236}">
                  <a16:creationId xmlns:a16="http://schemas.microsoft.com/office/drawing/2014/main" id="{454FA8A4-6DD7-A143-AFBB-BA004DFBC6DC}"/>
                </a:ext>
              </a:extLst>
            </p:cNvPr>
            <p:cNvGrpSpPr/>
            <p:nvPr/>
          </p:nvGrpSpPr>
          <p:grpSpPr>
            <a:xfrm>
              <a:off x="1404506" y="1799219"/>
              <a:ext cx="4103526" cy="3576003"/>
              <a:chOff x="1963646" y="2333777"/>
              <a:chExt cx="3444990" cy="3576003"/>
            </a:xfrm>
          </p:grpSpPr>
          <p:grpSp>
            <p:nvGrpSpPr>
              <p:cNvPr id="44" name="群組 14">
                <a:extLst>
                  <a:ext uri="{FF2B5EF4-FFF2-40B4-BE49-F238E27FC236}">
                    <a16:creationId xmlns:a16="http://schemas.microsoft.com/office/drawing/2014/main" id="{457D44E0-9888-A440-AD36-2A0B51E022F0}"/>
                  </a:ext>
                </a:extLst>
              </p:cNvPr>
              <p:cNvGrpSpPr/>
              <p:nvPr/>
            </p:nvGrpSpPr>
            <p:grpSpPr>
              <a:xfrm>
                <a:off x="1963646" y="2333777"/>
                <a:ext cx="3444990" cy="3576003"/>
                <a:chOff x="855027" y="597481"/>
                <a:chExt cx="4542679" cy="5364914"/>
              </a:xfrm>
            </p:grpSpPr>
            <p:grpSp>
              <p:nvGrpSpPr>
                <p:cNvPr id="48" name="群組 18">
                  <a:extLst>
                    <a:ext uri="{FF2B5EF4-FFF2-40B4-BE49-F238E27FC236}">
                      <a16:creationId xmlns:a16="http://schemas.microsoft.com/office/drawing/2014/main" id="{B9BAC9BC-F63B-5F40-AF7D-1DD5AA3DD984}"/>
                    </a:ext>
                  </a:extLst>
                </p:cNvPr>
                <p:cNvGrpSpPr/>
                <p:nvPr/>
              </p:nvGrpSpPr>
              <p:grpSpPr>
                <a:xfrm>
                  <a:off x="855027" y="937441"/>
                  <a:ext cx="4542679" cy="5024954"/>
                  <a:chOff x="855027" y="937441"/>
                  <a:chExt cx="4542679" cy="5024954"/>
                </a:xfrm>
              </p:grpSpPr>
              <p:sp>
                <p:nvSpPr>
                  <p:cNvPr id="50" name="七邊形 20">
                    <a:extLst>
                      <a:ext uri="{FF2B5EF4-FFF2-40B4-BE49-F238E27FC236}">
                        <a16:creationId xmlns:a16="http://schemas.microsoft.com/office/drawing/2014/main" id="{BF95C0F1-3BE5-1F43-8ED6-1824083B98BF}"/>
                      </a:ext>
                    </a:extLst>
                  </p:cNvPr>
                  <p:cNvSpPr/>
                  <p:nvPr/>
                </p:nvSpPr>
                <p:spPr>
                  <a:xfrm>
                    <a:off x="1080655" y="1005840"/>
                    <a:ext cx="4089862" cy="4455622"/>
                  </a:xfrm>
                  <a:prstGeom prst="heptag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1" name="文字方塊 21">
                    <a:extLst>
                      <a:ext uri="{FF2B5EF4-FFF2-40B4-BE49-F238E27FC236}">
                        <a16:creationId xmlns:a16="http://schemas.microsoft.com/office/drawing/2014/main" id="{A6ED2191-EECC-C042-AAE3-42BE978572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599" y="937441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52" name="文字方塊 22">
                    <a:extLst>
                      <a:ext uri="{FF2B5EF4-FFF2-40B4-BE49-F238E27FC236}">
                        <a16:creationId xmlns:a16="http://schemas.microsoft.com/office/drawing/2014/main" id="{8E3C4F05-F086-6642-ADAE-A83855448167}"/>
                      </a:ext>
                    </a:extLst>
                  </p:cNvPr>
                  <p:cNvSpPr txBox="1"/>
                  <p:nvPr/>
                </p:nvSpPr>
                <p:spPr>
                  <a:xfrm>
                    <a:off x="3876875" y="937441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3</a:t>
                    </a:r>
                    <a:endParaRPr lang="zh-TW" altLang="en-US" b="1" dirty="0"/>
                  </a:p>
                </p:txBody>
              </p:sp>
              <p:sp>
                <p:nvSpPr>
                  <p:cNvPr id="53" name="文字方塊 23">
                    <a:extLst>
                      <a:ext uri="{FF2B5EF4-FFF2-40B4-BE49-F238E27FC236}">
                        <a16:creationId xmlns:a16="http://schemas.microsoft.com/office/drawing/2014/main" id="{70E272FC-E438-6D45-AEB1-983E2A6D145E}"/>
                      </a:ext>
                    </a:extLst>
                  </p:cNvPr>
                  <p:cNvSpPr txBox="1"/>
                  <p:nvPr/>
                </p:nvSpPr>
                <p:spPr>
                  <a:xfrm>
                    <a:off x="855027" y="2612049"/>
                    <a:ext cx="473824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1</a:t>
                    </a:r>
                    <a:endParaRPr lang="zh-TW" altLang="en-US" b="1" dirty="0"/>
                  </a:p>
                </p:txBody>
              </p:sp>
              <p:sp>
                <p:nvSpPr>
                  <p:cNvPr id="54" name="文字方塊 24">
                    <a:extLst>
                      <a:ext uri="{FF2B5EF4-FFF2-40B4-BE49-F238E27FC236}">
                        <a16:creationId xmlns:a16="http://schemas.microsoft.com/office/drawing/2014/main" id="{AC593BD5-66F4-104B-B45E-B6797F4F88D2}"/>
                      </a:ext>
                    </a:extLst>
                  </p:cNvPr>
                  <p:cNvSpPr txBox="1"/>
                  <p:nvPr/>
                </p:nvSpPr>
                <p:spPr>
                  <a:xfrm>
                    <a:off x="1355891" y="4624786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sp>
                <p:nvSpPr>
                  <p:cNvPr id="55" name="文字方塊 25">
                    <a:extLst>
                      <a:ext uri="{FF2B5EF4-FFF2-40B4-BE49-F238E27FC236}">
                        <a16:creationId xmlns:a16="http://schemas.microsoft.com/office/drawing/2014/main" id="{F6DF2317-040F-134C-9014-3DC479EBA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921071" y="5408303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82" name="文字方塊 26">
                    <a:extLst>
                      <a:ext uri="{FF2B5EF4-FFF2-40B4-BE49-F238E27FC236}">
                        <a16:creationId xmlns:a16="http://schemas.microsoft.com/office/drawing/2014/main" id="{31E480E0-587A-334C-BC68-9EA33FF91783}"/>
                      </a:ext>
                    </a:extLst>
                  </p:cNvPr>
                  <p:cNvSpPr txBox="1"/>
                  <p:nvPr/>
                </p:nvSpPr>
                <p:spPr>
                  <a:xfrm>
                    <a:off x="4557066" y="4448268"/>
                    <a:ext cx="473824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5</a:t>
                    </a:r>
                    <a:endParaRPr lang="zh-TW" altLang="en-US" b="1" dirty="0"/>
                  </a:p>
                </p:txBody>
              </p:sp>
              <p:sp>
                <p:nvSpPr>
                  <p:cNvPr id="83" name="文字方塊 27">
                    <a:extLst>
                      <a:ext uri="{FF2B5EF4-FFF2-40B4-BE49-F238E27FC236}">
                        <a16:creationId xmlns:a16="http://schemas.microsoft.com/office/drawing/2014/main" id="{E6728A18-4914-4A4D-99E8-18BD3C2886C7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881" y="2569462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cxnSp>
                <p:nvCxnSpPr>
                  <p:cNvPr id="84" name="直線接點 28">
                    <a:extLst>
                      <a:ext uri="{FF2B5EF4-FFF2-40B4-BE49-F238E27FC236}">
                        <a16:creationId xmlns:a16="http://schemas.microsoft.com/office/drawing/2014/main" id="{73F62D27-D476-414A-9A62-F35B5AE2D085}"/>
                      </a:ext>
                    </a:extLst>
                  </p:cNvPr>
                  <p:cNvCxnSpPr>
                    <a:stCxn id="50" idx="5"/>
                    <a:endCxn id="50" idx="1"/>
                  </p:cNvCxnSpPr>
                  <p:nvPr/>
                </p:nvCxnSpPr>
                <p:spPr>
                  <a:xfrm>
                    <a:off x="1485677" y="1888334"/>
                    <a:ext cx="3684850" cy="19829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線接點 29">
                    <a:extLst>
                      <a:ext uri="{FF2B5EF4-FFF2-40B4-BE49-F238E27FC236}">
                        <a16:creationId xmlns:a16="http://schemas.microsoft.com/office/drawing/2014/main" id="{00BD35DA-3484-B84C-AC06-18139A6522E0}"/>
                      </a:ext>
                    </a:extLst>
                  </p:cNvPr>
                  <p:cNvCxnSpPr>
                    <a:stCxn id="50" idx="6"/>
                    <a:endCxn id="50" idx="2"/>
                  </p:cNvCxnSpPr>
                  <p:nvPr/>
                </p:nvCxnSpPr>
                <p:spPr>
                  <a:xfrm>
                    <a:off x="3125585" y="1005840"/>
                    <a:ext cx="910075" cy="44556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線接點 30">
                    <a:extLst>
                      <a:ext uri="{FF2B5EF4-FFF2-40B4-BE49-F238E27FC236}">
                        <a16:creationId xmlns:a16="http://schemas.microsoft.com/office/drawing/2014/main" id="{89855E2B-7A2E-E94A-992B-187FC0FB03FC}"/>
                      </a:ext>
                    </a:extLst>
                  </p:cNvPr>
                  <p:cNvCxnSpPr>
                    <a:stCxn id="50" idx="3"/>
                    <a:endCxn id="50" idx="0"/>
                  </p:cNvCxnSpPr>
                  <p:nvPr/>
                </p:nvCxnSpPr>
                <p:spPr>
                  <a:xfrm flipV="1">
                    <a:off x="2215511" y="1888334"/>
                    <a:ext cx="2549984" cy="357315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文字方塊 19">
                  <a:extLst>
                    <a:ext uri="{FF2B5EF4-FFF2-40B4-BE49-F238E27FC236}">
                      <a16:creationId xmlns:a16="http://schemas.microsoft.com/office/drawing/2014/main" id="{055467CB-FE10-E343-A15D-C16B1951C7FE}"/>
                    </a:ext>
                  </a:extLst>
                </p:cNvPr>
                <p:cNvSpPr txBox="1"/>
                <p:nvPr/>
              </p:nvSpPr>
              <p:spPr>
                <a:xfrm>
                  <a:off x="2814729" y="597481"/>
                  <a:ext cx="607109" cy="901274"/>
                </a:xfrm>
                <a:prstGeom prst="ellipse">
                  <a:avLst/>
                </a:prstGeom>
                <a:solidFill>
                  <a:schemeClr val="accent6"/>
                </a:solidFill>
                <a:ln w="28575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b="1" dirty="0">
                      <a:solidFill>
                        <a:schemeClr val="bg1"/>
                      </a:solidFill>
                    </a:rPr>
                    <a:t>A</a:t>
                  </a:r>
                  <a:endParaRPr lang="zh-TW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5" name="文字方塊 15">
                <a:extLst>
                  <a:ext uri="{FF2B5EF4-FFF2-40B4-BE49-F238E27FC236}">
                    <a16:creationId xmlns:a16="http://schemas.microsoft.com/office/drawing/2014/main" id="{2F6EB79E-3852-B543-A9B0-66BE8D85C9FA}"/>
                  </a:ext>
                </a:extLst>
              </p:cNvPr>
              <p:cNvSpPr txBox="1"/>
              <p:nvPr/>
            </p:nvSpPr>
            <p:spPr>
              <a:xfrm>
                <a:off x="3823628" y="3130545"/>
                <a:ext cx="56691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12</a:t>
                </a:r>
                <a:endParaRPr lang="zh-TW" altLang="en-US" b="1" dirty="0"/>
              </a:p>
            </p:txBody>
          </p:sp>
          <p:sp>
            <p:nvSpPr>
              <p:cNvPr id="46" name="文字方塊 16">
                <a:extLst>
                  <a:ext uri="{FF2B5EF4-FFF2-40B4-BE49-F238E27FC236}">
                    <a16:creationId xmlns:a16="http://schemas.microsoft.com/office/drawing/2014/main" id="{4F23E1E3-5EEF-9C4A-9EC1-068A46CDC829}"/>
                  </a:ext>
                </a:extLst>
              </p:cNvPr>
              <p:cNvSpPr txBox="1"/>
              <p:nvPr/>
            </p:nvSpPr>
            <p:spPr>
              <a:xfrm>
                <a:off x="4421462" y="3588447"/>
                <a:ext cx="427673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6</a:t>
                </a:r>
                <a:endParaRPr lang="zh-TW" altLang="en-US" b="1" dirty="0"/>
              </a:p>
            </p:txBody>
          </p:sp>
          <p:sp>
            <p:nvSpPr>
              <p:cNvPr id="47" name="文字方塊 17">
                <a:extLst>
                  <a:ext uri="{FF2B5EF4-FFF2-40B4-BE49-F238E27FC236}">
                    <a16:creationId xmlns:a16="http://schemas.microsoft.com/office/drawing/2014/main" id="{2F6C2B34-650E-744E-8F70-4EC445CD40E0}"/>
                  </a:ext>
                </a:extLst>
              </p:cNvPr>
              <p:cNvSpPr txBox="1"/>
              <p:nvPr/>
            </p:nvSpPr>
            <p:spPr>
              <a:xfrm>
                <a:off x="3183608" y="3249378"/>
                <a:ext cx="74854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10</a:t>
                </a:r>
                <a:endParaRPr lang="zh-TW" altLang="en-US" b="1" dirty="0"/>
              </a:p>
            </p:txBody>
          </p:sp>
        </p:grpSp>
        <p:sp>
          <p:nvSpPr>
            <p:cNvPr id="38" name="文字方塊 8">
              <a:extLst>
                <a:ext uri="{FF2B5EF4-FFF2-40B4-BE49-F238E27FC236}">
                  <a16:creationId xmlns:a16="http://schemas.microsoft.com/office/drawing/2014/main" id="{BDA8A009-5B8D-6648-9DBF-BC208B40F3C7}"/>
                </a:ext>
              </a:extLst>
            </p:cNvPr>
            <p:cNvSpPr txBox="1"/>
            <p:nvPr/>
          </p:nvSpPr>
          <p:spPr>
            <a:xfrm>
              <a:off x="4715103" y="2399966"/>
              <a:ext cx="54911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B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文字方塊 9">
              <a:extLst>
                <a:ext uri="{FF2B5EF4-FFF2-40B4-BE49-F238E27FC236}">
                  <a16:creationId xmlns:a16="http://schemas.microsoft.com/office/drawing/2014/main" id="{202A38F8-299A-6F46-B616-E7DE4DDD7458}"/>
                </a:ext>
              </a:extLst>
            </p:cNvPr>
            <p:cNvSpPr txBox="1"/>
            <p:nvPr/>
          </p:nvSpPr>
          <p:spPr>
            <a:xfrm>
              <a:off x="5087053" y="3713036"/>
              <a:ext cx="515721" cy="600748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C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文字方塊 10">
              <a:extLst>
                <a:ext uri="{FF2B5EF4-FFF2-40B4-BE49-F238E27FC236}">
                  <a16:creationId xmlns:a16="http://schemas.microsoft.com/office/drawing/2014/main" id="{EA4D701E-D1D6-F048-AE86-E098F2074127}"/>
                </a:ext>
              </a:extLst>
            </p:cNvPr>
            <p:cNvSpPr txBox="1"/>
            <p:nvPr/>
          </p:nvSpPr>
          <p:spPr>
            <a:xfrm>
              <a:off x="4016556" y="4733190"/>
              <a:ext cx="568851" cy="600748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D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文字方塊 11">
              <a:extLst>
                <a:ext uri="{FF2B5EF4-FFF2-40B4-BE49-F238E27FC236}">
                  <a16:creationId xmlns:a16="http://schemas.microsoft.com/office/drawing/2014/main" id="{B499679B-05C7-6041-B063-C74BB8246AB3}"/>
                </a:ext>
              </a:extLst>
            </p:cNvPr>
            <p:cNvSpPr txBox="1"/>
            <p:nvPr/>
          </p:nvSpPr>
          <p:spPr>
            <a:xfrm>
              <a:off x="2414975" y="4766567"/>
              <a:ext cx="50100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文字方塊 12">
              <a:extLst>
                <a:ext uri="{FF2B5EF4-FFF2-40B4-BE49-F238E27FC236}">
                  <a16:creationId xmlns:a16="http://schemas.microsoft.com/office/drawing/2014/main" id="{07393AC7-0037-444F-9A6A-3DB85292247D}"/>
                </a:ext>
              </a:extLst>
            </p:cNvPr>
            <p:cNvSpPr txBox="1"/>
            <p:nvPr/>
          </p:nvSpPr>
          <p:spPr>
            <a:xfrm>
              <a:off x="1324992" y="3785026"/>
              <a:ext cx="531959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F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文字方塊 13">
              <a:extLst>
                <a:ext uri="{FF2B5EF4-FFF2-40B4-BE49-F238E27FC236}">
                  <a16:creationId xmlns:a16="http://schemas.microsoft.com/office/drawing/2014/main" id="{36110AF8-3727-7642-A11B-9528FEDAA379}"/>
                </a:ext>
              </a:extLst>
            </p:cNvPr>
            <p:cNvSpPr txBox="1"/>
            <p:nvPr/>
          </p:nvSpPr>
          <p:spPr>
            <a:xfrm>
              <a:off x="1704399" y="2356763"/>
              <a:ext cx="56220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G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59DAB227-C389-CC4B-8354-A79B7B1D98F9}"/>
              </a:ext>
            </a:extLst>
          </p:cNvPr>
          <p:cNvSpPr txBox="1"/>
          <p:nvPr/>
        </p:nvSpPr>
        <p:spPr>
          <a:xfrm>
            <a:off x="1409653" y="3411454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12, 10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ABC5FFA-5138-754B-ADE2-6CE2D2DE68D7}"/>
              </a:ext>
            </a:extLst>
          </p:cNvPr>
          <p:cNvSpPr txBox="1"/>
          <p:nvPr/>
        </p:nvSpPr>
        <p:spPr>
          <a:xfrm>
            <a:off x="1228653" y="4861319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11, 11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00B0082-C8E2-3442-BBF5-14D63F3DD40C}"/>
              </a:ext>
            </a:extLst>
          </p:cNvPr>
          <p:cNvSpPr txBox="1"/>
          <p:nvPr/>
        </p:nvSpPr>
        <p:spPr>
          <a:xfrm>
            <a:off x="2914862" y="6089808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9,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9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6310FA6-699C-674A-BDE4-EDB8E8AE838F}"/>
              </a:ext>
            </a:extLst>
          </p:cNvPr>
          <p:cNvSpPr txBox="1"/>
          <p:nvPr/>
        </p:nvSpPr>
        <p:spPr>
          <a:xfrm>
            <a:off x="4779890" y="6279703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12,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868CCA-E139-DE44-A3A1-A11BEC3019A8}"/>
              </a:ext>
            </a:extLst>
          </p:cNvPr>
          <p:cNvSpPr txBox="1"/>
          <p:nvPr/>
        </p:nvSpPr>
        <p:spPr>
          <a:xfrm>
            <a:off x="6073311" y="512926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10, 5,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524CEC-54AB-924F-B864-1B620ECC65AD}"/>
              </a:ext>
            </a:extLst>
          </p:cNvPr>
          <p:cNvSpPr txBox="1"/>
          <p:nvPr/>
        </p:nvSpPr>
        <p:spPr>
          <a:xfrm>
            <a:off x="5972380" y="3564765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3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10, 7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A75F08D-0342-EA49-BE28-ECEADD13247F}"/>
              </a:ext>
            </a:extLst>
          </p:cNvPr>
          <p:cNvSpPr txBox="1"/>
          <p:nvPr/>
        </p:nvSpPr>
        <p:spPr>
          <a:xfrm>
            <a:off x="4198551" y="2654776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12, 10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D67BA3-8033-2C42-8B43-3EB47C7EC0ED}"/>
              </a:ext>
            </a:extLst>
          </p:cNvPr>
          <p:cNvSpPr/>
          <p:nvPr/>
        </p:nvSpPr>
        <p:spPr>
          <a:xfrm rot="19542312">
            <a:off x="3865075" y="2822405"/>
            <a:ext cx="2594876" cy="20617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DD57D20-398C-F44A-B985-2B52B5BADB17}"/>
              </a:ext>
            </a:extLst>
          </p:cNvPr>
          <p:cNvSpPr/>
          <p:nvPr/>
        </p:nvSpPr>
        <p:spPr>
          <a:xfrm rot="20658350">
            <a:off x="2293818" y="5005112"/>
            <a:ext cx="2755893" cy="2009960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E773814-8E0E-F04E-A202-21FAAE1F9884}"/>
              </a:ext>
            </a:extLst>
          </p:cNvPr>
          <p:cNvCxnSpPr>
            <a:cxnSpLocks/>
            <a:stCxn id="38" idx="3"/>
            <a:endCxn id="56" idx="6"/>
          </p:cNvCxnSpPr>
          <p:nvPr/>
        </p:nvCxnSpPr>
        <p:spPr>
          <a:xfrm flipH="1">
            <a:off x="4998340" y="4051621"/>
            <a:ext cx="420732" cy="1585733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FFE0733-9D7D-354B-8CEF-849C517BF777}"/>
              </a:ext>
            </a:extLst>
          </p:cNvPr>
          <p:cNvCxnSpPr>
            <a:cxnSpLocks/>
            <a:stCxn id="40" idx="2"/>
            <a:endCxn id="41" idx="6"/>
          </p:cNvCxnSpPr>
          <p:nvPr/>
        </p:nvCxnSpPr>
        <p:spPr>
          <a:xfrm flipH="1">
            <a:off x="3751400" y="5885093"/>
            <a:ext cx="976516" cy="28855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60AAB48-A696-164F-9832-89F2CC6781B5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3529135" y="3501008"/>
            <a:ext cx="616526" cy="2153264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4FF6639-5976-8D43-925D-0594A5C37F44}"/>
              </a:ext>
            </a:extLst>
          </p:cNvPr>
          <p:cNvCxnSpPr>
            <a:cxnSpLocks/>
            <a:stCxn id="49" idx="6"/>
            <a:endCxn id="38" idx="1"/>
          </p:cNvCxnSpPr>
          <p:nvPr/>
        </p:nvCxnSpPr>
        <p:spPr>
          <a:xfrm>
            <a:off x="4467607" y="3348653"/>
            <a:ext cx="951465" cy="335731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F08310A-7588-AE4E-A960-522E5BD1376B}"/>
              </a:ext>
            </a:extLst>
          </p:cNvPr>
          <p:cNvCxnSpPr>
            <a:cxnSpLocks/>
          </p:cNvCxnSpPr>
          <p:nvPr/>
        </p:nvCxnSpPr>
        <p:spPr>
          <a:xfrm>
            <a:off x="6039943" y="1920684"/>
            <a:ext cx="1004597" cy="10619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7EF0795-02F2-A14C-997F-CD5375A06BA9}"/>
              </a:ext>
            </a:extLst>
          </p:cNvPr>
          <p:cNvSpPr txBox="1"/>
          <p:nvPr/>
        </p:nvSpPr>
        <p:spPr>
          <a:xfrm>
            <a:off x="7236296" y="1706029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10 + 4 = 14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5341B2C-0E0B-5B4A-BB05-8B796C395C37}"/>
              </a:ext>
            </a:extLst>
          </p:cNvPr>
          <p:cNvCxnSpPr>
            <a:cxnSpLocks/>
          </p:cNvCxnSpPr>
          <p:nvPr/>
        </p:nvCxnSpPr>
        <p:spPr>
          <a:xfrm>
            <a:off x="6031065" y="2492896"/>
            <a:ext cx="1022352" cy="0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2A15347-DF6E-D048-BE1C-1FEB65DA4B32}"/>
              </a:ext>
            </a:extLst>
          </p:cNvPr>
          <p:cNvSpPr txBox="1"/>
          <p:nvPr/>
        </p:nvSpPr>
        <p:spPr>
          <a:xfrm>
            <a:off x="7328469" y="2274752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9 + 3 = 12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5997D70-C80C-3E4F-9CB2-39CA4660D546}"/>
              </a:ext>
            </a:extLst>
          </p:cNvPr>
          <p:cNvSpPr txBox="1"/>
          <p:nvPr/>
        </p:nvSpPr>
        <p:spPr>
          <a:xfrm>
            <a:off x="8679386" y="5388563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78482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noFill/>
            </p:spPr>
            <p:txBody>
              <a:bodyPr/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Given an undirected weighted graph, </a:t>
                </a:r>
                <a:r>
                  <a:rPr lang="en-US" altLang="zh-TW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distance query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 is to ask for </a:t>
                </a:r>
                <a:r>
                  <a:rPr lang="en-US" altLang="zh-TW" dirty="0">
                    <a:solidFill>
                      <a:srgbClr val="0070C0"/>
                    </a:solidFill>
                    <a:ea typeface="新細明體" panose="02020500000000000000" pitchFamily="18" charset="-120"/>
                  </a:rPr>
                  <a:t>the distance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𝑑</m:t>
                    </m:r>
                    <m:r>
                      <a:rPr lang="en-US" altLang="zh-TW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a:rPr lang="en-US" altLang="zh-TW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𝑢</m:t>
                    </m:r>
                    <m:r>
                      <a:rPr lang="en-US" altLang="zh-TW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</m:t>
                    </m:r>
                    <m:r>
                      <a:rPr lang="en-US" altLang="zh-TW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𝑣</m:t>
                    </m:r>
                    <m:r>
                      <a:rPr lang="en-US" altLang="zh-TW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dirty="0">
                    <a:ea typeface="新細明體" panose="02020500000000000000" pitchFamily="18" charset="-120"/>
                  </a:rPr>
                  <a:t> between any given vertices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𝑢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𝑣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 </m:t>
                    </m:r>
                  </m:oMath>
                </a14:m>
                <a:r>
                  <a:rPr lang="en-US" altLang="zh-TW" dirty="0">
                    <a:ea typeface="新細明體" panose="02020500000000000000" pitchFamily="18" charset="-120"/>
                  </a:rPr>
                  <a:t>in the graph</a:t>
                </a:r>
              </a:p>
              <a:p>
                <a:endParaRPr lang="en-US" altLang="zh-TW" dirty="0">
                  <a:ea typeface="新細明體" panose="02020500000000000000" pitchFamily="18" charset="-120"/>
                </a:endParaRP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Use Dijkstra algorithm to calculate the shortest path from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𝑢</m:t>
                    </m:r>
                  </m:oMath>
                </a14:m>
                <a:r>
                  <a:rPr lang="en-US" altLang="zh-TW" dirty="0">
                    <a:ea typeface="新細明體" panose="02020500000000000000" pitchFamily="18" charset="-12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𝑣</m:t>
                    </m:r>
                  </m:oMath>
                </a14:m>
                <a:endParaRPr lang="en-US" altLang="zh-TW" dirty="0">
                  <a:ea typeface="新細明體" panose="02020500000000000000" pitchFamily="18" charset="-120"/>
                </a:endParaRPr>
              </a:p>
              <a:p>
                <a:endParaRPr lang="en-US" altLang="zh-TW" dirty="0">
                  <a:ea typeface="新細明體" panose="02020500000000000000" pitchFamily="18" charset="-120"/>
                </a:endParaRP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Additional space: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𝑂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</m:t>
                        </m:r>
                      </m:e>
                    </m:d>
                  </m:oMath>
                </a14:m>
                <a:br>
                  <a:rPr lang="en-US" altLang="zh-TW" dirty="0">
                    <a:ea typeface="新細明體" panose="02020500000000000000" pitchFamily="18" charset="-120"/>
                  </a:rPr>
                </a:br>
                <a:r>
                  <a:rPr lang="en-US" altLang="zh-TW" dirty="0">
                    <a:ea typeface="新細明體" panose="02020500000000000000" pitchFamily="18" charset="-120"/>
                  </a:rPr>
                  <a:t>Query time: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𝑂</m:t>
                    </m:r>
                    <m:d>
                      <m:dPr>
                        <m:ctrlPr>
                          <a:rPr lang="en-US" altLang="zh-TW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pPr>
                          <m:e>
                            <m:r>
                              <a:rPr lang="en-US" altLang="zh-TW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Exact Distance Query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>
                <a:solidFill>
                  <a:srgbClr val="7030A0"/>
                </a:solidFill>
                <a:ea typeface="新細明體" panose="02020500000000000000" pitchFamily="18" charset="-120"/>
              </a:rPr>
              <a:t>shortest path distance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785538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scanf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81" name="Rectangle 29">
            <a:extLst>
              <a:ext uri="{FF2B5EF4-FFF2-40B4-BE49-F238E27FC236}">
                <a16:creationId xmlns:a16="http://schemas.microsoft.com/office/drawing/2014/main" id="{6B10762D-9E33-0243-AD05-45A625DE3D64}"/>
              </a:ext>
            </a:extLst>
          </p:cNvPr>
          <p:cNvSpPr/>
          <p:nvPr/>
        </p:nvSpPr>
        <p:spPr>
          <a:xfrm>
            <a:off x="7164288" y="5018880"/>
            <a:ext cx="2378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Pairs: </a:t>
            </a:r>
          </a:p>
          <a:p>
            <a:pPr algn="ctr"/>
            <a:r>
              <a:rPr lang="en-US" altLang="zh-TW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E)</a:t>
            </a:r>
            <a:endParaRPr lang="en-US" altLang="zh-TW" b="1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(G, F)</a:t>
            </a:r>
            <a:endParaRPr lang="en-US" altLang="zh-TW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F)</a:t>
            </a:r>
            <a:endParaRPr lang="en-US" altLang="zh-TW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1BAD3325-A0EC-F042-85B8-FEDD3CF21D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#sample nodes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⌉=3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1BAD3325-A0EC-F042-85B8-FEDD3CF21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blipFill>
                <a:blip r:embed="rId3"/>
                <a:stretch>
                  <a:fillRect l="-1370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群組 5">
            <a:extLst>
              <a:ext uri="{FF2B5EF4-FFF2-40B4-BE49-F238E27FC236}">
                <a16:creationId xmlns:a16="http://schemas.microsoft.com/office/drawing/2014/main" id="{0225F7AB-E063-5842-A4F2-E2D8D3226D9B}"/>
              </a:ext>
            </a:extLst>
          </p:cNvPr>
          <p:cNvGrpSpPr/>
          <p:nvPr/>
        </p:nvGrpSpPr>
        <p:grpSpPr>
          <a:xfrm>
            <a:off x="2339752" y="3088977"/>
            <a:ext cx="3795580" cy="3091482"/>
            <a:chOff x="1324992" y="1799219"/>
            <a:chExt cx="4277782" cy="3576003"/>
          </a:xfrm>
        </p:grpSpPr>
        <p:grpSp>
          <p:nvGrpSpPr>
            <p:cNvPr id="37" name="群組 7">
              <a:extLst>
                <a:ext uri="{FF2B5EF4-FFF2-40B4-BE49-F238E27FC236}">
                  <a16:creationId xmlns:a16="http://schemas.microsoft.com/office/drawing/2014/main" id="{454FA8A4-6DD7-A143-AFBB-BA004DFBC6DC}"/>
                </a:ext>
              </a:extLst>
            </p:cNvPr>
            <p:cNvGrpSpPr/>
            <p:nvPr/>
          </p:nvGrpSpPr>
          <p:grpSpPr>
            <a:xfrm>
              <a:off x="1404506" y="1799219"/>
              <a:ext cx="4103526" cy="3576003"/>
              <a:chOff x="1963646" y="2333777"/>
              <a:chExt cx="3444990" cy="3576003"/>
            </a:xfrm>
          </p:grpSpPr>
          <p:grpSp>
            <p:nvGrpSpPr>
              <p:cNvPr id="44" name="群組 14">
                <a:extLst>
                  <a:ext uri="{FF2B5EF4-FFF2-40B4-BE49-F238E27FC236}">
                    <a16:creationId xmlns:a16="http://schemas.microsoft.com/office/drawing/2014/main" id="{457D44E0-9888-A440-AD36-2A0B51E022F0}"/>
                  </a:ext>
                </a:extLst>
              </p:cNvPr>
              <p:cNvGrpSpPr/>
              <p:nvPr/>
            </p:nvGrpSpPr>
            <p:grpSpPr>
              <a:xfrm>
                <a:off x="1963646" y="2333777"/>
                <a:ext cx="3444990" cy="3576003"/>
                <a:chOff x="855027" y="597481"/>
                <a:chExt cx="4542679" cy="5364914"/>
              </a:xfrm>
            </p:grpSpPr>
            <p:grpSp>
              <p:nvGrpSpPr>
                <p:cNvPr id="48" name="群組 18">
                  <a:extLst>
                    <a:ext uri="{FF2B5EF4-FFF2-40B4-BE49-F238E27FC236}">
                      <a16:creationId xmlns:a16="http://schemas.microsoft.com/office/drawing/2014/main" id="{B9BAC9BC-F63B-5F40-AF7D-1DD5AA3DD984}"/>
                    </a:ext>
                  </a:extLst>
                </p:cNvPr>
                <p:cNvGrpSpPr/>
                <p:nvPr/>
              </p:nvGrpSpPr>
              <p:grpSpPr>
                <a:xfrm>
                  <a:off x="855027" y="937441"/>
                  <a:ext cx="4542679" cy="5024954"/>
                  <a:chOff x="855027" y="937441"/>
                  <a:chExt cx="4542679" cy="5024954"/>
                </a:xfrm>
              </p:grpSpPr>
              <p:sp>
                <p:nvSpPr>
                  <p:cNvPr id="50" name="七邊形 20">
                    <a:extLst>
                      <a:ext uri="{FF2B5EF4-FFF2-40B4-BE49-F238E27FC236}">
                        <a16:creationId xmlns:a16="http://schemas.microsoft.com/office/drawing/2014/main" id="{BF95C0F1-3BE5-1F43-8ED6-1824083B98BF}"/>
                      </a:ext>
                    </a:extLst>
                  </p:cNvPr>
                  <p:cNvSpPr/>
                  <p:nvPr/>
                </p:nvSpPr>
                <p:spPr>
                  <a:xfrm>
                    <a:off x="1080655" y="1005840"/>
                    <a:ext cx="4089862" cy="4455622"/>
                  </a:xfrm>
                  <a:prstGeom prst="heptag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1" name="文字方塊 21">
                    <a:extLst>
                      <a:ext uri="{FF2B5EF4-FFF2-40B4-BE49-F238E27FC236}">
                        <a16:creationId xmlns:a16="http://schemas.microsoft.com/office/drawing/2014/main" id="{A6ED2191-EECC-C042-AAE3-42BE978572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599" y="937441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52" name="文字方塊 22">
                    <a:extLst>
                      <a:ext uri="{FF2B5EF4-FFF2-40B4-BE49-F238E27FC236}">
                        <a16:creationId xmlns:a16="http://schemas.microsoft.com/office/drawing/2014/main" id="{8E3C4F05-F086-6642-ADAE-A83855448167}"/>
                      </a:ext>
                    </a:extLst>
                  </p:cNvPr>
                  <p:cNvSpPr txBox="1"/>
                  <p:nvPr/>
                </p:nvSpPr>
                <p:spPr>
                  <a:xfrm>
                    <a:off x="3876875" y="937441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3</a:t>
                    </a:r>
                    <a:endParaRPr lang="zh-TW" altLang="en-US" b="1" dirty="0"/>
                  </a:p>
                </p:txBody>
              </p:sp>
              <p:sp>
                <p:nvSpPr>
                  <p:cNvPr id="53" name="文字方塊 23">
                    <a:extLst>
                      <a:ext uri="{FF2B5EF4-FFF2-40B4-BE49-F238E27FC236}">
                        <a16:creationId xmlns:a16="http://schemas.microsoft.com/office/drawing/2014/main" id="{70E272FC-E438-6D45-AEB1-983E2A6D145E}"/>
                      </a:ext>
                    </a:extLst>
                  </p:cNvPr>
                  <p:cNvSpPr txBox="1"/>
                  <p:nvPr/>
                </p:nvSpPr>
                <p:spPr>
                  <a:xfrm>
                    <a:off x="855027" y="2612049"/>
                    <a:ext cx="473824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1</a:t>
                    </a:r>
                    <a:endParaRPr lang="zh-TW" altLang="en-US" b="1" dirty="0"/>
                  </a:p>
                </p:txBody>
              </p:sp>
              <p:sp>
                <p:nvSpPr>
                  <p:cNvPr id="54" name="文字方塊 24">
                    <a:extLst>
                      <a:ext uri="{FF2B5EF4-FFF2-40B4-BE49-F238E27FC236}">
                        <a16:creationId xmlns:a16="http://schemas.microsoft.com/office/drawing/2014/main" id="{AC593BD5-66F4-104B-B45E-B6797F4F88D2}"/>
                      </a:ext>
                    </a:extLst>
                  </p:cNvPr>
                  <p:cNvSpPr txBox="1"/>
                  <p:nvPr/>
                </p:nvSpPr>
                <p:spPr>
                  <a:xfrm>
                    <a:off x="1355891" y="4624786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sp>
                <p:nvSpPr>
                  <p:cNvPr id="55" name="文字方塊 25">
                    <a:extLst>
                      <a:ext uri="{FF2B5EF4-FFF2-40B4-BE49-F238E27FC236}">
                        <a16:creationId xmlns:a16="http://schemas.microsoft.com/office/drawing/2014/main" id="{F6DF2317-040F-134C-9014-3DC479EBA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921071" y="5408303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82" name="文字方塊 26">
                    <a:extLst>
                      <a:ext uri="{FF2B5EF4-FFF2-40B4-BE49-F238E27FC236}">
                        <a16:creationId xmlns:a16="http://schemas.microsoft.com/office/drawing/2014/main" id="{31E480E0-587A-334C-BC68-9EA33FF91783}"/>
                      </a:ext>
                    </a:extLst>
                  </p:cNvPr>
                  <p:cNvSpPr txBox="1"/>
                  <p:nvPr/>
                </p:nvSpPr>
                <p:spPr>
                  <a:xfrm>
                    <a:off x="4557066" y="4448268"/>
                    <a:ext cx="473824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5</a:t>
                    </a:r>
                    <a:endParaRPr lang="zh-TW" altLang="en-US" b="1" dirty="0"/>
                  </a:p>
                </p:txBody>
              </p:sp>
              <p:sp>
                <p:nvSpPr>
                  <p:cNvPr id="83" name="文字方塊 27">
                    <a:extLst>
                      <a:ext uri="{FF2B5EF4-FFF2-40B4-BE49-F238E27FC236}">
                        <a16:creationId xmlns:a16="http://schemas.microsoft.com/office/drawing/2014/main" id="{E6728A18-4914-4A4D-99E8-18BD3C2886C7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881" y="2569462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cxnSp>
                <p:nvCxnSpPr>
                  <p:cNvPr id="84" name="直線接點 28">
                    <a:extLst>
                      <a:ext uri="{FF2B5EF4-FFF2-40B4-BE49-F238E27FC236}">
                        <a16:creationId xmlns:a16="http://schemas.microsoft.com/office/drawing/2014/main" id="{73F62D27-D476-414A-9A62-F35B5AE2D085}"/>
                      </a:ext>
                    </a:extLst>
                  </p:cNvPr>
                  <p:cNvCxnSpPr>
                    <a:stCxn id="50" idx="5"/>
                    <a:endCxn id="50" idx="1"/>
                  </p:cNvCxnSpPr>
                  <p:nvPr/>
                </p:nvCxnSpPr>
                <p:spPr>
                  <a:xfrm>
                    <a:off x="1485677" y="1888334"/>
                    <a:ext cx="3684850" cy="19829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線接點 29">
                    <a:extLst>
                      <a:ext uri="{FF2B5EF4-FFF2-40B4-BE49-F238E27FC236}">
                        <a16:creationId xmlns:a16="http://schemas.microsoft.com/office/drawing/2014/main" id="{00BD35DA-3484-B84C-AC06-18139A6522E0}"/>
                      </a:ext>
                    </a:extLst>
                  </p:cNvPr>
                  <p:cNvCxnSpPr>
                    <a:stCxn id="50" idx="6"/>
                    <a:endCxn id="50" idx="2"/>
                  </p:cNvCxnSpPr>
                  <p:nvPr/>
                </p:nvCxnSpPr>
                <p:spPr>
                  <a:xfrm>
                    <a:off x="3125585" y="1005840"/>
                    <a:ext cx="910075" cy="44556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線接點 30">
                    <a:extLst>
                      <a:ext uri="{FF2B5EF4-FFF2-40B4-BE49-F238E27FC236}">
                        <a16:creationId xmlns:a16="http://schemas.microsoft.com/office/drawing/2014/main" id="{89855E2B-7A2E-E94A-992B-187FC0FB03FC}"/>
                      </a:ext>
                    </a:extLst>
                  </p:cNvPr>
                  <p:cNvCxnSpPr>
                    <a:stCxn id="50" idx="3"/>
                    <a:endCxn id="50" idx="0"/>
                  </p:cNvCxnSpPr>
                  <p:nvPr/>
                </p:nvCxnSpPr>
                <p:spPr>
                  <a:xfrm flipV="1">
                    <a:off x="2215511" y="1888334"/>
                    <a:ext cx="2549984" cy="357315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文字方塊 19">
                  <a:extLst>
                    <a:ext uri="{FF2B5EF4-FFF2-40B4-BE49-F238E27FC236}">
                      <a16:creationId xmlns:a16="http://schemas.microsoft.com/office/drawing/2014/main" id="{055467CB-FE10-E343-A15D-C16B1951C7FE}"/>
                    </a:ext>
                  </a:extLst>
                </p:cNvPr>
                <p:cNvSpPr txBox="1"/>
                <p:nvPr/>
              </p:nvSpPr>
              <p:spPr>
                <a:xfrm>
                  <a:off x="2814729" y="597481"/>
                  <a:ext cx="607109" cy="901274"/>
                </a:xfrm>
                <a:prstGeom prst="ellipse">
                  <a:avLst/>
                </a:prstGeom>
                <a:solidFill>
                  <a:schemeClr val="accent6"/>
                </a:solidFill>
                <a:ln w="28575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b="1" dirty="0">
                      <a:solidFill>
                        <a:schemeClr val="bg1"/>
                      </a:solidFill>
                    </a:rPr>
                    <a:t>A</a:t>
                  </a:r>
                  <a:endParaRPr lang="zh-TW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5" name="文字方塊 15">
                <a:extLst>
                  <a:ext uri="{FF2B5EF4-FFF2-40B4-BE49-F238E27FC236}">
                    <a16:creationId xmlns:a16="http://schemas.microsoft.com/office/drawing/2014/main" id="{2F6EB79E-3852-B543-A9B0-66BE8D85C9FA}"/>
                  </a:ext>
                </a:extLst>
              </p:cNvPr>
              <p:cNvSpPr txBox="1"/>
              <p:nvPr/>
            </p:nvSpPr>
            <p:spPr>
              <a:xfrm>
                <a:off x="3823628" y="3130545"/>
                <a:ext cx="56691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12</a:t>
                </a:r>
                <a:endParaRPr lang="zh-TW" altLang="en-US" b="1" dirty="0"/>
              </a:p>
            </p:txBody>
          </p:sp>
          <p:sp>
            <p:nvSpPr>
              <p:cNvPr id="46" name="文字方塊 16">
                <a:extLst>
                  <a:ext uri="{FF2B5EF4-FFF2-40B4-BE49-F238E27FC236}">
                    <a16:creationId xmlns:a16="http://schemas.microsoft.com/office/drawing/2014/main" id="{4F23E1E3-5EEF-9C4A-9EC1-068A46CDC829}"/>
                  </a:ext>
                </a:extLst>
              </p:cNvPr>
              <p:cNvSpPr txBox="1"/>
              <p:nvPr/>
            </p:nvSpPr>
            <p:spPr>
              <a:xfrm>
                <a:off x="4421462" y="3588447"/>
                <a:ext cx="427673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6</a:t>
                </a:r>
                <a:endParaRPr lang="zh-TW" altLang="en-US" b="1" dirty="0"/>
              </a:p>
            </p:txBody>
          </p:sp>
          <p:sp>
            <p:nvSpPr>
              <p:cNvPr id="47" name="文字方塊 17">
                <a:extLst>
                  <a:ext uri="{FF2B5EF4-FFF2-40B4-BE49-F238E27FC236}">
                    <a16:creationId xmlns:a16="http://schemas.microsoft.com/office/drawing/2014/main" id="{2F6C2B34-650E-744E-8F70-4EC445CD40E0}"/>
                  </a:ext>
                </a:extLst>
              </p:cNvPr>
              <p:cNvSpPr txBox="1"/>
              <p:nvPr/>
            </p:nvSpPr>
            <p:spPr>
              <a:xfrm>
                <a:off x="3183608" y="3249378"/>
                <a:ext cx="74854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10</a:t>
                </a:r>
                <a:endParaRPr lang="zh-TW" altLang="en-US" b="1" dirty="0"/>
              </a:p>
            </p:txBody>
          </p:sp>
        </p:grpSp>
        <p:sp>
          <p:nvSpPr>
            <p:cNvPr id="38" name="文字方塊 8">
              <a:extLst>
                <a:ext uri="{FF2B5EF4-FFF2-40B4-BE49-F238E27FC236}">
                  <a16:creationId xmlns:a16="http://schemas.microsoft.com/office/drawing/2014/main" id="{BDA8A009-5B8D-6648-9DBF-BC208B40F3C7}"/>
                </a:ext>
              </a:extLst>
            </p:cNvPr>
            <p:cNvSpPr txBox="1"/>
            <p:nvPr/>
          </p:nvSpPr>
          <p:spPr>
            <a:xfrm>
              <a:off x="4715103" y="2399966"/>
              <a:ext cx="54911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B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文字方塊 9">
              <a:extLst>
                <a:ext uri="{FF2B5EF4-FFF2-40B4-BE49-F238E27FC236}">
                  <a16:creationId xmlns:a16="http://schemas.microsoft.com/office/drawing/2014/main" id="{202A38F8-299A-6F46-B616-E7DE4DDD7458}"/>
                </a:ext>
              </a:extLst>
            </p:cNvPr>
            <p:cNvSpPr txBox="1"/>
            <p:nvPr/>
          </p:nvSpPr>
          <p:spPr>
            <a:xfrm>
              <a:off x="5087053" y="3713036"/>
              <a:ext cx="515721" cy="600748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C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文字方塊 10">
              <a:extLst>
                <a:ext uri="{FF2B5EF4-FFF2-40B4-BE49-F238E27FC236}">
                  <a16:creationId xmlns:a16="http://schemas.microsoft.com/office/drawing/2014/main" id="{EA4D701E-D1D6-F048-AE86-E098F2074127}"/>
                </a:ext>
              </a:extLst>
            </p:cNvPr>
            <p:cNvSpPr txBox="1"/>
            <p:nvPr/>
          </p:nvSpPr>
          <p:spPr>
            <a:xfrm>
              <a:off x="4016556" y="4733190"/>
              <a:ext cx="568851" cy="600748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D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文字方塊 11">
              <a:extLst>
                <a:ext uri="{FF2B5EF4-FFF2-40B4-BE49-F238E27FC236}">
                  <a16:creationId xmlns:a16="http://schemas.microsoft.com/office/drawing/2014/main" id="{B499679B-05C7-6041-B063-C74BB8246AB3}"/>
                </a:ext>
              </a:extLst>
            </p:cNvPr>
            <p:cNvSpPr txBox="1"/>
            <p:nvPr/>
          </p:nvSpPr>
          <p:spPr>
            <a:xfrm>
              <a:off x="2414975" y="4766567"/>
              <a:ext cx="50100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文字方塊 12">
              <a:extLst>
                <a:ext uri="{FF2B5EF4-FFF2-40B4-BE49-F238E27FC236}">
                  <a16:creationId xmlns:a16="http://schemas.microsoft.com/office/drawing/2014/main" id="{07393AC7-0037-444F-9A6A-3DB85292247D}"/>
                </a:ext>
              </a:extLst>
            </p:cNvPr>
            <p:cNvSpPr txBox="1"/>
            <p:nvPr/>
          </p:nvSpPr>
          <p:spPr>
            <a:xfrm>
              <a:off x="1324992" y="3785026"/>
              <a:ext cx="531959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F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文字方塊 13">
              <a:extLst>
                <a:ext uri="{FF2B5EF4-FFF2-40B4-BE49-F238E27FC236}">
                  <a16:creationId xmlns:a16="http://schemas.microsoft.com/office/drawing/2014/main" id="{36110AF8-3727-7642-A11B-9528FEDAA379}"/>
                </a:ext>
              </a:extLst>
            </p:cNvPr>
            <p:cNvSpPr txBox="1"/>
            <p:nvPr/>
          </p:nvSpPr>
          <p:spPr>
            <a:xfrm>
              <a:off x="1704399" y="2356763"/>
              <a:ext cx="56220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G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59DAB227-C389-CC4B-8354-A79B7B1D98F9}"/>
              </a:ext>
            </a:extLst>
          </p:cNvPr>
          <p:cNvSpPr txBox="1"/>
          <p:nvPr/>
        </p:nvSpPr>
        <p:spPr>
          <a:xfrm>
            <a:off x="1409653" y="3411454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12, 10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ABC5FFA-5138-754B-ADE2-6CE2D2DE68D7}"/>
              </a:ext>
            </a:extLst>
          </p:cNvPr>
          <p:cNvSpPr txBox="1"/>
          <p:nvPr/>
        </p:nvSpPr>
        <p:spPr>
          <a:xfrm>
            <a:off x="1228653" y="4861319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11, 11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00B0082-C8E2-3442-BBF5-14D63F3DD40C}"/>
              </a:ext>
            </a:extLst>
          </p:cNvPr>
          <p:cNvSpPr txBox="1"/>
          <p:nvPr/>
        </p:nvSpPr>
        <p:spPr>
          <a:xfrm>
            <a:off x="2914862" y="6089808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9,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9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6310FA6-699C-674A-BDE4-EDB8E8AE838F}"/>
              </a:ext>
            </a:extLst>
          </p:cNvPr>
          <p:cNvSpPr txBox="1"/>
          <p:nvPr/>
        </p:nvSpPr>
        <p:spPr>
          <a:xfrm>
            <a:off x="4779890" y="6279703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12,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868CCA-E139-DE44-A3A1-A11BEC3019A8}"/>
              </a:ext>
            </a:extLst>
          </p:cNvPr>
          <p:cNvSpPr txBox="1"/>
          <p:nvPr/>
        </p:nvSpPr>
        <p:spPr>
          <a:xfrm>
            <a:off x="6073311" y="512926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10, 5,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524CEC-54AB-924F-B864-1B620ECC65AD}"/>
              </a:ext>
            </a:extLst>
          </p:cNvPr>
          <p:cNvSpPr txBox="1"/>
          <p:nvPr/>
        </p:nvSpPr>
        <p:spPr>
          <a:xfrm>
            <a:off x="5972380" y="3564765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3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10, 7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A75F08D-0342-EA49-BE28-ECEADD13247F}"/>
              </a:ext>
            </a:extLst>
          </p:cNvPr>
          <p:cNvSpPr txBox="1"/>
          <p:nvPr/>
        </p:nvSpPr>
        <p:spPr>
          <a:xfrm>
            <a:off x="4198551" y="2654776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12, 10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D67BA3-8033-2C42-8B43-3EB47C7EC0ED}"/>
              </a:ext>
            </a:extLst>
          </p:cNvPr>
          <p:cNvSpPr/>
          <p:nvPr/>
        </p:nvSpPr>
        <p:spPr>
          <a:xfrm rot="16872233">
            <a:off x="1300556" y="2472930"/>
            <a:ext cx="3405280" cy="251057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DD57D20-398C-F44A-B985-2B52B5BADB17}"/>
              </a:ext>
            </a:extLst>
          </p:cNvPr>
          <p:cNvSpPr/>
          <p:nvPr/>
        </p:nvSpPr>
        <p:spPr>
          <a:xfrm rot="18554490">
            <a:off x="561896" y="3206525"/>
            <a:ext cx="4405653" cy="2420099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5997D70-C80C-3E4F-9CB2-39CA4660D546}"/>
              </a:ext>
            </a:extLst>
          </p:cNvPr>
          <p:cNvSpPr txBox="1"/>
          <p:nvPr/>
        </p:nvSpPr>
        <p:spPr>
          <a:xfrm>
            <a:off x="8679386" y="5388563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EA5AAAB-2BF6-8B4E-8D79-3E9EE249FEFF}"/>
              </a:ext>
            </a:extLst>
          </p:cNvPr>
          <p:cNvSpPr txBox="1"/>
          <p:nvPr/>
        </p:nvSpPr>
        <p:spPr>
          <a:xfrm>
            <a:off x="8740022" y="5789981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6934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scanf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81" name="Rectangle 29">
            <a:extLst>
              <a:ext uri="{FF2B5EF4-FFF2-40B4-BE49-F238E27FC236}">
                <a16:creationId xmlns:a16="http://schemas.microsoft.com/office/drawing/2014/main" id="{6B10762D-9E33-0243-AD05-45A625DE3D64}"/>
              </a:ext>
            </a:extLst>
          </p:cNvPr>
          <p:cNvSpPr/>
          <p:nvPr/>
        </p:nvSpPr>
        <p:spPr>
          <a:xfrm>
            <a:off x="7164288" y="5018880"/>
            <a:ext cx="2378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Pairs: </a:t>
            </a:r>
          </a:p>
          <a:p>
            <a:pPr algn="ctr"/>
            <a:r>
              <a:rPr lang="en-US" altLang="zh-TW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E)</a:t>
            </a:r>
            <a:endParaRPr lang="en-US" altLang="zh-TW" b="1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(G, F)</a:t>
            </a:r>
            <a:endParaRPr lang="en-US" altLang="zh-TW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F)</a:t>
            </a:r>
            <a:endParaRPr lang="en-US" altLang="zh-TW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1BAD3325-A0EC-F042-85B8-FEDD3CF21D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#sample nodes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⌉=3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1BAD3325-A0EC-F042-85B8-FEDD3CF21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blipFill>
                <a:blip r:embed="rId3"/>
                <a:stretch>
                  <a:fillRect l="-1370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群組 5">
            <a:extLst>
              <a:ext uri="{FF2B5EF4-FFF2-40B4-BE49-F238E27FC236}">
                <a16:creationId xmlns:a16="http://schemas.microsoft.com/office/drawing/2014/main" id="{0225F7AB-E063-5842-A4F2-E2D8D3226D9B}"/>
              </a:ext>
            </a:extLst>
          </p:cNvPr>
          <p:cNvGrpSpPr/>
          <p:nvPr/>
        </p:nvGrpSpPr>
        <p:grpSpPr>
          <a:xfrm>
            <a:off x="2339752" y="3088977"/>
            <a:ext cx="3795580" cy="3091482"/>
            <a:chOff x="1324992" y="1799219"/>
            <a:chExt cx="4277782" cy="3576003"/>
          </a:xfrm>
        </p:grpSpPr>
        <p:grpSp>
          <p:nvGrpSpPr>
            <p:cNvPr id="37" name="群組 7">
              <a:extLst>
                <a:ext uri="{FF2B5EF4-FFF2-40B4-BE49-F238E27FC236}">
                  <a16:creationId xmlns:a16="http://schemas.microsoft.com/office/drawing/2014/main" id="{454FA8A4-6DD7-A143-AFBB-BA004DFBC6DC}"/>
                </a:ext>
              </a:extLst>
            </p:cNvPr>
            <p:cNvGrpSpPr/>
            <p:nvPr/>
          </p:nvGrpSpPr>
          <p:grpSpPr>
            <a:xfrm>
              <a:off x="1404506" y="1799219"/>
              <a:ext cx="4103526" cy="3576003"/>
              <a:chOff x="1963646" y="2333777"/>
              <a:chExt cx="3444990" cy="3576003"/>
            </a:xfrm>
          </p:grpSpPr>
          <p:grpSp>
            <p:nvGrpSpPr>
              <p:cNvPr id="44" name="群組 14">
                <a:extLst>
                  <a:ext uri="{FF2B5EF4-FFF2-40B4-BE49-F238E27FC236}">
                    <a16:creationId xmlns:a16="http://schemas.microsoft.com/office/drawing/2014/main" id="{457D44E0-9888-A440-AD36-2A0B51E022F0}"/>
                  </a:ext>
                </a:extLst>
              </p:cNvPr>
              <p:cNvGrpSpPr/>
              <p:nvPr/>
            </p:nvGrpSpPr>
            <p:grpSpPr>
              <a:xfrm>
                <a:off x="1963646" y="2333777"/>
                <a:ext cx="3444990" cy="3576003"/>
                <a:chOff x="855027" y="597481"/>
                <a:chExt cx="4542679" cy="5364914"/>
              </a:xfrm>
            </p:grpSpPr>
            <p:grpSp>
              <p:nvGrpSpPr>
                <p:cNvPr id="48" name="群組 18">
                  <a:extLst>
                    <a:ext uri="{FF2B5EF4-FFF2-40B4-BE49-F238E27FC236}">
                      <a16:creationId xmlns:a16="http://schemas.microsoft.com/office/drawing/2014/main" id="{B9BAC9BC-F63B-5F40-AF7D-1DD5AA3DD984}"/>
                    </a:ext>
                  </a:extLst>
                </p:cNvPr>
                <p:cNvGrpSpPr/>
                <p:nvPr/>
              </p:nvGrpSpPr>
              <p:grpSpPr>
                <a:xfrm>
                  <a:off x="855027" y="937441"/>
                  <a:ext cx="4542679" cy="5024954"/>
                  <a:chOff x="855027" y="937441"/>
                  <a:chExt cx="4542679" cy="5024954"/>
                </a:xfrm>
              </p:grpSpPr>
              <p:sp>
                <p:nvSpPr>
                  <p:cNvPr id="50" name="七邊形 20">
                    <a:extLst>
                      <a:ext uri="{FF2B5EF4-FFF2-40B4-BE49-F238E27FC236}">
                        <a16:creationId xmlns:a16="http://schemas.microsoft.com/office/drawing/2014/main" id="{BF95C0F1-3BE5-1F43-8ED6-1824083B98BF}"/>
                      </a:ext>
                    </a:extLst>
                  </p:cNvPr>
                  <p:cNvSpPr/>
                  <p:nvPr/>
                </p:nvSpPr>
                <p:spPr>
                  <a:xfrm>
                    <a:off x="1080655" y="1005840"/>
                    <a:ext cx="4089862" cy="4455622"/>
                  </a:xfrm>
                  <a:prstGeom prst="heptag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1" name="文字方塊 21">
                    <a:extLst>
                      <a:ext uri="{FF2B5EF4-FFF2-40B4-BE49-F238E27FC236}">
                        <a16:creationId xmlns:a16="http://schemas.microsoft.com/office/drawing/2014/main" id="{A6ED2191-EECC-C042-AAE3-42BE978572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599" y="937441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52" name="文字方塊 22">
                    <a:extLst>
                      <a:ext uri="{FF2B5EF4-FFF2-40B4-BE49-F238E27FC236}">
                        <a16:creationId xmlns:a16="http://schemas.microsoft.com/office/drawing/2014/main" id="{8E3C4F05-F086-6642-ADAE-A83855448167}"/>
                      </a:ext>
                    </a:extLst>
                  </p:cNvPr>
                  <p:cNvSpPr txBox="1"/>
                  <p:nvPr/>
                </p:nvSpPr>
                <p:spPr>
                  <a:xfrm>
                    <a:off x="3876875" y="937441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3</a:t>
                    </a:r>
                    <a:endParaRPr lang="zh-TW" altLang="en-US" b="1" dirty="0"/>
                  </a:p>
                </p:txBody>
              </p:sp>
              <p:sp>
                <p:nvSpPr>
                  <p:cNvPr id="53" name="文字方塊 23">
                    <a:extLst>
                      <a:ext uri="{FF2B5EF4-FFF2-40B4-BE49-F238E27FC236}">
                        <a16:creationId xmlns:a16="http://schemas.microsoft.com/office/drawing/2014/main" id="{70E272FC-E438-6D45-AEB1-983E2A6D145E}"/>
                      </a:ext>
                    </a:extLst>
                  </p:cNvPr>
                  <p:cNvSpPr txBox="1"/>
                  <p:nvPr/>
                </p:nvSpPr>
                <p:spPr>
                  <a:xfrm>
                    <a:off x="855027" y="2612049"/>
                    <a:ext cx="473824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1</a:t>
                    </a:r>
                    <a:endParaRPr lang="zh-TW" altLang="en-US" b="1" dirty="0"/>
                  </a:p>
                </p:txBody>
              </p:sp>
              <p:sp>
                <p:nvSpPr>
                  <p:cNvPr id="54" name="文字方塊 24">
                    <a:extLst>
                      <a:ext uri="{FF2B5EF4-FFF2-40B4-BE49-F238E27FC236}">
                        <a16:creationId xmlns:a16="http://schemas.microsoft.com/office/drawing/2014/main" id="{AC593BD5-66F4-104B-B45E-B6797F4F88D2}"/>
                      </a:ext>
                    </a:extLst>
                  </p:cNvPr>
                  <p:cNvSpPr txBox="1"/>
                  <p:nvPr/>
                </p:nvSpPr>
                <p:spPr>
                  <a:xfrm>
                    <a:off x="1355891" y="4624786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sp>
                <p:nvSpPr>
                  <p:cNvPr id="55" name="文字方塊 25">
                    <a:extLst>
                      <a:ext uri="{FF2B5EF4-FFF2-40B4-BE49-F238E27FC236}">
                        <a16:creationId xmlns:a16="http://schemas.microsoft.com/office/drawing/2014/main" id="{F6DF2317-040F-134C-9014-3DC479EBA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921071" y="5408303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82" name="文字方塊 26">
                    <a:extLst>
                      <a:ext uri="{FF2B5EF4-FFF2-40B4-BE49-F238E27FC236}">
                        <a16:creationId xmlns:a16="http://schemas.microsoft.com/office/drawing/2014/main" id="{31E480E0-587A-334C-BC68-9EA33FF91783}"/>
                      </a:ext>
                    </a:extLst>
                  </p:cNvPr>
                  <p:cNvSpPr txBox="1"/>
                  <p:nvPr/>
                </p:nvSpPr>
                <p:spPr>
                  <a:xfrm>
                    <a:off x="4557066" y="4448268"/>
                    <a:ext cx="473824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5</a:t>
                    </a:r>
                    <a:endParaRPr lang="zh-TW" altLang="en-US" b="1" dirty="0"/>
                  </a:p>
                </p:txBody>
              </p:sp>
              <p:sp>
                <p:nvSpPr>
                  <p:cNvPr id="83" name="文字方塊 27">
                    <a:extLst>
                      <a:ext uri="{FF2B5EF4-FFF2-40B4-BE49-F238E27FC236}">
                        <a16:creationId xmlns:a16="http://schemas.microsoft.com/office/drawing/2014/main" id="{E6728A18-4914-4A4D-99E8-18BD3C2886C7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881" y="2569462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cxnSp>
                <p:nvCxnSpPr>
                  <p:cNvPr id="84" name="直線接點 28">
                    <a:extLst>
                      <a:ext uri="{FF2B5EF4-FFF2-40B4-BE49-F238E27FC236}">
                        <a16:creationId xmlns:a16="http://schemas.microsoft.com/office/drawing/2014/main" id="{73F62D27-D476-414A-9A62-F35B5AE2D085}"/>
                      </a:ext>
                    </a:extLst>
                  </p:cNvPr>
                  <p:cNvCxnSpPr>
                    <a:stCxn id="50" idx="5"/>
                    <a:endCxn id="50" idx="1"/>
                  </p:cNvCxnSpPr>
                  <p:nvPr/>
                </p:nvCxnSpPr>
                <p:spPr>
                  <a:xfrm>
                    <a:off x="1485677" y="1888334"/>
                    <a:ext cx="3684850" cy="19829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線接點 29">
                    <a:extLst>
                      <a:ext uri="{FF2B5EF4-FFF2-40B4-BE49-F238E27FC236}">
                        <a16:creationId xmlns:a16="http://schemas.microsoft.com/office/drawing/2014/main" id="{00BD35DA-3484-B84C-AC06-18139A6522E0}"/>
                      </a:ext>
                    </a:extLst>
                  </p:cNvPr>
                  <p:cNvCxnSpPr>
                    <a:stCxn id="50" idx="6"/>
                    <a:endCxn id="50" idx="2"/>
                  </p:cNvCxnSpPr>
                  <p:nvPr/>
                </p:nvCxnSpPr>
                <p:spPr>
                  <a:xfrm>
                    <a:off x="3125585" y="1005840"/>
                    <a:ext cx="910075" cy="44556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線接點 30">
                    <a:extLst>
                      <a:ext uri="{FF2B5EF4-FFF2-40B4-BE49-F238E27FC236}">
                        <a16:creationId xmlns:a16="http://schemas.microsoft.com/office/drawing/2014/main" id="{89855E2B-7A2E-E94A-992B-187FC0FB03FC}"/>
                      </a:ext>
                    </a:extLst>
                  </p:cNvPr>
                  <p:cNvCxnSpPr>
                    <a:stCxn id="50" idx="3"/>
                    <a:endCxn id="50" idx="0"/>
                  </p:cNvCxnSpPr>
                  <p:nvPr/>
                </p:nvCxnSpPr>
                <p:spPr>
                  <a:xfrm flipV="1">
                    <a:off x="2215511" y="1888334"/>
                    <a:ext cx="2549984" cy="357315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文字方塊 19">
                  <a:extLst>
                    <a:ext uri="{FF2B5EF4-FFF2-40B4-BE49-F238E27FC236}">
                      <a16:creationId xmlns:a16="http://schemas.microsoft.com/office/drawing/2014/main" id="{055467CB-FE10-E343-A15D-C16B1951C7FE}"/>
                    </a:ext>
                  </a:extLst>
                </p:cNvPr>
                <p:cNvSpPr txBox="1"/>
                <p:nvPr/>
              </p:nvSpPr>
              <p:spPr>
                <a:xfrm>
                  <a:off x="2814729" y="597481"/>
                  <a:ext cx="607109" cy="901274"/>
                </a:xfrm>
                <a:prstGeom prst="ellipse">
                  <a:avLst/>
                </a:prstGeom>
                <a:solidFill>
                  <a:schemeClr val="accent6"/>
                </a:solidFill>
                <a:ln w="28575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b="1" dirty="0">
                      <a:solidFill>
                        <a:schemeClr val="bg1"/>
                      </a:solidFill>
                    </a:rPr>
                    <a:t>A</a:t>
                  </a:r>
                  <a:endParaRPr lang="zh-TW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5" name="文字方塊 15">
                <a:extLst>
                  <a:ext uri="{FF2B5EF4-FFF2-40B4-BE49-F238E27FC236}">
                    <a16:creationId xmlns:a16="http://schemas.microsoft.com/office/drawing/2014/main" id="{2F6EB79E-3852-B543-A9B0-66BE8D85C9FA}"/>
                  </a:ext>
                </a:extLst>
              </p:cNvPr>
              <p:cNvSpPr txBox="1"/>
              <p:nvPr/>
            </p:nvSpPr>
            <p:spPr>
              <a:xfrm>
                <a:off x="3823628" y="3130545"/>
                <a:ext cx="56691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12</a:t>
                </a:r>
                <a:endParaRPr lang="zh-TW" altLang="en-US" b="1" dirty="0"/>
              </a:p>
            </p:txBody>
          </p:sp>
          <p:sp>
            <p:nvSpPr>
              <p:cNvPr id="46" name="文字方塊 16">
                <a:extLst>
                  <a:ext uri="{FF2B5EF4-FFF2-40B4-BE49-F238E27FC236}">
                    <a16:creationId xmlns:a16="http://schemas.microsoft.com/office/drawing/2014/main" id="{4F23E1E3-5EEF-9C4A-9EC1-068A46CDC829}"/>
                  </a:ext>
                </a:extLst>
              </p:cNvPr>
              <p:cNvSpPr txBox="1"/>
              <p:nvPr/>
            </p:nvSpPr>
            <p:spPr>
              <a:xfrm>
                <a:off x="4421462" y="3588447"/>
                <a:ext cx="427673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6</a:t>
                </a:r>
                <a:endParaRPr lang="zh-TW" altLang="en-US" b="1" dirty="0"/>
              </a:p>
            </p:txBody>
          </p:sp>
          <p:sp>
            <p:nvSpPr>
              <p:cNvPr id="47" name="文字方塊 17">
                <a:extLst>
                  <a:ext uri="{FF2B5EF4-FFF2-40B4-BE49-F238E27FC236}">
                    <a16:creationId xmlns:a16="http://schemas.microsoft.com/office/drawing/2014/main" id="{2F6C2B34-650E-744E-8F70-4EC445CD40E0}"/>
                  </a:ext>
                </a:extLst>
              </p:cNvPr>
              <p:cNvSpPr txBox="1"/>
              <p:nvPr/>
            </p:nvSpPr>
            <p:spPr>
              <a:xfrm>
                <a:off x="3183608" y="3249378"/>
                <a:ext cx="74854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10</a:t>
                </a:r>
                <a:endParaRPr lang="zh-TW" altLang="en-US" b="1" dirty="0"/>
              </a:p>
            </p:txBody>
          </p:sp>
        </p:grpSp>
        <p:sp>
          <p:nvSpPr>
            <p:cNvPr id="38" name="文字方塊 8">
              <a:extLst>
                <a:ext uri="{FF2B5EF4-FFF2-40B4-BE49-F238E27FC236}">
                  <a16:creationId xmlns:a16="http://schemas.microsoft.com/office/drawing/2014/main" id="{BDA8A009-5B8D-6648-9DBF-BC208B40F3C7}"/>
                </a:ext>
              </a:extLst>
            </p:cNvPr>
            <p:cNvSpPr txBox="1"/>
            <p:nvPr/>
          </p:nvSpPr>
          <p:spPr>
            <a:xfrm>
              <a:off x="4715103" y="2399966"/>
              <a:ext cx="54911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B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文字方塊 9">
              <a:extLst>
                <a:ext uri="{FF2B5EF4-FFF2-40B4-BE49-F238E27FC236}">
                  <a16:creationId xmlns:a16="http://schemas.microsoft.com/office/drawing/2014/main" id="{202A38F8-299A-6F46-B616-E7DE4DDD7458}"/>
                </a:ext>
              </a:extLst>
            </p:cNvPr>
            <p:cNvSpPr txBox="1"/>
            <p:nvPr/>
          </p:nvSpPr>
          <p:spPr>
            <a:xfrm>
              <a:off x="5087053" y="3713036"/>
              <a:ext cx="515721" cy="600748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C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文字方塊 10">
              <a:extLst>
                <a:ext uri="{FF2B5EF4-FFF2-40B4-BE49-F238E27FC236}">
                  <a16:creationId xmlns:a16="http://schemas.microsoft.com/office/drawing/2014/main" id="{EA4D701E-D1D6-F048-AE86-E098F2074127}"/>
                </a:ext>
              </a:extLst>
            </p:cNvPr>
            <p:cNvSpPr txBox="1"/>
            <p:nvPr/>
          </p:nvSpPr>
          <p:spPr>
            <a:xfrm>
              <a:off x="4016556" y="4733190"/>
              <a:ext cx="568851" cy="600748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D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文字方塊 11">
              <a:extLst>
                <a:ext uri="{FF2B5EF4-FFF2-40B4-BE49-F238E27FC236}">
                  <a16:creationId xmlns:a16="http://schemas.microsoft.com/office/drawing/2014/main" id="{B499679B-05C7-6041-B063-C74BB8246AB3}"/>
                </a:ext>
              </a:extLst>
            </p:cNvPr>
            <p:cNvSpPr txBox="1"/>
            <p:nvPr/>
          </p:nvSpPr>
          <p:spPr>
            <a:xfrm>
              <a:off x="2414975" y="4766567"/>
              <a:ext cx="50100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文字方塊 12">
              <a:extLst>
                <a:ext uri="{FF2B5EF4-FFF2-40B4-BE49-F238E27FC236}">
                  <a16:creationId xmlns:a16="http://schemas.microsoft.com/office/drawing/2014/main" id="{07393AC7-0037-444F-9A6A-3DB85292247D}"/>
                </a:ext>
              </a:extLst>
            </p:cNvPr>
            <p:cNvSpPr txBox="1"/>
            <p:nvPr/>
          </p:nvSpPr>
          <p:spPr>
            <a:xfrm>
              <a:off x="1324992" y="3785026"/>
              <a:ext cx="531959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F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文字方塊 13">
              <a:extLst>
                <a:ext uri="{FF2B5EF4-FFF2-40B4-BE49-F238E27FC236}">
                  <a16:creationId xmlns:a16="http://schemas.microsoft.com/office/drawing/2014/main" id="{36110AF8-3727-7642-A11B-9528FEDAA379}"/>
                </a:ext>
              </a:extLst>
            </p:cNvPr>
            <p:cNvSpPr txBox="1"/>
            <p:nvPr/>
          </p:nvSpPr>
          <p:spPr>
            <a:xfrm>
              <a:off x="1704399" y="2356763"/>
              <a:ext cx="56220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G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59DAB227-C389-CC4B-8354-A79B7B1D98F9}"/>
              </a:ext>
            </a:extLst>
          </p:cNvPr>
          <p:cNvSpPr txBox="1"/>
          <p:nvPr/>
        </p:nvSpPr>
        <p:spPr>
          <a:xfrm>
            <a:off x="1409653" y="3411454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12, 10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ABC5FFA-5138-754B-ADE2-6CE2D2DE68D7}"/>
              </a:ext>
            </a:extLst>
          </p:cNvPr>
          <p:cNvSpPr txBox="1"/>
          <p:nvPr/>
        </p:nvSpPr>
        <p:spPr>
          <a:xfrm>
            <a:off x="1228653" y="4861319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11, 11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00B0082-C8E2-3442-BBF5-14D63F3DD40C}"/>
              </a:ext>
            </a:extLst>
          </p:cNvPr>
          <p:cNvSpPr txBox="1"/>
          <p:nvPr/>
        </p:nvSpPr>
        <p:spPr>
          <a:xfrm>
            <a:off x="2914862" y="6089808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9,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9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6310FA6-699C-674A-BDE4-EDB8E8AE838F}"/>
              </a:ext>
            </a:extLst>
          </p:cNvPr>
          <p:cNvSpPr txBox="1"/>
          <p:nvPr/>
        </p:nvSpPr>
        <p:spPr>
          <a:xfrm>
            <a:off x="4779890" y="6279703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12,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868CCA-E139-DE44-A3A1-A11BEC3019A8}"/>
              </a:ext>
            </a:extLst>
          </p:cNvPr>
          <p:cNvSpPr txBox="1"/>
          <p:nvPr/>
        </p:nvSpPr>
        <p:spPr>
          <a:xfrm>
            <a:off x="6073311" y="512926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10, 5,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524CEC-54AB-924F-B864-1B620ECC65AD}"/>
              </a:ext>
            </a:extLst>
          </p:cNvPr>
          <p:cNvSpPr txBox="1"/>
          <p:nvPr/>
        </p:nvSpPr>
        <p:spPr>
          <a:xfrm>
            <a:off x="5972380" y="3564765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3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10, 7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A75F08D-0342-EA49-BE28-ECEADD13247F}"/>
              </a:ext>
            </a:extLst>
          </p:cNvPr>
          <p:cNvSpPr txBox="1"/>
          <p:nvPr/>
        </p:nvSpPr>
        <p:spPr>
          <a:xfrm>
            <a:off x="4198551" y="2654776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12, 10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D67BA3-8033-2C42-8B43-3EB47C7EC0ED}"/>
              </a:ext>
            </a:extLst>
          </p:cNvPr>
          <p:cNvSpPr/>
          <p:nvPr/>
        </p:nvSpPr>
        <p:spPr>
          <a:xfrm rot="19542312">
            <a:off x="3865075" y="2822405"/>
            <a:ext cx="2594876" cy="20617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E773814-8E0E-F04E-A202-21FAAE1F9884}"/>
              </a:ext>
            </a:extLst>
          </p:cNvPr>
          <p:cNvCxnSpPr>
            <a:cxnSpLocks/>
            <a:stCxn id="38" idx="2"/>
            <a:endCxn id="49" idx="5"/>
          </p:cNvCxnSpPr>
          <p:nvPr/>
        </p:nvCxnSpPr>
        <p:spPr>
          <a:xfrm flipH="1" flipV="1">
            <a:off x="4396346" y="3532271"/>
            <a:ext cx="951375" cy="335732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FFE0733-9D7D-354B-8CEF-849C517BF777}"/>
              </a:ext>
            </a:extLst>
          </p:cNvPr>
          <p:cNvCxnSpPr>
            <a:cxnSpLocks/>
            <a:stCxn id="49" idx="3"/>
            <a:endCxn id="42" idx="7"/>
          </p:cNvCxnSpPr>
          <p:nvPr/>
        </p:nvCxnSpPr>
        <p:spPr>
          <a:xfrm flipH="1">
            <a:off x="2742625" y="3532271"/>
            <a:ext cx="1309644" cy="1349508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60AAB48-A696-164F-9832-89F2CC6781B5}"/>
              </a:ext>
            </a:extLst>
          </p:cNvPr>
          <p:cNvCxnSpPr>
            <a:cxnSpLocks/>
            <a:stCxn id="42" idx="0"/>
            <a:endCxn id="49" idx="2"/>
          </p:cNvCxnSpPr>
          <p:nvPr/>
        </p:nvCxnSpPr>
        <p:spPr>
          <a:xfrm flipV="1">
            <a:off x="2575750" y="3348653"/>
            <a:ext cx="1405258" cy="1457069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4FF6639-5976-8D43-925D-0594A5C37F44}"/>
              </a:ext>
            </a:extLst>
          </p:cNvPr>
          <p:cNvCxnSpPr>
            <a:cxnSpLocks/>
            <a:stCxn id="49" idx="6"/>
            <a:endCxn id="38" idx="1"/>
          </p:cNvCxnSpPr>
          <p:nvPr/>
        </p:nvCxnSpPr>
        <p:spPr>
          <a:xfrm>
            <a:off x="4467607" y="3348653"/>
            <a:ext cx="951465" cy="335731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F08310A-7588-AE4E-A960-522E5BD1376B}"/>
              </a:ext>
            </a:extLst>
          </p:cNvPr>
          <p:cNvCxnSpPr>
            <a:cxnSpLocks/>
          </p:cNvCxnSpPr>
          <p:nvPr/>
        </p:nvCxnSpPr>
        <p:spPr>
          <a:xfrm>
            <a:off x="6039943" y="1920684"/>
            <a:ext cx="1004597" cy="10619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7EF0795-02F2-A14C-997F-CD5375A06BA9}"/>
              </a:ext>
            </a:extLst>
          </p:cNvPr>
          <p:cNvSpPr txBox="1"/>
          <p:nvPr/>
        </p:nvSpPr>
        <p:spPr>
          <a:xfrm>
            <a:off x="7236296" y="1706029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3 + 5 = 8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5341B2C-0E0B-5B4A-BB05-8B796C395C37}"/>
              </a:ext>
            </a:extLst>
          </p:cNvPr>
          <p:cNvCxnSpPr>
            <a:cxnSpLocks/>
          </p:cNvCxnSpPr>
          <p:nvPr/>
        </p:nvCxnSpPr>
        <p:spPr>
          <a:xfrm>
            <a:off x="6031065" y="2492896"/>
            <a:ext cx="1022352" cy="0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2A15347-DF6E-D048-BE1C-1FEB65DA4B32}"/>
              </a:ext>
            </a:extLst>
          </p:cNvPr>
          <p:cNvSpPr txBox="1"/>
          <p:nvPr/>
        </p:nvSpPr>
        <p:spPr>
          <a:xfrm>
            <a:off x="7214450" y="2274752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5 + 3 = 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5997D70-C80C-3E4F-9CB2-39CA4660D546}"/>
              </a:ext>
            </a:extLst>
          </p:cNvPr>
          <p:cNvSpPr txBox="1"/>
          <p:nvPr/>
        </p:nvSpPr>
        <p:spPr>
          <a:xfrm>
            <a:off x="8679386" y="5388563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12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0E83DC9-E483-2E48-A125-EF822D538793}"/>
              </a:ext>
            </a:extLst>
          </p:cNvPr>
          <p:cNvSpPr/>
          <p:nvPr/>
        </p:nvSpPr>
        <p:spPr>
          <a:xfrm rot="18554490">
            <a:off x="561896" y="3206525"/>
            <a:ext cx="4405653" cy="2420099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725543-9641-A343-B5F3-0BF8A10F17A0}"/>
              </a:ext>
            </a:extLst>
          </p:cNvPr>
          <p:cNvSpPr txBox="1"/>
          <p:nvPr/>
        </p:nvSpPr>
        <p:spPr>
          <a:xfrm>
            <a:off x="8740022" y="5789981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5393CE-64EF-7248-A170-A0695571E82C}"/>
              </a:ext>
            </a:extLst>
          </p:cNvPr>
          <p:cNvSpPr txBox="1"/>
          <p:nvPr/>
        </p:nvSpPr>
        <p:spPr>
          <a:xfrm>
            <a:off x="8723191" y="6155748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2165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6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Output Sample: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printf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501152"/>
            <a:ext cx="8496944" cy="535684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Format:</a:t>
            </a: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ea typeface="Cambria Math" panose="02040503050406030204" pitchFamily="18" charset="0"/>
              </a:rPr>
              <a:t>#</a:t>
            </a:r>
            <a:r>
              <a:rPr lang="en-US" altLang="zh-CN" dirty="0" err="1">
                <a:solidFill>
                  <a:srgbClr val="C00000"/>
                </a:solidFill>
                <a:ea typeface="Cambria Math" panose="02040503050406030204" pitchFamily="18" charset="0"/>
              </a:rPr>
              <a:t>storedDistances</a:t>
            </a:r>
            <a:endParaRPr lang="en-US" altLang="zh-CN" dirty="0">
              <a:solidFill>
                <a:srgbClr val="C00000"/>
              </a:solidFill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ea typeface="Cambria Math" panose="02040503050406030204" pitchFamily="18" charset="0"/>
              </a:rPr>
              <a:t>pairID</a:t>
            </a:r>
            <a:r>
              <a:rPr lang="en-US" altLang="zh-CN" dirty="0">
                <a:ea typeface="Cambria Math" panose="02040503050406030204" pitchFamily="18" charset="0"/>
              </a:rPr>
              <a:t>	nodeID1		nodeID2		</a:t>
            </a:r>
            <a:r>
              <a:rPr lang="en-US" altLang="zh-CN" dirty="0" err="1">
                <a:ea typeface="Cambria Math" panose="02040503050406030204" pitchFamily="18" charset="0"/>
              </a:rPr>
              <a:t>approxDist</a:t>
            </a: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53763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Output Sample: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printf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501152"/>
            <a:ext cx="8496944" cy="535684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Format:</a:t>
            </a: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16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  <a:ea typeface="Cambria Math" panose="02040503050406030204" pitchFamily="18" charset="0"/>
              </a:rPr>
              <a:t>0	1	4	12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b="1" dirty="0">
                <a:solidFill>
                  <a:schemeClr val="accent4"/>
                </a:solidFill>
                <a:ea typeface="Cambria Math" panose="02040503050406030204" pitchFamily="18" charset="0"/>
              </a:rPr>
              <a:t>1	6	5	1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  <a:ea typeface="Cambria Math" panose="02040503050406030204" pitchFamily="18" charset="0"/>
              </a:rPr>
              <a:t>2	1	5	8</a:t>
            </a:r>
          </a:p>
        </p:txBody>
      </p:sp>
      <p:grpSp>
        <p:nvGrpSpPr>
          <p:cNvPr id="4" name="群組 5">
            <a:extLst>
              <a:ext uri="{FF2B5EF4-FFF2-40B4-BE49-F238E27FC236}">
                <a16:creationId xmlns:a16="http://schemas.microsoft.com/office/drawing/2014/main" id="{C3FC668D-F9EC-0E4E-8B8C-CE8F5B949DD0}"/>
              </a:ext>
            </a:extLst>
          </p:cNvPr>
          <p:cNvGrpSpPr/>
          <p:nvPr/>
        </p:nvGrpSpPr>
        <p:grpSpPr>
          <a:xfrm>
            <a:off x="5148064" y="548680"/>
            <a:ext cx="3795580" cy="3091482"/>
            <a:chOff x="1324992" y="1799219"/>
            <a:chExt cx="4277782" cy="3576003"/>
          </a:xfrm>
        </p:grpSpPr>
        <p:grpSp>
          <p:nvGrpSpPr>
            <p:cNvPr id="5" name="群組 7">
              <a:extLst>
                <a:ext uri="{FF2B5EF4-FFF2-40B4-BE49-F238E27FC236}">
                  <a16:creationId xmlns:a16="http://schemas.microsoft.com/office/drawing/2014/main" id="{129304A2-4B97-7E48-8821-2995BEB0DCDE}"/>
                </a:ext>
              </a:extLst>
            </p:cNvPr>
            <p:cNvGrpSpPr/>
            <p:nvPr/>
          </p:nvGrpSpPr>
          <p:grpSpPr>
            <a:xfrm>
              <a:off x="1404506" y="1799219"/>
              <a:ext cx="4103526" cy="3576003"/>
              <a:chOff x="1963646" y="2333777"/>
              <a:chExt cx="3444990" cy="3576003"/>
            </a:xfrm>
          </p:grpSpPr>
          <p:grpSp>
            <p:nvGrpSpPr>
              <p:cNvPr id="13" name="群組 14">
                <a:extLst>
                  <a:ext uri="{FF2B5EF4-FFF2-40B4-BE49-F238E27FC236}">
                    <a16:creationId xmlns:a16="http://schemas.microsoft.com/office/drawing/2014/main" id="{59294E4C-72F3-2742-AB74-C1F7356CE56E}"/>
                  </a:ext>
                </a:extLst>
              </p:cNvPr>
              <p:cNvGrpSpPr/>
              <p:nvPr/>
            </p:nvGrpSpPr>
            <p:grpSpPr>
              <a:xfrm>
                <a:off x="1963646" y="2333777"/>
                <a:ext cx="3444990" cy="3576003"/>
                <a:chOff x="855027" y="597481"/>
                <a:chExt cx="4542679" cy="5364914"/>
              </a:xfrm>
            </p:grpSpPr>
            <p:grpSp>
              <p:nvGrpSpPr>
                <p:cNvPr id="17" name="群組 18">
                  <a:extLst>
                    <a:ext uri="{FF2B5EF4-FFF2-40B4-BE49-F238E27FC236}">
                      <a16:creationId xmlns:a16="http://schemas.microsoft.com/office/drawing/2014/main" id="{DDEE74C2-5155-E543-9F52-691B684A92AF}"/>
                    </a:ext>
                  </a:extLst>
                </p:cNvPr>
                <p:cNvGrpSpPr/>
                <p:nvPr/>
              </p:nvGrpSpPr>
              <p:grpSpPr>
                <a:xfrm>
                  <a:off x="855027" y="937441"/>
                  <a:ext cx="4542679" cy="5024954"/>
                  <a:chOff x="855027" y="937441"/>
                  <a:chExt cx="4542679" cy="5024954"/>
                </a:xfrm>
              </p:grpSpPr>
              <p:sp>
                <p:nvSpPr>
                  <p:cNvPr id="19" name="七邊形 20">
                    <a:extLst>
                      <a:ext uri="{FF2B5EF4-FFF2-40B4-BE49-F238E27FC236}">
                        <a16:creationId xmlns:a16="http://schemas.microsoft.com/office/drawing/2014/main" id="{4FA41662-E652-6C41-AF95-241D63717894}"/>
                      </a:ext>
                    </a:extLst>
                  </p:cNvPr>
                  <p:cNvSpPr/>
                  <p:nvPr/>
                </p:nvSpPr>
                <p:spPr>
                  <a:xfrm>
                    <a:off x="1080655" y="1005840"/>
                    <a:ext cx="4089862" cy="4455622"/>
                  </a:xfrm>
                  <a:prstGeom prst="heptag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0" name="文字方塊 21">
                    <a:extLst>
                      <a:ext uri="{FF2B5EF4-FFF2-40B4-BE49-F238E27FC236}">
                        <a16:creationId xmlns:a16="http://schemas.microsoft.com/office/drawing/2014/main" id="{0084A201-A9BB-FD4D-BAD3-46541E9EA2F6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599" y="937441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21" name="文字方塊 22">
                    <a:extLst>
                      <a:ext uri="{FF2B5EF4-FFF2-40B4-BE49-F238E27FC236}">
                        <a16:creationId xmlns:a16="http://schemas.microsoft.com/office/drawing/2014/main" id="{4C320081-E0C4-8540-8A24-F0BCAD32C18C}"/>
                      </a:ext>
                    </a:extLst>
                  </p:cNvPr>
                  <p:cNvSpPr txBox="1"/>
                  <p:nvPr/>
                </p:nvSpPr>
                <p:spPr>
                  <a:xfrm>
                    <a:off x="3876875" y="937441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3</a:t>
                    </a:r>
                    <a:endParaRPr lang="zh-TW" altLang="en-US" b="1" dirty="0"/>
                  </a:p>
                </p:txBody>
              </p:sp>
              <p:sp>
                <p:nvSpPr>
                  <p:cNvPr id="22" name="文字方塊 23">
                    <a:extLst>
                      <a:ext uri="{FF2B5EF4-FFF2-40B4-BE49-F238E27FC236}">
                        <a16:creationId xmlns:a16="http://schemas.microsoft.com/office/drawing/2014/main" id="{C4AB18E8-51CC-5E4E-B816-2DE7D6615C94}"/>
                      </a:ext>
                    </a:extLst>
                  </p:cNvPr>
                  <p:cNvSpPr txBox="1"/>
                  <p:nvPr/>
                </p:nvSpPr>
                <p:spPr>
                  <a:xfrm>
                    <a:off x="855027" y="2612049"/>
                    <a:ext cx="473824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1</a:t>
                    </a:r>
                    <a:endParaRPr lang="zh-TW" altLang="en-US" b="1" dirty="0"/>
                  </a:p>
                </p:txBody>
              </p:sp>
              <p:sp>
                <p:nvSpPr>
                  <p:cNvPr id="23" name="文字方塊 24">
                    <a:extLst>
                      <a:ext uri="{FF2B5EF4-FFF2-40B4-BE49-F238E27FC236}">
                        <a16:creationId xmlns:a16="http://schemas.microsoft.com/office/drawing/2014/main" id="{E406458B-95DD-5B45-9310-B01BA47E5239}"/>
                      </a:ext>
                    </a:extLst>
                  </p:cNvPr>
                  <p:cNvSpPr txBox="1"/>
                  <p:nvPr/>
                </p:nvSpPr>
                <p:spPr>
                  <a:xfrm>
                    <a:off x="1355891" y="4624786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sp>
                <p:nvSpPr>
                  <p:cNvPr id="24" name="文字方塊 25">
                    <a:extLst>
                      <a:ext uri="{FF2B5EF4-FFF2-40B4-BE49-F238E27FC236}">
                        <a16:creationId xmlns:a16="http://schemas.microsoft.com/office/drawing/2014/main" id="{72EF209C-22E0-C347-8BF6-2624655C9478}"/>
                      </a:ext>
                    </a:extLst>
                  </p:cNvPr>
                  <p:cNvSpPr txBox="1"/>
                  <p:nvPr/>
                </p:nvSpPr>
                <p:spPr>
                  <a:xfrm>
                    <a:off x="2921071" y="5408303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25" name="文字方塊 26">
                    <a:extLst>
                      <a:ext uri="{FF2B5EF4-FFF2-40B4-BE49-F238E27FC236}">
                        <a16:creationId xmlns:a16="http://schemas.microsoft.com/office/drawing/2014/main" id="{04D6EC70-F58C-0F4A-96A9-BDB5476C2FE1}"/>
                      </a:ext>
                    </a:extLst>
                  </p:cNvPr>
                  <p:cNvSpPr txBox="1"/>
                  <p:nvPr/>
                </p:nvSpPr>
                <p:spPr>
                  <a:xfrm>
                    <a:off x="4557066" y="4448268"/>
                    <a:ext cx="473824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5</a:t>
                    </a:r>
                    <a:endParaRPr lang="zh-TW" altLang="en-US" b="1" dirty="0"/>
                  </a:p>
                </p:txBody>
              </p:sp>
              <p:sp>
                <p:nvSpPr>
                  <p:cNvPr id="26" name="文字方塊 27">
                    <a:extLst>
                      <a:ext uri="{FF2B5EF4-FFF2-40B4-BE49-F238E27FC236}">
                        <a16:creationId xmlns:a16="http://schemas.microsoft.com/office/drawing/2014/main" id="{3909076E-3CE8-DB45-B912-D198C505270F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881" y="2569462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cxnSp>
                <p:nvCxnSpPr>
                  <p:cNvPr id="27" name="直線接點 28">
                    <a:extLst>
                      <a:ext uri="{FF2B5EF4-FFF2-40B4-BE49-F238E27FC236}">
                        <a16:creationId xmlns:a16="http://schemas.microsoft.com/office/drawing/2014/main" id="{0D2E3AD7-5597-AA42-871C-C3E0A1B98368}"/>
                      </a:ext>
                    </a:extLst>
                  </p:cNvPr>
                  <p:cNvCxnSpPr>
                    <a:stCxn id="19" idx="5"/>
                    <a:endCxn id="19" idx="1"/>
                  </p:cNvCxnSpPr>
                  <p:nvPr/>
                </p:nvCxnSpPr>
                <p:spPr>
                  <a:xfrm>
                    <a:off x="1485677" y="1888334"/>
                    <a:ext cx="3684850" cy="19829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線接點 29">
                    <a:extLst>
                      <a:ext uri="{FF2B5EF4-FFF2-40B4-BE49-F238E27FC236}">
                        <a16:creationId xmlns:a16="http://schemas.microsoft.com/office/drawing/2014/main" id="{B9D81924-33D1-F54D-9F7A-BBFC12FE7077}"/>
                      </a:ext>
                    </a:extLst>
                  </p:cNvPr>
                  <p:cNvCxnSpPr>
                    <a:stCxn id="19" idx="6"/>
                    <a:endCxn id="19" idx="2"/>
                  </p:cNvCxnSpPr>
                  <p:nvPr/>
                </p:nvCxnSpPr>
                <p:spPr>
                  <a:xfrm>
                    <a:off x="3125585" y="1005840"/>
                    <a:ext cx="910075" cy="44556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線接點 30">
                    <a:extLst>
                      <a:ext uri="{FF2B5EF4-FFF2-40B4-BE49-F238E27FC236}">
                        <a16:creationId xmlns:a16="http://schemas.microsoft.com/office/drawing/2014/main" id="{44ECE893-9D1D-A44A-90CC-83E9133A7FEB}"/>
                      </a:ext>
                    </a:extLst>
                  </p:cNvPr>
                  <p:cNvCxnSpPr>
                    <a:stCxn id="19" idx="3"/>
                    <a:endCxn id="19" idx="0"/>
                  </p:cNvCxnSpPr>
                  <p:nvPr/>
                </p:nvCxnSpPr>
                <p:spPr>
                  <a:xfrm flipV="1">
                    <a:off x="2215511" y="1888334"/>
                    <a:ext cx="2549984" cy="357315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文字方塊 19">
                  <a:extLst>
                    <a:ext uri="{FF2B5EF4-FFF2-40B4-BE49-F238E27FC236}">
                      <a16:creationId xmlns:a16="http://schemas.microsoft.com/office/drawing/2014/main" id="{06A4BC58-D856-9843-A6A9-AE41211457B1}"/>
                    </a:ext>
                  </a:extLst>
                </p:cNvPr>
                <p:cNvSpPr txBox="1"/>
                <p:nvPr/>
              </p:nvSpPr>
              <p:spPr>
                <a:xfrm>
                  <a:off x="2814729" y="597481"/>
                  <a:ext cx="607109" cy="901274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b="1" dirty="0">
                      <a:solidFill>
                        <a:schemeClr val="bg1"/>
                      </a:solidFill>
                    </a:rPr>
                    <a:t>A</a:t>
                  </a:r>
                  <a:endParaRPr lang="zh-TW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4" name="文字方塊 15">
                <a:extLst>
                  <a:ext uri="{FF2B5EF4-FFF2-40B4-BE49-F238E27FC236}">
                    <a16:creationId xmlns:a16="http://schemas.microsoft.com/office/drawing/2014/main" id="{496DA040-3677-074C-BC06-0F5EB67B0C5C}"/>
                  </a:ext>
                </a:extLst>
              </p:cNvPr>
              <p:cNvSpPr txBox="1"/>
              <p:nvPr/>
            </p:nvSpPr>
            <p:spPr>
              <a:xfrm>
                <a:off x="3823628" y="3130545"/>
                <a:ext cx="56691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12</a:t>
                </a:r>
                <a:endParaRPr lang="zh-TW" altLang="en-US" b="1" dirty="0"/>
              </a:p>
            </p:txBody>
          </p:sp>
          <p:sp>
            <p:nvSpPr>
              <p:cNvPr id="15" name="文字方塊 16">
                <a:extLst>
                  <a:ext uri="{FF2B5EF4-FFF2-40B4-BE49-F238E27FC236}">
                    <a16:creationId xmlns:a16="http://schemas.microsoft.com/office/drawing/2014/main" id="{692596FF-CC6E-AA4F-9E25-142ADE245071}"/>
                  </a:ext>
                </a:extLst>
              </p:cNvPr>
              <p:cNvSpPr txBox="1"/>
              <p:nvPr/>
            </p:nvSpPr>
            <p:spPr>
              <a:xfrm>
                <a:off x="4421462" y="3588447"/>
                <a:ext cx="427673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6</a:t>
                </a:r>
                <a:endParaRPr lang="zh-TW" altLang="en-US" b="1" dirty="0"/>
              </a:p>
            </p:txBody>
          </p:sp>
          <p:sp>
            <p:nvSpPr>
              <p:cNvPr id="16" name="文字方塊 17">
                <a:extLst>
                  <a:ext uri="{FF2B5EF4-FFF2-40B4-BE49-F238E27FC236}">
                    <a16:creationId xmlns:a16="http://schemas.microsoft.com/office/drawing/2014/main" id="{028ECE26-2CFA-4142-968D-3CAAC43AFE15}"/>
                  </a:ext>
                </a:extLst>
              </p:cNvPr>
              <p:cNvSpPr txBox="1"/>
              <p:nvPr/>
            </p:nvSpPr>
            <p:spPr>
              <a:xfrm>
                <a:off x="3183608" y="3249378"/>
                <a:ext cx="74854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10</a:t>
                </a:r>
                <a:endParaRPr lang="zh-TW" altLang="en-US" b="1" dirty="0"/>
              </a:p>
            </p:txBody>
          </p:sp>
        </p:grpSp>
        <p:sp>
          <p:nvSpPr>
            <p:cNvPr id="6" name="文字方塊 8">
              <a:extLst>
                <a:ext uri="{FF2B5EF4-FFF2-40B4-BE49-F238E27FC236}">
                  <a16:creationId xmlns:a16="http://schemas.microsoft.com/office/drawing/2014/main" id="{D38D623F-9FD3-364E-B450-5E65FCA83FA1}"/>
                </a:ext>
              </a:extLst>
            </p:cNvPr>
            <p:cNvSpPr txBox="1"/>
            <p:nvPr/>
          </p:nvSpPr>
          <p:spPr>
            <a:xfrm>
              <a:off x="4715103" y="2399966"/>
              <a:ext cx="54911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B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文字方塊 9">
              <a:extLst>
                <a:ext uri="{FF2B5EF4-FFF2-40B4-BE49-F238E27FC236}">
                  <a16:creationId xmlns:a16="http://schemas.microsoft.com/office/drawing/2014/main" id="{6E1C1725-6A09-A34B-B228-8C8FE0886A6C}"/>
                </a:ext>
              </a:extLst>
            </p:cNvPr>
            <p:cNvSpPr txBox="1"/>
            <p:nvPr/>
          </p:nvSpPr>
          <p:spPr>
            <a:xfrm>
              <a:off x="5087053" y="3713036"/>
              <a:ext cx="51572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C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文字方塊 10">
              <a:extLst>
                <a:ext uri="{FF2B5EF4-FFF2-40B4-BE49-F238E27FC236}">
                  <a16:creationId xmlns:a16="http://schemas.microsoft.com/office/drawing/2014/main" id="{84AF8D7C-898B-A449-8AE3-796828D9066E}"/>
                </a:ext>
              </a:extLst>
            </p:cNvPr>
            <p:cNvSpPr txBox="1"/>
            <p:nvPr/>
          </p:nvSpPr>
          <p:spPr>
            <a:xfrm>
              <a:off x="4016556" y="4733190"/>
              <a:ext cx="56885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D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文字方塊 11">
              <a:extLst>
                <a:ext uri="{FF2B5EF4-FFF2-40B4-BE49-F238E27FC236}">
                  <a16:creationId xmlns:a16="http://schemas.microsoft.com/office/drawing/2014/main" id="{E2B17B25-24B2-964C-97E3-904B763D300A}"/>
                </a:ext>
              </a:extLst>
            </p:cNvPr>
            <p:cNvSpPr txBox="1"/>
            <p:nvPr/>
          </p:nvSpPr>
          <p:spPr>
            <a:xfrm>
              <a:off x="2414975" y="4766567"/>
              <a:ext cx="50100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文字方塊 12">
              <a:extLst>
                <a:ext uri="{FF2B5EF4-FFF2-40B4-BE49-F238E27FC236}">
                  <a16:creationId xmlns:a16="http://schemas.microsoft.com/office/drawing/2014/main" id="{E72E2DB8-8E20-CF4C-975C-9D1D3BB1C067}"/>
                </a:ext>
              </a:extLst>
            </p:cNvPr>
            <p:cNvSpPr txBox="1"/>
            <p:nvPr/>
          </p:nvSpPr>
          <p:spPr>
            <a:xfrm>
              <a:off x="1324992" y="3785026"/>
              <a:ext cx="531959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F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文字方塊 13">
              <a:extLst>
                <a:ext uri="{FF2B5EF4-FFF2-40B4-BE49-F238E27FC236}">
                  <a16:creationId xmlns:a16="http://schemas.microsoft.com/office/drawing/2014/main" id="{101CD774-E712-504D-9D8D-A21C4A1B936A}"/>
                </a:ext>
              </a:extLst>
            </p:cNvPr>
            <p:cNvSpPr txBox="1"/>
            <p:nvPr/>
          </p:nvSpPr>
          <p:spPr>
            <a:xfrm>
              <a:off x="1704399" y="2356763"/>
              <a:ext cx="56220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G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B8515C1-3009-444B-8259-BC820468619E}"/>
              </a:ext>
            </a:extLst>
          </p:cNvPr>
          <p:cNvSpPr/>
          <p:nvPr/>
        </p:nvSpPr>
        <p:spPr>
          <a:xfrm>
            <a:off x="5777639" y="4487531"/>
            <a:ext cx="2378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Pairs: </a:t>
            </a:r>
          </a:p>
          <a:p>
            <a:pPr algn="ctr"/>
            <a:r>
              <a:rPr lang="en-US" altLang="zh-TW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E)</a:t>
            </a:r>
            <a:endParaRPr lang="en-US" altLang="zh-TW" b="1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(G, F)</a:t>
            </a:r>
            <a:endParaRPr lang="en-US" altLang="zh-TW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F)</a:t>
            </a:r>
            <a:endParaRPr lang="en-US" altLang="zh-TW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67C578-A67A-6B47-BB1A-D1CB438E7795}"/>
              </a:ext>
            </a:extLst>
          </p:cNvPr>
          <p:cNvSpPr txBox="1"/>
          <p:nvPr/>
        </p:nvSpPr>
        <p:spPr>
          <a:xfrm>
            <a:off x="3724370" y="3640162"/>
            <a:ext cx="79861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B</a:t>
            </a:r>
          </a:p>
          <a:p>
            <a:r>
              <a:rPr lang="en-US" dirty="0"/>
              <a:t>A, C</a:t>
            </a:r>
          </a:p>
          <a:p>
            <a:r>
              <a:rPr lang="en-US" dirty="0"/>
              <a:t>A, D</a:t>
            </a:r>
          </a:p>
          <a:p>
            <a:r>
              <a:rPr lang="en-US" dirty="0"/>
              <a:t>A, E</a:t>
            </a:r>
          </a:p>
          <a:p>
            <a:r>
              <a:rPr lang="en-US" dirty="0"/>
              <a:t>A, F</a:t>
            </a:r>
          </a:p>
          <a:p>
            <a:r>
              <a:rPr lang="en-US" dirty="0"/>
              <a:t>A, G</a:t>
            </a:r>
          </a:p>
          <a:p>
            <a:r>
              <a:rPr lang="en-US" dirty="0"/>
              <a:t>B, C</a:t>
            </a:r>
          </a:p>
          <a:p>
            <a:r>
              <a:rPr lang="en-US" dirty="0"/>
              <a:t>B, 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12E9C5-6F9C-DE4E-817A-E1231FC9F8BD}"/>
              </a:ext>
            </a:extLst>
          </p:cNvPr>
          <p:cNvSpPr txBox="1"/>
          <p:nvPr/>
        </p:nvSpPr>
        <p:spPr>
          <a:xfrm>
            <a:off x="4810490" y="3612860"/>
            <a:ext cx="81624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C, D</a:t>
            </a:r>
          </a:p>
          <a:p>
            <a:r>
              <a:rPr lang="en-US" dirty="0"/>
              <a:t>C, E</a:t>
            </a:r>
          </a:p>
          <a:p>
            <a:r>
              <a:rPr lang="en-US" dirty="0"/>
              <a:t>C, F</a:t>
            </a:r>
          </a:p>
          <a:p>
            <a:r>
              <a:rPr lang="en-US" dirty="0"/>
              <a:t>C, G</a:t>
            </a:r>
          </a:p>
          <a:p>
            <a:r>
              <a:rPr lang="en-US" dirty="0"/>
              <a:t>D, E</a:t>
            </a:r>
          </a:p>
          <a:p>
            <a:r>
              <a:rPr lang="en-US" dirty="0"/>
              <a:t>D, F</a:t>
            </a:r>
          </a:p>
          <a:p>
            <a:r>
              <a:rPr lang="en-US" dirty="0"/>
              <a:t>D, G</a:t>
            </a:r>
          </a:p>
          <a:p>
            <a:r>
              <a:rPr lang="en-US" dirty="0"/>
              <a:t>F, G</a:t>
            </a:r>
          </a:p>
        </p:txBody>
      </p:sp>
    </p:spTree>
    <p:extLst>
      <p:ext uri="{BB962C8B-B14F-4D97-AF65-F5344CB8AC3E}">
        <p14:creationId xmlns:p14="http://schemas.microsoft.com/office/powerpoint/2010/main" val="4077664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Note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01152"/>
            <a:ext cx="7886700" cy="52402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ea typeface="Cambria Math" panose="02040503050406030204" pitchFamily="18" charset="0"/>
              </a:rPr>
              <a:t>Superb deadline</a:t>
            </a:r>
            <a:r>
              <a:rPr lang="en-US" altLang="zh-TW">
                <a:ea typeface="Cambria Math" panose="02040503050406030204" pitchFamily="18" charset="0"/>
              </a:rPr>
              <a:t>: </a:t>
            </a:r>
            <a:r>
              <a:rPr lang="en-US" altLang="zh-TW">
                <a:solidFill>
                  <a:srgbClr val="C00000"/>
                </a:solidFill>
                <a:ea typeface="Cambria Math" panose="02040503050406030204" pitchFamily="18" charset="0"/>
              </a:rPr>
              <a:t>12/19 Thu</a:t>
            </a:r>
            <a:endParaRPr lang="en-US" altLang="zh-TW" dirty="0">
              <a:solidFill>
                <a:srgbClr val="C00000"/>
              </a:solidFill>
              <a:latin typeface="+mj-ea"/>
              <a:ea typeface="+mj-ea"/>
            </a:endParaRP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Deadline: </a:t>
            </a:r>
            <a:r>
              <a:rPr lang="en-US" altLang="zh-TW" dirty="0">
                <a:solidFill>
                  <a:srgbClr val="C00000"/>
                </a:solidFill>
                <a:ea typeface="Cambria Math" panose="02040503050406030204" pitchFamily="18" charset="0"/>
              </a:rPr>
              <a:t>12/26 Thu</a:t>
            </a:r>
            <a:endParaRPr lang="en-US" altLang="zh-TW" dirty="0">
              <a:solidFill>
                <a:srgbClr val="C00000"/>
              </a:solidFill>
              <a:latin typeface="+mj-ea"/>
            </a:endParaRPr>
          </a:p>
          <a:p>
            <a:pPr marL="0" indent="0">
              <a:buNone/>
            </a:pPr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Submit your code to </a:t>
            </a:r>
            <a:r>
              <a:rPr lang="en-US" altLang="zh-TW" dirty="0">
                <a:solidFill>
                  <a:srgbClr val="0070C0"/>
                </a:solidFill>
                <a:ea typeface="Cambria Math" panose="02040503050406030204" pitchFamily="18" charset="0"/>
              </a:rPr>
              <a:t>E-course2</a:t>
            </a: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Demonstrate your code in </a:t>
            </a:r>
            <a:r>
              <a:rPr lang="zh-CN" altLang="en-US" dirty="0">
                <a:solidFill>
                  <a:srgbClr val="0070C0"/>
                </a:solidFill>
                <a:ea typeface="Cambria Math" panose="02040503050406030204" pitchFamily="18" charset="0"/>
              </a:rPr>
              <a:t>工院</a:t>
            </a:r>
            <a:r>
              <a:rPr lang="en-US" altLang="zh-CN" dirty="0">
                <a:solidFill>
                  <a:srgbClr val="0070C0"/>
                </a:solidFill>
                <a:ea typeface="Cambria Math" panose="02040503050406030204" pitchFamily="18" charset="0"/>
              </a:rPr>
              <a:t>1</a:t>
            </a:r>
            <a:r>
              <a:rPr lang="zh-CN" altLang="en-US" dirty="0">
                <a:solidFill>
                  <a:srgbClr val="0070C0"/>
                </a:solidFill>
                <a:ea typeface="Cambria Math" panose="02040503050406030204" pitchFamily="18" charset="0"/>
              </a:rPr>
              <a:t>館</a:t>
            </a:r>
            <a:r>
              <a:rPr lang="en-US" altLang="zh-TW" dirty="0">
                <a:solidFill>
                  <a:srgbClr val="0070C0"/>
                </a:solidFill>
                <a:ea typeface="Cambria Math" panose="02040503050406030204" pitchFamily="18" charset="0"/>
              </a:rPr>
              <a:t> 401B</a:t>
            </a: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b="1" dirty="0">
                <a:solidFill>
                  <a:srgbClr val="0070C0"/>
                </a:solidFill>
                <a:ea typeface="Cambria Math" panose="02040503050406030204" pitchFamily="18" charset="0"/>
              </a:rPr>
              <a:t>C Source code</a:t>
            </a:r>
          </a:p>
          <a:p>
            <a:pPr marL="0" indent="0">
              <a:buNone/>
            </a:pPr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Show a good programming style</a:t>
            </a:r>
          </a:p>
        </p:txBody>
      </p:sp>
    </p:spTree>
    <p:extLst>
      <p:ext uri="{BB962C8B-B14F-4D97-AF65-F5344CB8AC3E}">
        <p14:creationId xmlns:p14="http://schemas.microsoft.com/office/powerpoint/2010/main" val="1502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7886700" cy="4555703"/>
              </a:xfrm>
              <a:noFill/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Construct a </a:t>
                </a:r>
                <a:r>
                  <a:rPr lang="en-US" altLang="zh-TW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data structure 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such that any subsequent </a:t>
                </a:r>
                <a:r>
                  <a:rPr lang="en-US" altLang="zh-TW" dirty="0">
                    <a:solidFill>
                      <a:srgbClr val="7030A0"/>
                    </a:solidFill>
                    <a:ea typeface="新細明體" panose="02020500000000000000" pitchFamily="18" charset="-120"/>
                  </a:rPr>
                  <a:t>query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 can be </a:t>
                </a:r>
                <a:r>
                  <a:rPr lang="en-US" altLang="zh-TW" dirty="0">
                    <a:solidFill>
                      <a:srgbClr val="7030A0"/>
                    </a:solidFill>
                    <a:ea typeface="新細明體" panose="02020500000000000000" pitchFamily="18" charset="-120"/>
                  </a:rPr>
                  <a:t>answered in constant time </a:t>
                </a:r>
                <a:r>
                  <a:rPr lang="en-US" altLang="zh-TW" dirty="0">
                    <a:ea typeface="新細明體" panose="02020500000000000000" pitchFamily="18" charset="-120"/>
                    <a:sym typeface="Wingdings" pitchFamily="2" charset="2"/>
                  </a:rPr>
                  <a:t> Distance “Oracle”</a:t>
                </a:r>
              </a:p>
              <a:p>
                <a:endParaRPr lang="en-US" altLang="zh-TW" dirty="0">
                  <a:ea typeface="新細明體" panose="02020500000000000000" pitchFamily="18" charset="-120"/>
                </a:endParaRP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Use Dijkstra algorithm to calculate all-pair shortest paths and then store them in a </a:t>
                </a:r>
                <a:r>
                  <a:rPr lang="en-US" altLang="zh-TW" dirty="0">
                    <a:solidFill>
                      <a:srgbClr val="0070C0"/>
                    </a:solidFill>
                    <a:ea typeface="新細明體" panose="02020500000000000000" pitchFamily="18" charset="-120"/>
                  </a:rPr>
                  <a:t>matrix</a:t>
                </a:r>
              </a:p>
              <a:p>
                <a:endParaRPr lang="en-US" altLang="zh-TW" dirty="0">
                  <a:ea typeface="新細明體" panose="02020500000000000000" pitchFamily="18" charset="-120"/>
                </a:endParaRP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Additional space: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𝑂</m:t>
                    </m:r>
                    <m:d>
                      <m:dPr>
                        <m:ctrlPr>
                          <a:rPr lang="en-US" altLang="zh-TW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pPr>
                          <m:e>
                            <m:r>
                              <a:rPr lang="en-US" altLang="zh-TW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altLang="zh-TW" dirty="0">
                    <a:ea typeface="新細明體" panose="02020500000000000000" pitchFamily="18" charset="-120"/>
                  </a:rPr>
                </a:br>
                <a:r>
                  <a:rPr lang="en-US" altLang="zh-TW" dirty="0">
                    <a:ea typeface="新細明體" panose="02020500000000000000" pitchFamily="18" charset="-120"/>
                  </a:rPr>
                  <a:t>Query time: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𝑂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</m:t>
                        </m:r>
                      </m:e>
                    </m:d>
                  </m:oMath>
                </a14:m>
                <a:endParaRPr lang="en-US" altLang="zh-TW" dirty="0">
                  <a:ea typeface="新細明體" panose="02020500000000000000" pitchFamily="18" charset="-120"/>
                </a:endParaRP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Drawback: high space complexity</a:t>
                </a:r>
              </a:p>
            </p:txBody>
          </p:sp>
        </mc:Choice>
        <mc:Fallback xmlns="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555703"/>
              </a:xfrm>
              <a:blipFill>
                <a:blip r:embed="rId3"/>
                <a:stretch>
                  <a:fillRect l="-1447" t="-2514" b="-1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Exact Distance Query and Distance Oracle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022EE7-FF51-504E-BB28-BDCA4A5E8D23}"/>
              </a:ext>
            </a:extLst>
          </p:cNvPr>
          <p:cNvSpPr/>
          <p:nvPr/>
        </p:nvSpPr>
        <p:spPr>
          <a:xfrm>
            <a:off x="179512" y="6292819"/>
            <a:ext cx="878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Distance Oracles beyond the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Thorup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–Zwick Bound, in IEEE FOCS 2010</a:t>
            </a:r>
          </a:p>
        </p:txBody>
      </p:sp>
    </p:spTree>
    <p:extLst>
      <p:ext uri="{BB962C8B-B14F-4D97-AF65-F5344CB8AC3E}">
        <p14:creationId xmlns:p14="http://schemas.microsoft.com/office/powerpoint/2010/main" val="4048958244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8263830" cy="5032375"/>
              </a:xfrm>
              <a:noFill/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Lower space complexity and constant query time?</a:t>
                </a: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Conjecture: no such a solution</a:t>
                </a:r>
              </a:p>
              <a:p>
                <a:endParaRPr lang="en-US" altLang="zh-TW" dirty="0">
                  <a:ea typeface="新細明體" panose="02020500000000000000" pitchFamily="18" charset="-120"/>
                </a:endParaRP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Alternative: approximate the distance</a:t>
                </a: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Distance stretch bound: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𝛿</m:t>
                    </m:r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𝑢</m:t>
                    </m:r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</m:t>
                    </m:r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𝑣</m:t>
                    </m:r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)≤3⋅</m:t>
                    </m:r>
                    <m:r>
                      <a:rPr lang="en-US" altLang="zh-TW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𝑑</m:t>
                    </m:r>
                    <m:d>
                      <m:dPr>
                        <m:ctrlP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𝑢</m:t>
                        </m:r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</m:t>
                        </m:r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𝑣</m:t>
                        </m:r>
                      </m:e>
                    </m:d>
                  </m:oMath>
                </a14:m>
                <a:endParaRPr lang="en-US" altLang="zh-TW" dirty="0">
                  <a:solidFill>
                    <a:srgbClr val="C00000"/>
                  </a:solidFill>
                  <a:ea typeface="新細明體" panose="02020500000000000000" pitchFamily="18" charset="-120"/>
                </a:endParaRP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Additional space: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𝑂</m:t>
                    </m:r>
                    <m:d>
                      <m:dPr>
                        <m:ctrlPr>
                          <a:rPr lang="en-US" altLang="zh-TW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1.5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>
                    <a:ea typeface="新細明體" panose="02020500000000000000" pitchFamily="18" charset="-120"/>
                  </a:rPr>
                  <a:t> in average</a:t>
                </a:r>
                <a:br>
                  <a:rPr lang="en-US" altLang="zh-TW" dirty="0">
                    <a:ea typeface="新細明體" panose="02020500000000000000" pitchFamily="18" charset="-120"/>
                  </a:rPr>
                </a:br>
                <a:r>
                  <a:rPr lang="en-US" altLang="zh-TW" dirty="0">
                    <a:ea typeface="新細明體" panose="02020500000000000000" pitchFamily="18" charset="-120"/>
                  </a:rPr>
                  <a:t>Query time: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𝑂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</m:t>
                        </m:r>
                      </m:e>
                    </m:d>
                  </m:oMath>
                </a14:m>
                <a:endParaRPr lang="en-US" altLang="zh-TW" dirty="0">
                  <a:ea typeface="新細明體" panose="02020500000000000000" pitchFamily="18" charset="-120"/>
                </a:endParaRP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Efficient and simple to implement</a:t>
                </a:r>
              </a:p>
              <a:p>
                <a:pPr marL="0" indent="0">
                  <a:buNone/>
                </a:pPr>
                <a:endParaRPr lang="en-US" altLang="zh-TW" dirty="0"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263830" cy="5032375"/>
              </a:xfrm>
              <a:blipFill>
                <a:blip r:embed="rId3"/>
                <a:stretch>
                  <a:fillRect l="-1382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Approximate Distance Oracle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040968-9239-4040-ACCC-BC54A80F0357}"/>
              </a:ext>
            </a:extLst>
          </p:cNvPr>
          <p:cNvSpPr/>
          <p:nvPr/>
        </p:nvSpPr>
        <p:spPr>
          <a:xfrm>
            <a:off x="179512" y="6292819"/>
            <a:ext cx="8856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Approximate distance oracles, in Journal of ACM 2005</a:t>
            </a:r>
          </a:p>
        </p:txBody>
      </p:sp>
    </p:spTree>
    <p:extLst>
      <p:ext uri="{BB962C8B-B14F-4D97-AF65-F5344CB8AC3E}">
        <p14:creationId xmlns:p14="http://schemas.microsoft.com/office/powerpoint/2010/main" val="929702074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8263830" cy="5032375"/>
              </a:xfrm>
              <a:noFill/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Sample the nodes with a probability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𝑝</m:t>
                    </m:r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zh-TW" dirty="0">
                  <a:ea typeface="新細明體" panose="02020500000000000000" pitchFamily="18" charset="-120"/>
                </a:endParaRP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That is, each node is sampled with a probability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𝑝</m:t>
                    </m:r>
                  </m:oMath>
                </a14:m>
                <a:endParaRPr lang="en-US" altLang="zh-TW" dirty="0">
                  <a:ea typeface="新細明體" panose="02020500000000000000" pitchFamily="18" charset="-120"/>
                </a:endParaRP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For each node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𝑣</m:t>
                    </m:r>
                  </m:oMath>
                </a14:m>
                <a:r>
                  <a:rPr lang="en-US" altLang="zh-TW" dirty="0">
                    <a:ea typeface="新細明體" panose="02020500000000000000" pitchFamily="18" charset="-120"/>
                  </a:rPr>
                  <a:t>, </a:t>
                </a:r>
              </a:p>
              <a:p>
                <a:pPr lvl="1"/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Store the 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distance to every sampled node</a:t>
                </a:r>
              </a:p>
              <a:p>
                <a:pPr lvl="1"/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Store its closest sampled node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(If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sampled, then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lvl="1"/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𝐵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𝑣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={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𝑢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∈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𝑉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|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𝑑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𝑢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𝑣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≤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𝑑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𝑣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𝑝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𝑣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)}</m:t>
                    </m:r>
                  </m:oMath>
                </a14:m>
                <a:endParaRPr lang="en-US" altLang="zh-TW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Store the 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distance to every node in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𝐵</m:t>
                    </m:r>
                    <m:r>
                      <a:rPr lang="en-US" altLang="zh-TW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a:rPr lang="en-US" altLang="zh-TW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𝑣</m:t>
                    </m:r>
                    <m:r>
                      <a:rPr lang="en-US" altLang="zh-TW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</m:t>
                    </m:r>
                  </m:oMath>
                </a14:m>
                <a:endParaRPr lang="en-US" altLang="zh-TW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TW" dirty="0"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263830" cy="5032375"/>
              </a:xfrm>
              <a:blipFill>
                <a:blip r:embed="rId3"/>
                <a:stretch>
                  <a:fillRect l="-1382" t="-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Data Structure for Approximate Distance Oracle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>
                <a:solidFill>
                  <a:srgbClr val="7030A0"/>
                </a:solidFill>
                <a:ea typeface="新細明體" panose="02020500000000000000" pitchFamily="18" charset="-120"/>
              </a:rPr>
              <a:t>We don’t implement this oracle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040968-9239-4040-ACCC-BC54A80F0357}"/>
              </a:ext>
            </a:extLst>
          </p:cNvPr>
          <p:cNvSpPr/>
          <p:nvPr/>
        </p:nvSpPr>
        <p:spPr>
          <a:xfrm>
            <a:off x="179512" y="6292819"/>
            <a:ext cx="8856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Approximate distance oracles, in Journal of ACM 2005</a:t>
            </a:r>
          </a:p>
        </p:txBody>
      </p:sp>
    </p:spTree>
    <p:extLst>
      <p:ext uri="{BB962C8B-B14F-4D97-AF65-F5344CB8AC3E}">
        <p14:creationId xmlns:p14="http://schemas.microsoft.com/office/powerpoint/2010/main" val="1348424888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Data Structure for Approximate Distance Oracle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>
                <a:solidFill>
                  <a:srgbClr val="7030A0"/>
                </a:solidFill>
                <a:ea typeface="新細明體" panose="02020500000000000000" pitchFamily="18" charset="-120"/>
              </a:rPr>
              <a:t>We don’t implement this oracle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040968-9239-4040-ACCC-BC54A80F0357}"/>
              </a:ext>
            </a:extLst>
          </p:cNvPr>
          <p:cNvSpPr/>
          <p:nvPr/>
        </p:nvSpPr>
        <p:spPr>
          <a:xfrm>
            <a:off x="179512" y="6292819"/>
            <a:ext cx="8856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Approximate distance oracles, in Journal of ACM 2005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702010F-6140-0D44-94FC-99E0CEF78E4F}"/>
              </a:ext>
            </a:extLst>
          </p:cNvPr>
          <p:cNvGrpSpPr/>
          <p:nvPr/>
        </p:nvGrpSpPr>
        <p:grpSpPr>
          <a:xfrm>
            <a:off x="1619672" y="1758693"/>
            <a:ext cx="6121400" cy="4445000"/>
            <a:chOff x="1619672" y="1758693"/>
            <a:chExt cx="6121400" cy="4445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E594B4C-E06E-904D-991C-412075DE1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9672" y="1758693"/>
              <a:ext cx="6121400" cy="4445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35099540-7E4E-D842-A5A3-0ECC25A25F0C}"/>
                    </a:ext>
                  </a:extLst>
                </p:cNvPr>
                <p:cNvSpPr/>
                <p:nvPr/>
              </p:nvSpPr>
              <p:spPr>
                <a:xfrm>
                  <a:off x="3995936" y="2852936"/>
                  <a:ext cx="91108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𝐵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35099540-7E4E-D842-A5A3-0ECC25A25F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936" y="2852936"/>
                  <a:ext cx="911083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18B173-224E-7E4E-A25D-B783A94CF63A}"/>
                </a:ext>
              </a:extLst>
            </p:cNvPr>
            <p:cNvSpPr/>
            <p:nvPr/>
          </p:nvSpPr>
          <p:spPr>
            <a:xfrm>
              <a:off x="3059832" y="4572144"/>
              <a:ext cx="720080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61A629A-6BDD-8242-9FEE-D6A80A6E58D7}"/>
                    </a:ext>
                  </a:extLst>
                </p:cNvPr>
                <p:cNvSpPr/>
                <p:nvPr/>
              </p:nvSpPr>
              <p:spPr>
                <a:xfrm>
                  <a:off x="3049755" y="4485327"/>
                  <a:ext cx="87613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61A629A-6BDD-8242-9FEE-D6A80A6E58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755" y="4485327"/>
                  <a:ext cx="876137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16647586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8263830" cy="5032375"/>
              </a:xfrm>
              <a:noFill/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We pick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⌈</m:t>
                    </m:r>
                    <m:r>
                      <a:rPr lang="en-US" altLang="zh-TW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𝑝</m:t>
                    </m:r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𝑛</m:t>
                    </m:r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⌉=⌈</m:t>
                    </m:r>
                    <m:f>
                      <m:fPr>
                        <m:ctrlPr>
                          <a:rPr lang="en-US" altLang="zh-TW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⋅</m:t>
                    </m:r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𝑛</m:t>
                    </m:r>
                    <m:r>
                      <a:rPr lang="en-US" altLang="zh-TW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⌉</m:t>
                    </m:r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r>
                      <a:rPr lang="en-US" altLang="zh-TW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⌈</m:t>
                    </m:r>
                    <m:rad>
                      <m:radPr>
                        <m:degHide m:val="on"/>
                        <m:ctrlP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radPr>
                      <m:deg/>
                      <m:e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𝑛</m:t>
                        </m:r>
                      </m:e>
                    </m:rad>
                    <m:r>
                      <a:rPr lang="en-US" altLang="zh-TW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⌉</m:t>
                    </m:r>
                  </m:oMath>
                </a14:m>
                <a:r>
                  <a:rPr lang="zh-TW" altLang="en-US" dirty="0">
                    <a:ea typeface="新細明體" panose="02020500000000000000" pitchFamily="18" charset="-120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sampled nodes in the graph with a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𝑘</m:t>
                    </m:r>
                  </m:oMath>
                </a14:m>
                <a:r>
                  <a:rPr lang="en-US" altLang="zh-TW" dirty="0">
                    <a:solidFill>
                      <a:srgbClr val="00B050"/>
                    </a:solidFill>
                    <a:ea typeface="新細明體" panose="02020500000000000000" pitchFamily="18" charset="-120"/>
                  </a:rPr>
                  <a:t>-center problem 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(see next page)</a:t>
                </a: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For each node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𝑣</m:t>
                    </m:r>
                  </m:oMath>
                </a14:m>
                <a:r>
                  <a:rPr lang="en-US" altLang="zh-TW" dirty="0">
                    <a:ea typeface="新細明體" panose="02020500000000000000" pitchFamily="18" charset="-120"/>
                  </a:rPr>
                  <a:t>, </a:t>
                </a:r>
              </a:p>
              <a:p>
                <a:pPr lvl="1"/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Store the 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distance to every sampled node</a:t>
                </a:r>
              </a:p>
              <a:p>
                <a:pPr lvl="1"/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Store its closest sampled node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(If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sampled, then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b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there is a tie, then select the one with </a:t>
                </a:r>
                <a:r>
                  <a:rPr lang="en-US" altLang="zh-TW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smaller ID</a:t>
                </a:r>
                <a:endParaRPr lang="en-US" altLang="zh-TW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𝐵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𝑣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={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𝑢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∈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𝑉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|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𝑑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𝑢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𝑣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≤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𝑑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𝑣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𝑝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𝑣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)}</m:t>
                    </m:r>
                  </m:oMath>
                </a14:m>
                <a:endParaRPr lang="en-US" altLang="zh-TW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Store the 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distance to every node in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𝐵</m:t>
                    </m:r>
                    <m:r>
                      <a:rPr lang="en-US" altLang="zh-TW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a:rPr lang="en-US" altLang="zh-TW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𝑣</m:t>
                    </m:r>
                    <m:r>
                      <a:rPr lang="en-US" altLang="zh-TW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</m:t>
                    </m:r>
                  </m:oMath>
                </a14:m>
                <a:endParaRPr lang="en-US" altLang="zh-TW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TW" dirty="0">
                  <a:ea typeface="新細明體" panose="02020500000000000000" pitchFamily="18" charset="-120"/>
                </a:endParaRPr>
              </a:p>
            </p:txBody>
          </p:sp>
        </mc:Choice>
        <mc:Fallback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263830" cy="5032375"/>
              </a:xfrm>
              <a:blipFill>
                <a:blip r:embed="rId3"/>
                <a:stretch>
                  <a:fillRect l="-1382" t="-505" r="-2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Modified Data Structure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>
                <a:solidFill>
                  <a:srgbClr val="7030A0"/>
                </a:solidFill>
                <a:ea typeface="新細明體" panose="02020500000000000000" pitchFamily="18" charset="-120"/>
              </a:rPr>
              <a:t>We implement this modified oracle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1048191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Google Shape;18439;p1"/>
          <p:cNvSpPr txBox="1">
            <a:spLocks noGrp="1"/>
          </p:cNvSpPr>
          <p:nvPr>
            <p:ph type="body" idx="1"/>
          </p:nvPr>
        </p:nvSpPr>
        <p:spPr>
          <a:xfrm>
            <a:off x="251525" y="1690699"/>
            <a:ext cx="8263800" cy="5032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379" t="-2269" r="-30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noFill/>
              </a:rPr>
              <a:t> </a:t>
            </a:r>
            <a:endParaRPr/>
          </a:p>
        </p:txBody>
      </p:sp>
      <p:sp>
        <p:nvSpPr>
          <p:cNvPr id="18440" name="Google Shape;1844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929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ndara"/>
              <a:buNone/>
            </a:pPr>
            <a:r>
              <a:rPr lang="en-US">
                <a:noFill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8263830" cy="5032375"/>
              </a:xfrm>
              <a:noFill/>
            </p:spPr>
            <p:txBody>
              <a:bodyPr>
                <a:normAutofit/>
              </a:bodyPr>
              <a:lstStyle/>
              <a:p>
                <a:r>
                  <a:rPr lang="en-US" altLang="zh-TW" sz="2400" dirty="0">
                    <a:ea typeface="新細明體" panose="02020500000000000000" pitchFamily="18" charset="-120"/>
                  </a:rPr>
                  <a:t>Answer the subsequent </a:t>
                </a:r>
                <a:r>
                  <a:rPr lang="en-US" altLang="zh-TW" sz="2400" dirty="0">
                    <a:solidFill>
                      <a:srgbClr val="0070C0"/>
                    </a:solidFill>
                    <a:ea typeface="新細明體" panose="02020500000000000000" pitchFamily="18" charset="-120"/>
                  </a:rPr>
                  <a:t>query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𝑑</m:t>
                    </m:r>
                    <m:r>
                      <a:rPr lang="en-US" altLang="zh-TW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a:rPr lang="en-US" altLang="zh-TW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𝑢</m:t>
                    </m:r>
                    <m:r>
                      <a:rPr lang="en-US" altLang="zh-TW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</m:t>
                    </m:r>
                    <m:r>
                      <a:rPr lang="en-US" altLang="zh-TW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𝑣</m:t>
                    </m:r>
                    <m:r>
                      <a:rPr lang="en-US" altLang="zh-TW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</m:t>
                    </m:r>
                  </m:oMath>
                </a14:m>
                <a:endParaRPr lang="en-US" altLang="zh-TW" sz="2400" dirty="0">
                  <a:solidFill>
                    <a:srgbClr val="0070C0"/>
                  </a:solidFill>
                  <a:ea typeface="新細明體" panose="02020500000000000000" pitchFamily="18" charset="-120"/>
                </a:endParaRPr>
              </a:p>
              <a:p>
                <a:pPr lvl="1"/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sz="2400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in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TW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sz="2400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in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TW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sz="2400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sz="2400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sampled</a:t>
                </a: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then return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(note that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lvl="1"/>
                <a:r>
                  <a:rPr lang="en-US" altLang="zh-TW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Otherwise</a:t>
                </a: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return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TW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263830" cy="5032375"/>
              </a:xfrm>
              <a:blipFill>
                <a:blip r:embed="rId3"/>
                <a:stretch>
                  <a:fillRect l="-922" t="-1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Method of Approximate Distance Query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040968-9239-4040-ACCC-BC54A80F0357}"/>
              </a:ext>
            </a:extLst>
          </p:cNvPr>
          <p:cNvSpPr/>
          <p:nvPr/>
        </p:nvSpPr>
        <p:spPr>
          <a:xfrm>
            <a:off x="179512" y="6292819"/>
            <a:ext cx="8856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Approximate distance oracles, in Journal of ACM 2005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1BCD4A-EC11-C647-9F2F-B2B704954EDF}"/>
              </a:ext>
            </a:extLst>
          </p:cNvPr>
          <p:cNvSpPr/>
          <p:nvPr/>
        </p:nvSpPr>
        <p:spPr>
          <a:xfrm>
            <a:off x="1436204" y="4221088"/>
            <a:ext cx="1189386" cy="118938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7C70338-BCD7-B349-967D-98C1F7F70D29}"/>
              </a:ext>
            </a:extLst>
          </p:cNvPr>
          <p:cNvGrpSpPr/>
          <p:nvPr/>
        </p:nvGrpSpPr>
        <p:grpSpPr>
          <a:xfrm>
            <a:off x="323528" y="3590134"/>
            <a:ext cx="3721983" cy="2702685"/>
            <a:chOff x="1619672" y="1758693"/>
            <a:chExt cx="6121400" cy="4445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3F1EFC4-AAF7-8547-9F01-C3DDF4FB5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9672" y="1758693"/>
              <a:ext cx="6121400" cy="4445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853E103-0723-5148-8079-EABDC9AFCFAF}"/>
                    </a:ext>
                  </a:extLst>
                </p:cNvPr>
                <p:cNvSpPr/>
                <p:nvPr/>
              </p:nvSpPr>
              <p:spPr>
                <a:xfrm>
                  <a:off x="3995936" y="2852937"/>
                  <a:ext cx="902281" cy="4555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𝐵</m:t>
                        </m:r>
                        <m:d>
                          <m:dPr>
                            <m:ctrlPr>
                              <a:rPr lang="en-US" altLang="zh-TW" sz="1200" i="1" dirty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dPr>
                          <m:e>
                            <m:r>
                              <a:rPr lang="en-US" altLang="zh-TW" sz="1200" i="1" dirty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853E103-0723-5148-8079-EABDC9AFCF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936" y="2852937"/>
                  <a:ext cx="902281" cy="4555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54218D-D07F-5D4F-BD60-5ABB0C0875CD}"/>
                </a:ext>
              </a:extLst>
            </p:cNvPr>
            <p:cNvSpPr/>
            <p:nvPr/>
          </p:nvSpPr>
          <p:spPr>
            <a:xfrm>
              <a:off x="3059832" y="4572144"/>
              <a:ext cx="720080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923C141-5B42-CC45-8232-320D626E3387}"/>
                    </a:ext>
                  </a:extLst>
                </p:cNvPr>
                <p:cNvSpPr/>
                <p:nvPr/>
              </p:nvSpPr>
              <p:spPr>
                <a:xfrm>
                  <a:off x="3049756" y="4485327"/>
                  <a:ext cx="874861" cy="4555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sz="1200" i="1" dirty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dPr>
                          <m:e>
                            <m:r>
                              <a:rPr lang="en-US" altLang="zh-TW" sz="1200" i="1" dirty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923C141-5B42-CC45-8232-320D626E33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756" y="4485327"/>
                  <a:ext cx="874861" cy="455569"/>
                </a:xfrm>
                <a:prstGeom prst="rect">
                  <a:avLst/>
                </a:prstGeom>
                <a:blipFill>
                  <a:blip r:embed="rId6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3B266EF-D890-9448-B113-D535CEBEEDA1}"/>
                  </a:ext>
                </a:extLst>
              </p:cNvPr>
              <p:cNvSpPr/>
              <p:nvPr/>
            </p:nvSpPr>
            <p:spPr>
              <a:xfrm>
                <a:off x="2114936" y="4971005"/>
                <a:ext cx="3200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𝑢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3B266EF-D890-9448-B113-D535CEBEED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936" y="4971005"/>
                <a:ext cx="32002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12D0B40A-A116-8C4F-95D1-68C468BC5DB7}"/>
              </a:ext>
            </a:extLst>
          </p:cNvPr>
          <p:cNvSpPr/>
          <p:nvPr/>
        </p:nvSpPr>
        <p:spPr>
          <a:xfrm>
            <a:off x="5965741" y="4153620"/>
            <a:ext cx="1189386" cy="118938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908A0D-9796-D645-84DD-2BB4EAFE1690}"/>
              </a:ext>
            </a:extLst>
          </p:cNvPr>
          <p:cNvGrpSpPr/>
          <p:nvPr/>
        </p:nvGrpSpPr>
        <p:grpSpPr>
          <a:xfrm>
            <a:off x="4853065" y="3522666"/>
            <a:ext cx="3721983" cy="2702685"/>
            <a:chOff x="1619672" y="1758693"/>
            <a:chExt cx="6121400" cy="4445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38D2776-B1C9-3543-9AB7-E1D957F98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9672" y="1758693"/>
              <a:ext cx="6121400" cy="4445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D48BD3E-49EA-4447-A1A8-0B080AB9CB6C}"/>
                    </a:ext>
                  </a:extLst>
                </p:cNvPr>
                <p:cNvSpPr/>
                <p:nvPr/>
              </p:nvSpPr>
              <p:spPr>
                <a:xfrm>
                  <a:off x="3995936" y="2852937"/>
                  <a:ext cx="902281" cy="4555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𝐵</m:t>
                        </m:r>
                        <m:d>
                          <m:dPr>
                            <m:ctrlPr>
                              <a:rPr lang="en-US" altLang="zh-TW" sz="1200" i="1" dirty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dPr>
                          <m:e>
                            <m:r>
                              <a:rPr lang="en-US" altLang="zh-TW" sz="1200" i="1" dirty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D48BD3E-49EA-4447-A1A8-0B080AB9CB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936" y="2852937"/>
                  <a:ext cx="902281" cy="45556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5FD98F-FBB7-C24E-89B5-96E69D8A0996}"/>
                </a:ext>
              </a:extLst>
            </p:cNvPr>
            <p:cNvSpPr/>
            <p:nvPr/>
          </p:nvSpPr>
          <p:spPr>
            <a:xfrm>
              <a:off x="3059832" y="4572144"/>
              <a:ext cx="720080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F5C1511-89D6-844E-8493-B578F9944B2F}"/>
                    </a:ext>
                  </a:extLst>
                </p:cNvPr>
                <p:cNvSpPr/>
                <p:nvPr/>
              </p:nvSpPr>
              <p:spPr>
                <a:xfrm>
                  <a:off x="3049756" y="4485327"/>
                  <a:ext cx="874861" cy="4555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sz="1200" i="1" dirty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dPr>
                          <m:e>
                            <m:r>
                              <a:rPr lang="en-US" altLang="zh-TW" sz="1200" i="1" dirty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F5C1511-89D6-844E-8493-B578F9944B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756" y="4485327"/>
                  <a:ext cx="874861" cy="455569"/>
                </a:xfrm>
                <a:prstGeom prst="rect">
                  <a:avLst/>
                </a:prstGeom>
                <a:blipFill>
                  <a:blip r:embed="rId9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AEDF0E-5877-BD4E-96C9-DABE5190C0E1}"/>
                  </a:ext>
                </a:extLst>
              </p:cNvPr>
              <p:cNvSpPr/>
              <p:nvPr/>
            </p:nvSpPr>
            <p:spPr>
              <a:xfrm>
                <a:off x="8109914" y="5574647"/>
                <a:ext cx="3200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𝑢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AEDF0E-5877-BD4E-96C9-DABE5190C0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914" y="5574647"/>
                <a:ext cx="320023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53C8C2-CBA7-CB4D-AFC2-334C92B8731D}"/>
              </a:ext>
            </a:extLst>
          </p:cNvPr>
          <p:cNvCxnSpPr>
            <a:cxnSpLocks/>
          </p:cNvCxnSpPr>
          <p:nvPr/>
        </p:nvCxnSpPr>
        <p:spPr>
          <a:xfrm flipH="1" flipV="1">
            <a:off x="6254536" y="5300792"/>
            <a:ext cx="2013267" cy="6731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601096-A646-3740-B67F-49FECBAFEBC5}"/>
              </a:ext>
            </a:extLst>
          </p:cNvPr>
          <p:cNvCxnSpPr>
            <a:cxnSpLocks/>
          </p:cNvCxnSpPr>
          <p:nvPr/>
        </p:nvCxnSpPr>
        <p:spPr>
          <a:xfrm flipV="1">
            <a:off x="6260663" y="4778665"/>
            <a:ext cx="294671" cy="45041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943778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1726</Words>
  <Application>Microsoft Macintosh PowerPoint</Application>
  <PresentationFormat>On-screen Show (4:3)</PresentationFormat>
  <Paragraphs>441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LingWai SC Medium</vt:lpstr>
      <vt:lpstr>微軟正黑體</vt:lpstr>
      <vt:lpstr>Apple Chancery</vt:lpstr>
      <vt:lpstr>Arial</vt:lpstr>
      <vt:lpstr>Cambria Math</vt:lpstr>
      <vt:lpstr>Candara</vt:lpstr>
      <vt:lpstr>Monotype Sorts</vt:lpstr>
      <vt:lpstr>Plantagenet Cherokee</vt:lpstr>
      <vt:lpstr>Times New Roman</vt:lpstr>
      <vt:lpstr>Office 佈景主題</vt:lpstr>
      <vt:lpstr>PowerPoint Presentation</vt:lpstr>
      <vt:lpstr>Exact Distance Query  (shortest path distance)</vt:lpstr>
      <vt:lpstr>Exact Distance Query and Distance Oracle</vt:lpstr>
      <vt:lpstr>Approximate Distance Oracle</vt:lpstr>
      <vt:lpstr>Data Structure for Approximate Distance Oracle (We don’t implement this oracle)</vt:lpstr>
      <vt:lpstr>Data Structure for Approximate Distance Oracle (We don’t implement this oracle)</vt:lpstr>
      <vt:lpstr>Modified Data Structure (We implement this modified oracle)</vt:lpstr>
      <vt:lpstr> </vt:lpstr>
      <vt:lpstr>Method of Approximate Distance Query</vt:lpstr>
      <vt:lpstr>Implementation Rules</vt:lpstr>
      <vt:lpstr>Programming Project #4: Modified approximate distance oracle</vt:lpstr>
      <vt:lpstr>Reference and Reading Materials</vt:lpstr>
      <vt:lpstr>Input Sample: use scanf</vt:lpstr>
      <vt:lpstr>Input Sample: use scanf</vt:lpstr>
      <vt:lpstr>Input Sample: use scanf</vt:lpstr>
      <vt:lpstr>Input Sample: use scanf</vt:lpstr>
      <vt:lpstr>Input Sample: use scanf</vt:lpstr>
      <vt:lpstr>Input Sample: use scanf</vt:lpstr>
      <vt:lpstr>Input Sample: use scanf</vt:lpstr>
      <vt:lpstr>Input Sample: use scanf</vt:lpstr>
      <vt:lpstr>Input Sample: use scanf</vt:lpstr>
      <vt:lpstr>Output Sample: use printf</vt:lpstr>
      <vt:lpstr>Output Sample: use printf</vt:lpstr>
      <vt:lpstr>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2019-12-24T02:38:43Z</dcterms:modified>
</cp:coreProperties>
</file>