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3.gif" ContentType="image/gif"/>
  <Override PartName="/ppt/media/image1.jpeg" ContentType="image/jpeg"/>
  <Override PartName="/ppt/media/image2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presentation.xml" ContentType="application/vnd.openxmlformats-officedocument.presentationml.presentation.main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5" Type="http://schemas.openxmlformats.org/officeDocument/2006/relationships/custom-properties" Target="docProps/custom.xml"></Relationship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87" r:id="rId37"/>
    <p:sldMasterId id="2147483688" r:id="rId39"/>
    <p:sldMasterId id="2147483689" r:id="rId41"/>
  </p:sldMasterIdLst>
  <p:sldIdLst>
    <p:sldId id="256" r:id="rId43"/>
    <p:sldId id="257" r:id="rId44"/>
    <p:sldId id="258" r:id="rId45"/>
    <p:sldId id="259" r:id="rId46"/>
    <p:sldId id="260" r:id="rId47"/>
    <p:sldId id="261" r:id="rId48"/>
    <p:sldId id="262" r:id="rId49"/>
    <p:sldId id="263" r:id="rId50"/>
    <p:sldId id="264" r:id="rId51"/>
    <p:sldId id="265" r:id="rId52"/>
    <p:sldId id="266" r:id="rId53"/>
    <p:sldId id="267" r:id="rId54"/>
    <p:sldId id="268" r:id="rId55"/>
    <p:sldId id="269" r:id="rId56"/>
    <p:sldId id="284" r:id="rId57"/>
    <p:sldId id="286" r:id="rId58"/>
    <p:sldId id="285" r:id="rId59"/>
    <p:sldId id="270" r:id="rId60"/>
    <p:sldId id="271" r:id="rId61"/>
    <p:sldId id="272" r:id="rId62"/>
    <p:sldId id="273" r:id="rId63"/>
    <p:sldId id="274" r:id="rId64"/>
    <p:sldId id="275" r:id="rId65"/>
  </p:sldIdLst>
  <p:sldSz cx="9144000" cy="6858000"/>
  <p:notesSz cx="6858000" cy="9144000"/>
</p:presentation>
</file>

<file path=ppt/_rels/presentation.xml.rels><?xml version="1.0" encoding="UTF-8"?>
<Relationships xmlns="http://schemas.openxmlformats.org/package/2006/relationships"><Relationship Id="rId37" Type="http://schemas.openxmlformats.org/officeDocument/2006/relationships/slideMaster" Target="slideMasters/slideMaster1.xml"></Relationship><Relationship Id="rId38" Type="http://schemas.openxmlformats.org/officeDocument/2006/relationships/theme" Target="theme/theme1.xml"></Relationship><Relationship Id="rId39" Type="http://schemas.openxmlformats.org/officeDocument/2006/relationships/slideMaster" Target="slideMasters/slideMaster2.xml"></Relationship><Relationship Id="rId41" Type="http://schemas.openxmlformats.org/officeDocument/2006/relationships/slideMaster" Target="slideMasters/slideMaster3.xml"></Relationship><Relationship Id="rId43" Type="http://schemas.openxmlformats.org/officeDocument/2006/relationships/slide" Target="slides/slide1.xml"></Relationship><Relationship Id="rId44" Type="http://schemas.openxmlformats.org/officeDocument/2006/relationships/slide" Target="slides/slide2.xml"></Relationship><Relationship Id="rId45" Type="http://schemas.openxmlformats.org/officeDocument/2006/relationships/slide" Target="slides/slide3.xml"></Relationship><Relationship Id="rId46" Type="http://schemas.openxmlformats.org/officeDocument/2006/relationships/slide" Target="slides/slide4.xml"></Relationship><Relationship Id="rId47" Type="http://schemas.openxmlformats.org/officeDocument/2006/relationships/slide" Target="slides/slide5.xml"></Relationship><Relationship Id="rId48" Type="http://schemas.openxmlformats.org/officeDocument/2006/relationships/slide" Target="slides/slide6.xml"></Relationship><Relationship Id="rId49" Type="http://schemas.openxmlformats.org/officeDocument/2006/relationships/slide" Target="slides/slide7.xml"></Relationship><Relationship Id="rId50" Type="http://schemas.openxmlformats.org/officeDocument/2006/relationships/slide" Target="slides/slide8.xml"></Relationship><Relationship Id="rId51" Type="http://schemas.openxmlformats.org/officeDocument/2006/relationships/slide" Target="slides/slide9.xml"></Relationship><Relationship Id="rId52" Type="http://schemas.openxmlformats.org/officeDocument/2006/relationships/slide" Target="slides/slide10.xml"></Relationship><Relationship Id="rId53" Type="http://schemas.openxmlformats.org/officeDocument/2006/relationships/slide" Target="slides/slide11.xml"></Relationship><Relationship Id="rId54" Type="http://schemas.openxmlformats.org/officeDocument/2006/relationships/slide" Target="slides/slide12.xml"></Relationship><Relationship Id="rId55" Type="http://schemas.openxmlformats.org/officeDocument/2006/relationships/slide" Target="slides/slide13.xml"></Relationship><Relationship Id="rId56" Type="http://schemas.openxmlformats.org/officeDocument/2006/relationships/slide" Target="slides/slide14.xml"></Relationship><Relationship Id="rId57" Type="http://schemas.openxmlformats.org/officeDocument/2006/relationships/slide" Target="slides/slide15.xml"></Relationship><Relationship Id="rId58" Type="http://schemas.openxmlformats.org/officeDocument/2006/relationships/slide" Target="slides/slide16.xml"></Relationship><Relationship Id="rId59" Type="http://schemas.openxmlformats.org/officeDocument/2006/relationships/slide" Target="slides/slide17.xml"></Relationship><Relationship Id="rId60" Type="http://schemas.openxmlformats.org/officeDocument/2006/relationships/slide" Target="slides/slide18.xml"></Relationship><Relationship Id="rId61" Type="http://schemas.openxmlformats.org/officeDocument/2006/relationships/slide" Target="slides/slide19.xml"></Relationship><Relationship Id="rId62" Type="http://schemas.openxmlformats.org/officeDocument/2006/relationships/slide" Target="slides/slide20.xml"></Relationship><Relationship Id="rId63" Type="http://schemas.openxmlformats.org/officeDocument/2006/relationships/slide" Target="slides/slide21.xml"></Relationship><Relationship Id="rId64" Type="http://schemas.openxmlformats.org/officeDocument/2006/relationships/slide" Target="slides/slide22.xml"></Relationship><Relationship Id="rId65" Type="http://schemas.openxmlformats.org/officeDocument/2006/relationships/slide" Target="slides/slide23.xml"></Relationship>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Образец заголовка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5DA4AFA6-72C8-4FBF-AF28-9B678A4828BF}" type="datetime">
              <a:rPr b="0" lang="ru-RU" sz="1200" spc="-1" strike="noStrike">
                <a:solidFill>
                  <a:srgbClr val="8b8b8b"/>
                </a:solidFill>
                <a:latin typeface="Calibri"/>
              </a:rPr>
              <a:t>5.8.19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685412E-09A2-4E17-A24A-155ADB18B58E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15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Второй уровень структуры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Образец заголовка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Образец текста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Второй уровень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Третий уровень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Пятый уровень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8975E405-40E2-4403-B63B-3CA57C1A6F56}" type="datetime">
              <a:rPr b="0" lang="ru-RU" sz="1200" spc="-1" strike="noStrike">
                <a:solidFill>
                  <a:srgbClr val="8b8b8b"/>
                </a:solidFill>
                <a:latin typeface="Calibri"/>
              </a:rPr>
              <a:t>5.8.19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C640791-3C64-4808-A682-5E52F6290F7D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A7B8A38E-7823-4E77-A366-E4051C232321}" type="datetime">
              <a:rPr b="0" lang="ru-RU" sz="1200" spc="-1" strike="noStrike">
                <a:solidFill>
                  <a:srgbClr val="8b8b8b"/>
                </a:solidFill>
                <a:latin typeface="Calibri"/>
              </a:rPr>
              <a:t>5.8.19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F40C701-7182-45AC-A43D-015A2414C145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Второй уровень структуры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image" Target="../media/image1.jpeg"></Relationship><Relationship Id="rId2" Type="http://schemas.openxmlformats.org/officeDocument/2006/relationships/slideLayout" Target="../slideLayouts/slideLayout2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2"/>
          <p:cNvPicPr/>
          <p:nvPr/>
        </p:nvPicPr>
        <p:blipFill>
          <a:blip r:embed="rId1"/>
          <a:stretch/>
        </p:blipFill>
        <p:spPr>
          <a:xfrm>
            <a:off x="1979930" y="2807970"/>
            <a:ext cx="5328285" cy="3996055"/>
          </a:xfrm>
          <a:prstGeom prst="rect">
            <a:avLst/>
          </a:prstGeom>
          <a:ln>
            <a:noFill/>
          </a:ln>
        </p:spPr>
      </p:pic>
      <p:sp>
        <p:nvSpPr>
          <p:cNvPr id="124" name="TextShape 1"/>
          <p:cNvSpPr txBox="1"/>
          <p:nvPr/>
        </p:nvSpPr>
        <p:spPr>
          <a:xfrm>
            <a:off x="652145" y="129603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rgbClr val="000000"/>
                </a:solidFill>
                <a:latin typeface="Arial" charset="0"/>
                <a:ea typeface="Arial" charset="0"/>
              </a:rPr>
              <a:t>Базы данных</a:t>
            </a:r>
            <a:r>
              <a:rPr lang="en-US" altLang="ko-KR" sz="1800" cap="none" dirty="0" smtClean="0" b="0" strike="noStrike">
                <a:latin typeface="Arial" charset="0"/>
                <a:ea typeface="Arial" charset="0"/>
              </a:rPr>
              <a:t/>
            </a:r>
            <a:br>
              <a:rPr lang="en-US" altLang="ko-KR" sz="1800" cap="none" dirty="0" smtClean="0" b="0" strike="noStrike">
                <a:latin typeface="Arial" charset="0"/>
                <a:ea typeface="Arial" charset="0"/>
              </a:rPr>
            </a:br>
            <a:r>
              <a:rPr lang="en-US" altLang="ko-KR" sz="4400" cap="none" dirty="0" smtClean="0" b="0" strike="noStrike">
                <a:solidFill>
                  <a:srgbClr val="000000"/>
                </a:solidFill>
                <a:latin typeface="Arial" charset="0"/>
                <a:ea typeface="Arial" charset="0"/>
              </a:rPr>
              <a:t>Системы управления </a:t>
            </a:r>
            <a:r>
              <a:rPr lang="en-US" altLang="ko-KR" sz="1800" cap="none" dirty="0" smtClean="0" b="0" strike="noStrike">
                <a:latin typeface="Arial" charset="0"/>
                <a:ea typeface="Arial" charset="0"/>
              </a:rPr>
              <a:t/>
            </a:r>
            <a:br>
              <a:rPr lang="en-US" altLang="ko-KR" sz="1800" cap="none" dirty="0" smtClean="0" b="0" strike="noStrike">
                <a:latin typeface="Arial" charset="0"/>
                <a:ea typeface="Arial" charset="0"/>
              </a:rPr>
            </a:br>
            <a:r>
              <a:rPr lang="en-US" altLang="ko-KR" sz="4400" cap="none" dirty="0" smtClean="0" b="0" strike="noStrike">
                <a:solidFill>
                  <a:srgbClr val="000000"/>
                </a:solidFill>
                <a:latin typeface="Arial" charset="0"/>
                <a:ea typeface="Arial" charset="0"/>
              </a:rPr>
              <a:t>базами данных</a:t>
            </a:r>
            <a:r>
              <a:rPr lang="en-US" altLang="ko-KR" sz="1800" cap="none" dirty="0" smtClean="0" b="0" strike="noStrike">
                <a:latin typeface="Arial" charset="0"/>
                <a:ea typeface="Arial" charset="0"/>
              </a:rPr>
              <a:t/>
            </a:r>
            <a:br>
              <a:rPr lang="en-US" altLang="ko-KR" sz="1800" cap="none" dirty="0" smtClean="0" b="0" strike="noStrike">
                <a:latin typeface="Arial" charset="0"/>
                <a:ea typeface="Arial" charset="0"/>
              </a:rPr>
            </a:br>
            <a:endParaRPr lang="ko-KR" altLang="en-US" sz="4400" cap="none" dirty="0" smtClean="0" b="0" strike="noStrike">
              <a:solidFill>
                <a:srgbClr val="000000"/>
              </a:solidFill>
              <a:latin typeface="Trebuchet MS" charset="0"/>
              <a:ea typeface="Trebuchet MS" charset="0"/>
            </a:endParaRPr>
          </a:p>
        </p:txBody>
      </p:sp>
    </p:spTree>
  </p:cSld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0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>
            <a:spLocks/>
          </p:cNvSpPr>
          <p:nvPr/>
        </p:nvSpPr>
        <p:spPr>
          <a:xfrm rot="0">
            <a:off x="347345" y="129540"/>
            <a:ext cx="8221345" cy="95631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215900" indent="-21590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l"/>
            </a:pPr>
            <a:r>
              <a:rPr lang="en-US" altLang="ko-KR" sz="4000" cap="none" dirty="0" smtClean="0" b="1" strike="noStrike">
                <a:solidFill>
                  <a:srgbClr val="000000"/>
                </a:solidFill>
                <a:latin typeface="Calibri" charset="0"/>
                <a:ea typeface="Calibri" charset="0"/>
              </a:rPr>
              <a:t>Виды моделей данных</a:t>
            </a:r>
            <a:endParaRPr lang="ko-KR" altLang="en-US" sz="4000" cap="none" dirty="0" smtClean="0" b="1" strike="noStrike">
              <a:solidFill>
                <a:srgbClr val="000000"/>
              </a:solidFill>
              <a:latin typeface="Calibri" charset="0"/>
              <a:ea typeface="Calibri" charset="0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131445" y="1252220"/>
            <a:ext cx="8941435" cy="544449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431800" indent="-323850" algn="just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/>
              <a:buChar char="l"/>
            </a:pPr>
            <a:r>
              <a:rPr lang="en-US" altLang="ko-KR" sz="1800" cap="none" dirty="0" smtClean="0" i="1" b="1" strike="noStrike">
                <a:solidFill>
                  <a:srgbClr val="000000"/>
                </a:solidFill>
                <a:latin typeface="Calibri" charset="0"/>
                <a:ea typeface="Calibri" charset="0"/>
              </a:rPr>
              <a:t>Сетевая модель данных </a:t>
            </a:r>
            <a:r>
              <a:rPr lang="en-US" altLang="ko-KR" sz="1800" cap="none" dirty="0" smtClean="0" b="0" strike="noStrike">
                <a:solidFill>
                  <a:srgbClr val="000000"/>
                </a:solidFill>
                <a:latin typeface="Calibri" charset="0"/>
                <a:ea typeface="Calibri" charset="0"/>
              </a:rPr>
              <a:t>— логическая модель данных, являющаяся расширением иерархического подхода, строгая математическая теория, описывающая структурный аспект, аспект целостности и аспект обработки данных в сетевых базах данных.</a:t>
            </a:r>
            <a:endParaRPr lang="ko-KR" altLang="en-US" sz="1800" cap="none" dirty="0" smtClean="0" b="0" strike="noStrike">
              <a:solidFill>
                <a:srgbClr val="000000"/>
              </a:solidFill>
              <a:latin typeface="Calibri" charset="0"/>
              <a:ea typeface="Calibri" charset="0"/>
            </a:endParaRPr>
          </a:p>
          <a:p>
            <a:pPr marL="431800" indent="-323850" algn="just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/>
              <a:buChar char="l"/>
            </a:pPr>
            <a:r>
              <a:rPr lang="en-US" altLang="ko-KR" sz="1800" cap="none" dirty="0" smtClean="0" b="0" strike="noStrike">
                <a:solidFill>
                  <a:srgbClr val="000000"/>
                </a:solidFill>
                <a:latin typeface="Calibri" charset="0"/>
                <a:ea typeface="Calibri" charset="0"/>
              </a:rPr>
              <a:t>Разница между иерархической моделью данных и сетевой состоит в том, что в иерархических структурах запись-потомок должна иметь в точности одного предка, а в сетевой структуре данных у потомка может иметься любое число предков.</a:t>
            </a:r>
            <a:endParaRPr lang="ko-KR" altLang="en-US" sz="1800" cap="none" dirty="0" smtClean="0" b="0" strike="noStrike">
              <a:solidFill>
                <a:srgbClr val="000000"/>
              </a:solidFill>
              <a:latin typeface="Calibri" charset="0"/>
              <a:ea typeface="Calibri" charset="0"/>
            </a:endParaRPr>
          </a:p>
          <a:p>
            <a:pPr marL="431800" indent="-323850" algn="just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/>
              <a:buChar char="l"/>
            </a:pPr>
            <a:r>
              <a:rPr lang="en-US" altLang="ko-KR" sz="1800" cap="none" dirty="0" smtClean="0" i="1" b="1" strike="noStrike">
                <a:solidFill>
                  <a:srgbClr val="000000"/>
                </a:solidFill>
                <a:latin typeface="Calibri" charset="0"/>
                <a:ea typeface="Calibri" charset="0"/>
              </a:rPr>
              <a:t>Сетевая БД состоит из </a:t>
            </a:r>
            <a:r>
              <a:rPr lang="en-US" altLang="ko-KR" sz="1800" cap="none" dirty="0" smtClean="0" b="0" strike="noStrike">
                <a:solidFill>
                  <a:srgbClr val="000000"/>
                </a:solidFill>
                <a:latin typeface="Calibri" charset="0"/>
                <a:ea typeface="Calibri" charset="0"/>
              </a:rPr>
              <a:t>набора экземпляров определенного типа записи и набора экземпляров определенного типа связей между этими записями.</a:t>
            </a:r>
            <a:endParaRPr lang="ko-KR" altLang="en-US" sz="1800" cap="none" dirty="0" smtClean="0" b="0" strike="noStrike">
              <a:solidFill>
                <a:srgbClr val="000000"/>
              </a:solidFill>
              <a:latin typeface="Calibri" charset="0"/>
              <a:ea typeface="Calibri" charset="0"/>
            </a:endParaRPr>
          </a:p>
          <a:p>
            <a:pPr marL="431800" indent="-323850" algn="just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/>
              <a:buChar char="l"/>
            </a:pPr>
            <a:r>
              <a:rPr lang="en-US" altLang="ko-KR" sz="1800" cap="none" dirty="0" smtClean="0" i="1" b="1" strike="noStrike">
                <a:solidFill>
                  <a:srgbClr val="000000"/>
                </a:solidFill>
                <a:latin typeface="Calibri" charset="0"/>
                <a:ea typeface="Calibri" charset="0"/>
              </a:rPr>
              <a:t>Тип связи определяется для двух типов записи: </a:t>
            </a:r>
            <a:r>
              <a:rPr lang="en-US" altLang="ko-KR" sz="1800" cap="none" dirty="0" smtClean="0" b="0" strike="noStrike">
                <a:solidFill>
                  <a:srgbClr val="000000"/>
                </a:solidFill>
                <a:latin typeface="Calibri" charset="0"/>
                <a:ea typeface="Calibri" charset="0"/>
              </a:rPr>
              <a:t>предка и потомка. Экземпляр типа связи состоит из одного экземпляра типа записи предка и упорядоченного набора экземпляров типа записи потомка. </a:t>
            </a:r>
            <a:endParaRPr lang="ko-KR" altLang="en-US" sz="1800" cap="none" dirty="0" smtClean="0" b="0" strike="noStrike">
              <a:solidFill>
                <a:srgbClr val="000000"/>
              </a:solidFill>
              <a:latin typeface="Calibri" charset="0"/>
              <a:ea typeface="Calibri" charset="0"/>
            </a:endParaRPr>
          </a:p>
          <a:p>
            <a:pPr marL="431800" indent="-323850" algn="just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/>
              <a:buChar char="l"/>
            </a:pPr>
            <a:r>
              <a:rPr lang="en-US" altLang="ko-KR" sz="1800" cap="none" dirty="0" smtClean="0" b="0" strike="noStrike">
                <a:solidFill>
                  <a:srgbClr val="000000"/>
                </a:solidFill>
                <a:latin typeface="Calibri" charset="0"/>
                <a:ea typeface="Calibri" charset="0"/>
              </a:rPr>
              <a:t>Для данного типа связи L с типом записи предка P и типом записи потомка C должны выполняться следующие </a:t>
            </a:r>
            <a:r>
              <a:rPr lang="en-US" altLang="ko-KR" sz="1800" cap="none" dirty="0" smtClean="0" i="1" b="1" strike="noStrike">
                <a:solidFill>
                  <a:srgbClr val="000000"/>
                </a:solidFill>
                <a:latin typeface="Calibri" charset="0"/>
                <a:ea typeface="Calibri" charset="0"/>
              </a:rPr>
              <a:t>два условия</a:t>
            </a:r>
            <a:r>
              <a:rPr lang="en-US" altLang="ko-KR" sz="1800" cap="none" dirty="0" smtClean="0" b="0" strike="noStrike">
                <a:solidFill>
                  <a:srgbClr val="000000"/>
                </a:solidFill>
                <a:latin typeface="Calibri" charset="0"/>
                <a:ea typeface="Calibri" charset="0"/>
              </a:rPr>
              <a:t>:</a:t>
            </a:r>
            <a:endParaRPr lang="ko-KR" altLang="en-US" sz="1800" cap="none" dirty="0" smtClean="0" b="0" strike="noStrike">
              <a:solidFill>
                <a:srgbClr val="000000"/>
              </a:solidFill>
              <a:latin typeface="Calibri" charset="0"/>
              <a:ea typeface="Calibri" charset="0"/>
            </a:endParaRPr>
          </a:p>
          <a:p>
            <a:pPr marL="864235" indent="-323850" algn="just" fontAlgn="auto" defTabSz="914400" eaLnBrk="0" latinLnBrk="0">
              <a:lnSpc>
                <a:spcPct val="90000"/>
              </a:lnSpc>
              <a:spcBef>
                <a:spcPts val="400"/>
              </a:spcBef>
              <a:spcAft>
                <a:spcPts val="600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altLang="ko-KR" sz="1700" cap="none" dirty="0" smtClean="0" b="0" strike="noStrike">
                <a:solidFill>
                  <a:srgbClr val="000000"/>
                </a:solidFill>
                <a:latin typeface="Calibri" charset="0"/>
                <a:ea typeface="Calibri" charset="0"/>
              </a:rPr>
              <a:t>каждый экземпляр типа записи P является предком только в одном экземпляре типа связи L;</a:t>
            </a:r>
            <a:endParaRPr lang="ko-KR" altLang="en-US" sz="1700" cap="none" dirty="0" smtClean="0" b="0" strike="noStrike">
              <a:solidFill>
                <a:srgbClr val="000000"/>
              </a:solidFill>
              <a:latin typeface="Calibri" charset="0"/>
              <a:ea typeface="Calibri" charset="0"/>
            </a:endParaRPr>
          </a:p>
          <a:p>
            <a:pPr marL="864235" indent="-323850" algn="just" fontAlgn="auto" defTabSz="914400" eaLnBrk="0" latinLnBrk="0">
              <a:lnSpc>
                <a:spcPct val="90000"/>
              </a:lnSpc>
              <a:spcBef>
                <a:spcPts val="400"/>
              </a:spcBef>
              <a:spcAft>
                <a:spcPts val="600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altLang="ko-KR" sz="1700" cap="none" dirty="0" smtClean="0" b="0" strike="noStrike">
                <a:solidFill>
                  <a:srgbClr val="000000"/>
                </a:solidFill>
                <a:latin typeface="Calibri" charset="0"/>
                <a:ea typeface="Calibri" charset="0"/>
              </a:rPr>
              <a:t>каждый экземпляр типа записи C является потомком не более чем в одном экземпляре типа связи L.</a:t>
            </a:r>
            <a:endParaRPr lang="ko-KR" altLang="en-US" sz="1700" cap="none" dirty="0" smtClean="0" b="0" strike="noStrike">
              <a:solidFill>
                <a:srgbClr val="000000"/>
              </a:solidFill>
              <a:latin typeface="Calibri" charset="0"/>
              <a:ea typeface="Calibri" charset="0"/>
            </a:endParaRPr>
          </a:p>
        </p:txBody>
      </p:sp>
    </p:spTree>
  </p:cSld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 concurrent="0">
              <p:cTn id="20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Основные требования, предъявляемые к банкам данных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49" name="Group 2"/>
          <p:cNvGrpSpPr/>
          <p:nvPr/>
        </p:nvGrpSpPr>
        <p:grpSpPr>
          <a:xfrm>
            <a:off x="253800" y="980640"/>
            <a:ext cx="8636400" cy="935640"/>
            <a:chOff x="253800" y="980640"/>
            <a:chExt cx="8636400" cy="935640"/>
          </a:xfrm>
        </p:grpSpPr>
        <p:sp>
          <p:nvSpPr>
            <p:cNvPr id="150" name="CustomShape 3"/>
            <p:cNvSpPr/>
            <p:nvPr/>
          </p:nvSpPr>
          <p:spPr>
            <a:xfrm>
              <a:off x="253800" y="980640"/>
              <a:ext cx="2445840" cy="935640"/>
            </a:xfrm>
            <a:prstGeom prst="roundRect">
              <a:avLst>
                <a:gd name="adj" fmla="val 10000"/>
              </a:avLst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68760" rIns="68760" tIns="68760" bIns="68760" anchor="ctr"/>
            <a:p>
              <a:pPr algn="ctr">
                <a:lnSpc>
                  <a:spcPct val="90000"/>
                </a:lnSpc>
                <a:spcAft>
                  <a:spcPts val="629"/>
                </a:spcAft>
              </a:pPr>
              <a:r>
                <a:rPr b="0" i="1" lang="ru-RU" sz="1800" spc="-1" strike="noStrike">
                  <a:solidFill>
                    <a:srgbClr val="000000"/>
                  </a:solidFill>
                  <a:latin typeface="Arial"/>
                </a:rPr>
                <a:t>Многократное </a:t>
              </a:r>
              <a:r>
                <a:rPr b="0" i="1" lang="ru-RU" sz="1800" spc="-1" strike="noStrike">
                  <a:solidFill>
                    <a:srgbClr val="000000"/>
                  </a:solidFill>
                  <a:latin typeface="Arial"/>
                </a:rPr>
                <a:t>использование </a:t>
              </a:r>
              <a:r>
                <a:rPr b="0" i="1" lang="ru-RU" sz="1800" spc="-1" strike="noStrike">
                  <a:solidFill>
                    <a:srgbClr val="000000"/>
                  </a:solidFill>
                  <a:latin typeface="Arial"/>
                </a:rPr>
                <a:t>данных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51" name="CustomShape 4"/>
            <p:cNvSpPr/>
            <p:nvPr/>
          </p:nvSpPr>
          <p:spPr>
            <a:xfrm>
              <a:off x="3142080" y="980640"/>
              <a:ext cx="937080" cy="93564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dk1">
                <a:tint val="60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" name="CustomShape 5"/>
            <p:cNvSpPr/>
            <p:nvPr/>
          </p:nvSpPr>
          <p:spPr>
            <a:xfrm>
              <a:off x="4468680" y="980640"/>
              <a:ext cx="4421520" cy="935640"/>
            </a:xfrm>
            <a:prstGeom prst="roundRect">
              <a:avLst>
                <a:gd name="adj" fmla="val 10000"/>
              </a:avLst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68760" rIns="68760" tIns="68760" bIns="68760" anchor="ctr"/>
            <a:p>
              <a:pPr algn="ctr">
                <a:lnSpc>
                  <a:spcPct val="90000"/>
                </a:lnSpc>
                <a:spcAft>
                  <a:spcPts val="629"/>
                </a:spcAft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</a:rPr>
                <a:t>пользователи </a:t>
              </a:r>
              <a:r>
                <a:rPr b="0" lang="ru-RU" sz="1800" spc="-1" strike="noStrike">
                  <a:solidFill>
                    <a:srgbClr val="000000"/>
                  </a:solidFill>
                  <a:latin typeface="Arial"/>
                </a:rPr>
                <a:t>должны иметь </a:t>
              </a:r>
              <a:r>
                <a:rPr b="0" lang="ru-RU" sz="1800" spc="-1" strike="noStrike">
                  <a:solidFill>
                    <a:srgbClr val="000000"/>
                  </a:solidFill>
                  <a:latin typeface="Arial"/>
                </a:rPr>
                <a:t>возможность </a:t>
              </a:r>
              <a:r>
                <a:rPr b="0" lang="ru-RU" sz="1800" spc="-1" strike="noStrike">
                  <a:solidFill>
                    <a:srgbClr val="000000"/>
                  </a:solidFill>
                  <a:latin typeface="Arial"/>
                </a:rPr>
                <a:t>использовать </a:t>
              </a:r>
              <a:r>
                <a:rPr b="0" lang="ru-RU" sz="1800" spc="-1" strike="noStrike">
                  <a:solidFill>
                    <a:srgbClr val="000000"/>
                  </a:solidFill>
                  <a:latin typeface="Arial"/>
                </a:rPr>
                <a:t>данные </a:t>
              </a:r>
              <a:r>
                <a:rPr b="0" lang="ru-RU" sz="1800" spc="-1" strike="noStrike">
                  <a:solidFill>
                    <a:srgbClr val="000000"/>
                  </a:solidFill>
                  <a:latin typeface="Arial"/>
                </a:rPr>
                <a:t>различным </a:t>
              </a:r>
              <a:r>
                <a:rPr b="0" lang="ru-RU" sz="1800" spc="-1" strike="noStrike">
                  <a:solidFill>
                    <a:srgbClr val="000000"/>
                  </a:solidFill>
                  <a:latin typeface="Arial"/>
                </a:rPr>
                <a:t>образом</a:t>
              </a:r>
              <a:endParaRPr b="0" lang="ru-RU" sz="1800" spc="-1" strike="noStrike">
                <a:latin typeface="Arial"/>
              </a:endParaRPr>
            </a:p>
          </p:txBody>
        </p:sp>
      </p:grpSp>
      <p:grpSp>
        <p:nvGrpSpPr>
          <p:cNvPr id="153" name="Group 6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grpSp>
        <p:nvGrpSpPr>
          <p:cNvPr id="154" name="Group 7"/>
          <p:cNvGrpSpPr/>
          <p:nvPr/>
        </p:nvGrpSpPr>
        <p:grpSpPr>
          <a:xfrm>
            <a:off x="260280" y="2205000"/>
            <a:ext cx="8623080" cy="935640"/>
            <a:chOff x="260280" y="2205000"/>
            <a:chExt cx="8623080" cy="935640"/>
          </a:xfrm>
        </p:grpSpPr>
        <p:sp>
          <p:nvSpPr>
            <p:cNvPr id="155" name="CustomShape 8"/>
            <p:cNvSpPr/>
            <p:nvPr/>
          </p:nvSpPr>
          <p:spPr>
            <a:xfrm>
              <a:off x="260280" y="2205000"/>
              <a:ext cx="2438640" cy="935640"/>
            </a:xfrm>
            <a:prstGeom prst="roundRect">
              <a:avLst>
                <a:gd name="adj" fmla="val 10000"/>
              </a:avLst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68760" rIns="68760" tIns="68760" bIns="68760" anchor="ctr"/>
            <a:p>
              <a:pPr algn="ctr">
                <a:lnSpc>
                  <a:spcPct val="90000"/>
                </a:lnSpc>
                <a:spcAft>
                  <a:spcPts val="629"/>
                </a:spcAft>
              </a:pPr>
              <a:r>
                <a:rPr b="0" i="1" lang="ru-RU" sz="1800" spc="-1" strike="noStrike">
                  <a:solidFill>
                    <a:srgbClr val="000000"/>
                  </a:solidFill>
                  <a:latin typeface="Arial"/>
                </a:rPr>
                <a:t>Простота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56" name="CustomShape 9"/>
            <p:cNvSpPr/>
            <p:nvPr/>
          </p:nvSpPr>
          <p:spPr>
            <a:xfrm>
              <a:off x="3141000" y="2205000"/>
              <a:ext cx="936000" cy="93564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dk1">
                <a:tint val="60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CustomShape 10"/>
            <p:cNvSpPr/>
            <p:nvPr/>
          </p:nvSpPr>
          <p:spPr>
            <a:xfrm>
              <a:off x="4466160" y="2205000"/>
              <a:ext cx="4417200" cy="935640"/>
            </a:xfrm>
            <a:prstGeom prst="roundRect">
              <a:avLst>
                <a:gd name="adj" fmla="val 10000"/>
              </a:avLst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68760" rIns="68760" tIns="68760" bIns="68760" anchor="ctr"/>
            <a:p>
              <a:pPr algn="ctr">
                <a:lnSpc>
                  <a:spcPct val="90000"/>
                </a:lnSpc>
                <a:spcAft>
                  <a:spcPts val="629"/>
                </a:spcAft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</a:rPr>
                <a:t>пользователи </a:t>
              </a:r>
              <a:r>
                <a:rPr b="0" lang="ru-RU" sz="1800" spc="-1" strike="noStrike">
                  <a:solidFill>
                    <a:srgbClr val="000000"/>
                  </a:solidFill>
                  <a:latin typeface="Arial"/>
                </a:rPr>
                <a:t>должны иметь </a:t>
              </a:r>
              <a:r>
                <a:rPr b="0" lang="ru-RU" sz="1800" spc="-1" strike="noStrike">
                  <a:solidFill>
                    <a:srgbClr val="000000"/>
                  </a:solidFill>
                  <a:latin typeface="Arial"/>
                </a:rPr>
                <a:t>возможность </a:t>
              </a:r>
              <a:r>
                <a:rPr b="0" lang="ru-RU" sz="1800" spc="-1" strike="noStrike">
                  <a:solidFill>
                    <a:srgbClr val="000000"/>
                  </a:solidFill>
                  <a:latin typeface="Arial"/>
                </a:rPr>
                <a:t>легко узнать и </a:t>
              </a:r>
              <a:r>
                <a:rPr b="0" lang="ru-RU" sz="1800" spc="-1" strike="noStrike">
                  <a:solidFill>
                    <a:srgbClr val="000000"/>
                  </a:solidFill>
                  <a:latin typeface="Arial"/>
                </a:rPr>
                <a:t>понять, какие </a:t>
              </a:r>
              <a:r>
                <a:rPr b="0" lang="ru-RU" sz="1800" spc="-1" strike="noStrike">
                  <a:solidFill>
                    <a:srgbClr val="000000"/>
                  </a:solidFill>
                  <a:latin typeface="Arial"/>
                </a:rPr>
                <a:t>данные </a:t>
              </a:r>
              <a:r>
                <a:rPr b="0" lang="ru-RU" sz="1800" spc="-1" strike="noStrike">
                  <a:solidFill>
                    <a:srgbClr val="000000"/>
                  </a:solidFill>
                  <a:latin typeface="Arial"/>
                </a:rPr>
                <a:t>имеются в их </a:t>
              </a:r>
              <a:r>
                <a:rPr b="0" lang="ru-RU" sz="1800" spc="-1" strike="noStrike">
                  <a:solidFill>
                    <a:srgbClr val="000000"/>
                  </a:solidFill>
                  <a:latin typeface="Arial"/>
                </a:rPr>
                <a:t>распоряжении</a:t>
              </a:r>
              <a:endParaRPr b="0" lang="ru-RU" sz="1800" spc="-1" strike="noStrike">
                <a:latin typeface="Arial"/>
              </a:endParaRPr>
            </a:p>
          </p:txBody>
        </p:sp>
      </p:grpSp>
      <p:grpSp>
        <p:nvGrpSpPr>
          <p:cNvPr id="158" name="Group 11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grpSp>
        <p:nvGrpSpPr>
          <p:cNvPr id="159" name="Group 12"/>
          <p:cNvGrpSpPr/>
          <p:nvPr/>
        </p:nvGrpSpPr>
        <p:grpSpPr>
          <a:xfrm>
            <a:off x="260280" y="3501000"/>
            <a:ext cx="8623080" cy="1656000"/>
            <a:chOff x="260280" y="3501000"/>
            <a:chExt cx="8623080" cy="1656000"/>
          </a:xfrm>
        </p:grpSpPr>
        <p:sp>
          <p:nvSpPr>
            <p:cNvPr id="160" name="CustomShape 13"/>
            <p:cNvSpPr/>
            <p:nvPr/>
          </p:nvSpPr>
          <p:spPr>
            <a:xfrm>
              <a:off x="260280" y="3501000"/>
              <a:ext cx="2438640" cy="1656000"/>
            </a:xfrm>
            <a:prstGeom prst="roundRect">
              <a:avLst>
                <a:gd name="adj" fmla="val 10000"/>
              </a:avLst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68760" rIns="68760" tIns="68760" bIns="68760" anchor="ctr"/>
            <a:p>
              <a:pPr algn="ctr">
                <a:lnSpc>
                  <a:spcPct val="90000"/>
                </a:lnSpc>
                <a:spcAft>
                  <a:spcPts val="629"/>
                </a:spcAft>
              </a:pPr>
              <a:r>
                <a:rPr b="0" i="1" lang="ru-RU" sz="1800" spc="-1" strike="noStrike">
                  <a:solidFill>
                    <a:srgbClr val="000000"/>
                  </a:solidFill>
                  <a:latin typeface="Arial"/>
                </a:rPr>
                <a:t>Легкость </a:t>
              </a:r>
              <a:r>
                <a:rPr b="0" i="1" lang="ru-RU" sz="1800" spc="-1" strike="noStrike">
                  <a:solidFill>
                    <a:srgbClr val="000000"/>
                  </a:solidFill>
                  <a:latin typeface="Arial"/>
                </a:rPr>
                <a:t>использования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61" name="CustomShape 14"/>
            <p:cNvSpPr/>
            <p:nvPr/>
          </p:nvSpPr>
          <p:spPr>
            <a:xfrm>
              <a:off x="3141000" y="3781440"/>
              <a:ext cx="936000" cy="109512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dk1">
                <a:tint val="60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CustomShape 15"/>
            <p:cNvSpPr/>
            <p:nvPr/>
          </p:nvSpPr>
          <p:spPr>
            <a:xfrm>
              <a:off x="4466160" y="3501000"/>
              <a:ext cx="4417200" cy="1656000"/>
            </a:xfrm>
            <a:prstGeom prst="roundRect">
              <a:avLst>
                <a:gd name="adj" fmla="val 10000"/>
              </a:avLst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68760" rIns="68760" tIns="68760" bIns="68760" anchor="ctr"/>
            <a:p>
              <a:pPr algn="ctr">
                <a:lnSpc>
                  <a:spcPct val="90000"/>
                </a:lnSpc>
                <a:spcAft>
                  <a:spcPts val="629"/>
                </a:spcAft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</a:rPr>
                <a:t>пользователи </a:t>
              </a:r>
              <a:r>
                <a:rPr b="0" lang="ru-RU" sz="1800" spc="-1" strike="noStrike">
                  <a:solidFill>
                    <a:srgbClr val="000000"/>
                  </a:solidFill>
                  <a:latin typeface="Arial"/>
                </a:rPr>
                <a:t>должны иметь </a:t>
              </a:r>
              <a:r>
                <a:rPr b="0" lang="ru-RU" sz="1800" spc="-1" strike="noStrike">
                  <a:solidFill>
                    <a:srgbClr val="000000"/>
                  </a:solidFill>
                  <a:latin typeface="Arial"/>
                </a:rPr>
                <a:t>возможность </a:t>
              </a:r>
              <a:r>
                <a:rPr b="0" lang="ru-RU" sz="1800" spc="-1" strike="noStrike">
                  <a:solidFill>
                    <a:srgbClr val="000000"/>
                  </a:solidFill>
                  <a:latin typeface="Arial"/>
                </a:rPr>
                <a:t>осуществлять </a:t>
              </a:r>
              <a:r>
                <a:rPr b="0" lang="ru-RU" sz="1800" spc="-1" strike="noStrike">
                  <a:solidFill>
                    <a:srgbClr val="000000"/>
                  </a:solidFill>
                  <a:latin typeface="Arial"/>
                </a:rPr>
                <a:t>(процедурно) </a:t>
              </a:r>
              <a:r>
                <a:rPr b="0" lang="ru-RU" sz="1800" spc="-1" strike="noStrike">
                  <a:solidFill>
                    <a:srgbClr val="000000"/>
                  </a:solidFill>
                  <a:latin typeface="Arial"/>
                </a:rPr>
                <a:t>простой доступ </a:t>
              </a:r>
              <a:r>
                <a:rPr b="0" lang="ru-RU" sz="1800" spc="-1" strike="noStrike">
                  <a:solidFill>
                    <a:srgbClr val="000000"/>
                  </a:solidFill>
                  <a:latin typeface="Arial"/>
                </a:rPr>
                <a:t>к данным, при </a:t>
              </a:r>
              <a:r>
                <a:rPr b="0" lang="ru-RU" sz="1800" spc="-1" strike="noStrike">
                  <a:solidFill>
                    <a:srgbClr val="000000"/>
                  </a:solidFill>
                  <a:latin typeface="Arial"/>
                </a:rPr>
                <a:t>этом все </a:t>
              </a:r>
              <a:r>
                <a:rPr b="0" lang="ru-RU" sz="1800" spc="-1" strike="noStrike">
                  <a:solidFill>
                    <a:srgbClr val="000000"/>
                  </a:solidFill>
                  <a:latin typeface="Arial"/>
                </a:rPr>
                <a:t>сложности </a:t>
              </a:r>
              <a:r>
                <a:rPr b="0" lang="ru-RU" sz="1800" spc="-1" strike="noStrike">
                  <a:solidFill>
                    <a:srgbClr val="000000"/>
                  </a:solidFill>
                  <a:latin typeface="Arial"/>
                </a:rPr>
                <a:t>доступа к </a:t>
              </a:r>
              <a:r>
                <a:rPr b="0" lang="ru-RU" sz="1800" spc="-1" strike="noStrike">
                  <a:solidFill>
                    <a:srgbClr val="000000"/>
                  </a:solidFill>
                  <a:latin typeface="Arial"/>
                </a:rPr>
                <a:t>данным </a:t>
              </a:r>
              <a:r>
                <a:rPr b="0" lang="ru-RU" sz="1800" spc="-1" strike="noStrike">
                  <a:solidFill>
                    <a:srgbClr val="000000"/>
                  </a:solidFill>
                  <a:latin typeface="Arial"/>
                </a:rPr>
                <a:t>должны быть </a:t>
              </a:r>
              <a:r>
                <a:rPr b="0" lang="ru-RU" sz="1800" spc="-1" strike="noStrike">
                  <a:solidFill>
                    <a:srgbClr val="000000"/>
                  </a:solidFill>
                  <a:latin typeface="Arial"/>
                </a:rPr>
                <a:t>скрыты в самой </a:t>
              </a:r>
              <a:r>
                <a:rPr b="0" lang="ru-RU" sz="1800" spc="-1" strike="noStrike">
                  <a:solidFill>
                    <a:srgbClr val="000000"/>
                  </a:solidFill>
                  <a:latin typeface="Arial"/>
                </a:rPr>
                <a:t>системе </a:t>
              </a:r>
              <a:r>
                <a:rPr b="0" lang="ru-RU" sz="1800" spc="-1" strike="noStrike">
                  <a:solidFill>
                    <a:srgbClr val="000000"/>
                  </a:solidFill>
                  <a:latin typeface="Arial"/>
                </a:rPr>
                <a:t>управления </a:t>
              </a:r>
              <a:r>
                <a:rPr b="0" lang="ru-RU" sz="1800" spc="-1" strike="noStrike">
                  <a:solidFill>
                    <a:srgbClr val="000000"/>
                  </a:solidFill>
                  <a:latin typeface="Arial"/>
                </a:rPr>
                <a:t>базами данных</a:t>
              </a:r>
              <a:endParaRPr b="0" lang="ru-RU" sz="1800" spc="-1" strike="noStrike">
                <a:latin typeface="Arial"/>
              </a:endParaRPr>
            </a:p>
          </p:txBody>
        </p:sp>
      </p:grpSp>
      <p:grpSp>
        <p:nvGrpSpPr>
          <p:cNvPr id="163" name="Group 16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grpSp>
        <p:nvGrpSpPr>
          <p:cNvPr id="164" name="Group 17"/>
          <p:cNvGrpSpPr/>
          <p:nvPr/>
        </p:nvGrpSpPr>
        <p:grpSpPr>
          <a:xfrm>
            <a:off x="255960" y="5445360"/>
            <a:ext cx="8631720" cy="935640"/>
            <a:chOff x="255960" y="5445360"/>
            <a:chExt cx="8631720" cy="935640"/>
          </a:xfrm>
        </p:grpSpPr>
        <p:sp>
          <p:nvSpPr>
            <p:cNvPr id="165" name="CustomShape 18"/>
            <p:cNvSpPr/>
            <p:nvPr/>
          </p:nvSpPr>
          <p:spPr>
            <a:xfrm>
              <a:off x="255960" y="5445360"/>
              <a:ext cx="2441160" cy="935640"/>
            </a:xfrm>
            <a:prstGeom prst="roundRect">
              <a:avLst>
                <a:gd name="adj" fmla="val 10000"/>
              </a:avLst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68760" rIns="68760" tIns="68760" bIns="68760" anchor="ctr"/>
            <a:p>
              <a:pPr algn="ctr">
                <a:lnSpc>
                  <a:spcPct val="90000"/>
                </a:lnSpc>
                <a:spcAft>
                  <a:spcPts val="629"/>
                </a:spcAft>
              </a:pPr>
              <a:r>
                <a:rPr b="0" i="1" lang="ru-RU" sz="1800" spc="-1" strike="noStrike">
                  <a:solidFill>
                    <a:srgbClr val="000000"/>
                  </a:solidFill>
                  <a:latin typeface="Arial"/>
                </a:rPr>
                <a:t>Гибкость </a:t>
              </a:r>
              <a:r>
                <a:rPr b="0" i="1" lang="ru-RU" sz="1800" spc="-1" strike="noStrike">
                  <a:solidFill>
                    <a:srgbClr val="000000"/>
                  </a:solidFill>
                  <a:latin typeface="Arial"/>
                </a:rPr>
                <a:t>использования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66" name="CustomShape 19"/>
            <p:cNvSpPr/>
            <p:nvPr/>
          </p:nvSpPr>
          <p:spPr>
            <a:xfrm>
              <a:off x="3139560" y="5445360"/>
              <a:ext cx="937080" cy="93564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dk1">
                <a:tint val="60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" name="CustomShape 20"/>
            <p:cNvSpPr/>
            <p:nvPr/>
          </p:nvSpPr>
          <p:spPr>
            <a:xfrm>
              <a:off x="4466160" y="5445360"/>
              <a:ext cx="4421520" cy="935640"/>
            </a:xfrm>
            <a:prstGeom prst="roundRect">
              <a:avLst>
                <a:gd name="adj" fmla="val 10000"/>
              </a:avLst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68760" rIns="68760" tIns="68760" bIns="68760" anchor="ctr"/>
            <a:p>
              <a:pPr algn="ctr">
                <a:lnSpc>
                  <a:spcPct val="90000"/>
                </a:lnSpc>
                <a:spcAft>
                  <a:spcPts val="629"/>
                </a:spcAft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</a:rPr>
                <a:t>обращение к </a:t>
              </a:r>
              <a:r>
                <a:rPr b="0" lang="ru-RU" sz="1800" spc="-1" strike="noStrike">
                  <a:solidFill>
                    <a:srgbClr val="000000"/>
                  </a:solidFill>
                  <a:latin typeface="Arial"/>
                </a:rPr>
                <a:t>данным или их </a:t>
              </a:r>
              <a:r>
                <a:rPr b="0" lang="ru-RU" sz="1800" spc="-1" strike="noStrike">
                  <a:solidFill>
                    <a:srgbClr val="000000"/>
                  </a:solidFill>
                  <a:latin typeface="Arial"/>
                </a:rPr>
                <a:t>поиск должны </a:t>
              </a:r>
              <a:r>
                <a:rPr b="0" lang="ru-RU" sz="1800" spc="-1" strike="noStrike">
                  <a:solidFill>
                    <a:srgbClr val="000000"/>
                  </a:solidFill>
                  <a:latin typeface="Arial"/>
                </a:rPr>
                <a:t>осуществлятьс</a:t>
              </a:r>
              <a:r>
                <a:rPr b="0" lang="ru-RU" sz="1800" spc="-1" strike="noStrike">
                  <a:solidFill>
                    <a:srgbClr val="000000"/>
                  </a:solidFill>
                  <a:latin typeface="Arial"/>
                </a:rPr>
                <a:t>я с помощью </a:t>
              </a:r>
              <a:r>
                <a:rPr b="0" lang="ru-RU" sz="1800" spc="-1" strike="noStrike">
                  <a:solidFill>
                    <a:srgbClr val="000000"/>
                  </a:solidFill>
                  <a:latin typeface="Arial"/>
                </a:rPr>
                <a:t>различных </a:t>
              </a:r>
              <a:r>
                <a:rPr b="0" lang="ru-RU" sz="1800" spc="-1" strike="noStrike">
                  <a:solidFill>
                    <a:srgbClr val="000000"/>
                  </a:solidFill>
                  <a:latin typeface="Arial"/>
                </a:rPr>
                <a:t>методов </a:t>
              </a:r>
              <a:r>
                <a:rPr b="0" lang="ru-RU" sz="1800" spc="-1" strike="noStrike">
                  <a:solidFill>
                    <a:srgbClr val="000000"/>
                  </a:solidFill>
                  <a:latin typeface="Arial"/>
                </a:rPr>
                <a:t>доступа</a:t>
              </a:r>
              <a:endParaRPr b="0" lang="ru-RU" sz="1800" spc="-1" strike="noStrike">
                <a:latin typeface="Arial"/>
              </a:endParaRPr>
            </a:p>
          </p:txBody>
        </p:sp>
      </p:grpSp>
      <p:grpSp>
        <p:nvGrpSpPr>
          <p:cNvPr id="168" name="Group 21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Основные требования, предъявляемые к банкам данных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70" name="Group 2"/>
          <p:cNvGrpSpPr/>
          <p:nvPr/>
        </p:nvGrpSpPr>
        <p:grpSpPr>
          <a:xfrm>
            <a:off x="257760" y="980640"/>
            <a:ext cx="8628120" cy="1223640"/>
            <a:chOff x="257760" y="980640"/>
            <a:chExt cx="8628120" cy="1223640"/>
          </a:xfrm>
        </p:grpSpPr>
        <p:sp>
          <p:nvSpPr>
            <p:cNvPr id="171" name="CustomShape 3"/>
            <p:cNvSpPr/>
            <p:nvPr/>
          </p:nvSpPr>
          <p:spPr>
            <a:xfrm>
              <a:off x="257760" y="980640"/>
              <a:ext cx="2443320" cy="1223640"/>
            </a:xfrm>
            <a:prstGeom prst="roundRect">
              <a:avLst>
                <a:gd name="adj" fmla="val 10000"/>
              </a:avLst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68760" rIns="68760" tIns="68760" bIns="68760" anchor="ctr"/>
            <a:p>
              <a:pPr algn="ctr">
                <a:lnSpc>
                  <a:spcPct val="90000"/>
                </a:lnSpc>
                <a:spcAft>
                  <a:spcPts val="629"/>
                </a:spcAft>
              </a:pPr>
              <a:r>
                <a:rPr b="0" i="1" lang="ru-RU" sz="1800" spc="-1" strike="noStrike">
                  <a:solidFill>
                    <a:srgbClr val="000000"/>
                  </a:solidFill>
                  <a:latin typeface="Arial"/>
                </a:rPr>
                <a:t>Язык взаимодействия конечных пользователей с системой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72" name="CustomShape 4"/>
            <p:cNvSpPr/>
            <p:nvPr/>
          </p:nvSpPr>
          <p:spPr>
            <a:xfrm>
              <a:off x="3143520" y="1045080"/>
              <a:ext cx="936000" cy="109512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dk1">
                <a:tint val="60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" name="CustomShape 5"/>
            <p:cNvSpPr/>
            <p:nvPr/>
          </p:nvSpPr>
          <p:spPr>
            <a:xfrm>
              <a:off x="4468680" y="980640"/>
              <a:ext cx="4417200" cy="1223640"/>
            </a:xfrm>
            <a:prstGeom prst="roundRect">
              <a:avLst>
                <a:gd name="adj" fmla="val 10000"/>
              </a:avLst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68760" rIns="68760" tIns="68760" bIns="68760" anchor="ctr"/>
            <a:p>
              <a:pPr algn="ctr">
                <a:lnSpc>
                  <a:spcPct val="90000"/>
                </a:lnSpc>
                <a:spcAft>
                  <a:spcPts val="629"/>
                </a:spcAft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</a:rPr>
                <a:t>должен обеспечивать конечным пользователям возможность получения данных без использования прикладных программ</a:t>
              </a:r>
              <a:endParaRPr b="0" lang="ru-RU" sz="1800" spc="-1" strike="noStrike">
                <a:latin typeface="Arial"/>
              </a:endParaRPr>
            </a:p>
          </p:txBody>
        </p:sp>
      </p:grpSp>
      <p:grpSp>
        <p:nvGrpSpPr>
          <p:cNvPr id="174" name="Group 6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grpSp>
        <p:nvGrpSpPr>
          <p:cNvPr id="175" name="Group 7"/>
          <p:cNvGrpSpPr/>
          <p:nvPr/>
        </p:nvGrpSpPr>
        <p:grpSpPr>
          <a:xfrm>
            <a:off x="255960" y="2637000"/>
            <a:ext cx="8631720" cy="1800000"/>
            <a:chOff x="255960" y="2637000"/>
            <a:chExt cx="8631720" cy="1800000"/>
          </a:xfrm>
        </p:grpSpPr>
        <p:sp>
          <p:nvSpPr>
            <p:cNvPr id="176" name="CustomShape 8"/>
            <p:cNvSpPr/>
            <p:nvPr/>
          </p:nvSpPr>
          <p:spPr>
            <a:xfrm>
              <a:off x="255960" y="2637000"/>
              <a:ext cx="2441160" cy="1800000"/>
            </a:xfrm>
            <a:prstGeom prst="roundRect">
              <a:avLst>
                <a:gd name="adj" fmla="val 10000"/>
              </a:avLst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68760" rIns="68760" tIns="68760" bIns="68760" anchor="ctr"/>
            <a:p>
              <a:pPr algn="ctr">
                <a:lnSpc>
                  <a:spcPct val="90000"/>
                </a:lnSpc>
                <a:spcAft>
                  <a:spcPts val="629"/>
                </a:spcAft>
              </a:pPr>
              <a:r>
                <a:rPr b="0" i="1" lang="ru-RU" sz="1800" spc="-1" strike="noStrike">
                  <a:solidFill>
                    <a:srgbClr val="000000"/>
                  </a:solidFill>
                  <a:latin typeface="Arial"/>
                </a:rPr>
                <a:t>База данных </a:t>
              </a:r>
              <a:r>
                <a:rPr b="0" lang="ru-RU" sz="1800" spc="-1" strike="noStrike">
                  <a:solidFill>
                    <a:srgbClr val="000000"/>
                  </a:solidFill>
                  <a:latin typeface="Arial"/>
                </a:rPr>
                <a:t>— </a:t>
              </a:r>
              <a:r>
                <a:rPr b="0" i="1" lang="ru-RU" sz="1800" spc="-1" strike="noStrike">
                  <a:solidFill>
                    <a:srgbClr val="000000"/>
                  </a:solidFill>
                  <a:latin typeface="Arial"/>
                </a:rPr>
                <a:t>это основа для будущего наращивания прикладных программ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77" name="CustomShape 9"/>
            <p:cNvSpPr/>
            <p:nvPr/>
          </p:nvSpPr>
          <p:spPr>
            <a:xfrm>
              <a:off x="3139560" y="2988720"/>
              <a:ext cx="937080" cy="109620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dk1">
                <a:tint val="60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" name="CustomShape 10"/>
            <p:cNvSpPr/>
            <p:nvPr/>
          </p:nvSpPr>
          <p:spPr>
            <a:xfrm>
              <a:off x="4466160" y="2637000"/>
              <a:ext cx="4421520" cy="1800000"/>
            </a:xfrm>
            <a:prstGeom prst="roundRect">
              <a:avLst>
                <a:gd name="adj" fmla="val 10000"/>
              </a:avLst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68760" rIns="68760" tIns="68760" bIns="68760" anchor="ctr"/>
            <a:p>
              <a:pPr algn="ctr">
                <a:lnSpc>
                  <a:spcPct val="90000"/>
                </a:lnSpc>
                <a:spcAft>
                  <a:spcPts val="629"/>
                </a:spcAft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</a:rPr>
                <a:t>базы данных должны обеспечивать возможность быстрой и дешевой разработки новых приложений</a:t>
              </a:r>
              <a:endParaRPr b="0" lang="ru-RU" sz="1800" spc="-1" strike="noStrike">
                <a:latin typeface="Arial"/>
              </a:endParaRPr>
            </a:p>
          </p:txBody>
        </p:sp>
      </p:grpSp>
      <p:grpSp>
        <p:nvGrpSpPr>
          <p:cNvPr id="179" name="Group 11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grpSp>
        <p:nvGrpSpPr>
          <p:cNvPr id="180" name="Group 12"/>
          <p:cNvGrpSpPr/>
          <p:nvPr/>
        </p:nvGrpSpPr>
        <p:grpSpPr>
          <a:xfrm>
            <a:off x="255960" y="4797000"/>
            <a:ext cx="8631720" cy="1656000"/>
            <a:chOff x="255960" y="4797000"/>
            <a:chExt cx="8631720" cy="1656000"/>
          </a:xfrm>
        </p:grpSpPr>
        <p:sp>
          <p:nvSpPr>
            <p:cNvPr id="181" name="CustomShape 13"/>
            <p:cNvSpPr/>
            <p:nvPr/>
          </p:nvSpPr>
          <p:spPr>
            <a:xfrm>
              <a:off x="255960" y="4797000"/>
              <a:ext cx="2441160" cy="1656000"/>
            </a:xfrm>
            <a:prstGeom prst="roundRect">
              <a:avLst>
                <a:gd name="adj" fmla="val 10000"/>
              </a:avLst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68760" rIns="68760" tIns="68760" bIns="68760" anchor="ctr"/>
            <a:p>
              <a:pPr algn="ctr">
                <a:lnSpc>
                  <a:spcPct val="90000"/>
                </a:lnSpc>
                <a:spcAft>
                  <a:spcPts val="629"/>
                </a:spcAft>
              </a:pPr>
              <a:r>
                <a:rPr b="0" i="1" lang="ru-RU" sz="1800" spc="-1" strike="noStrike">
                  <a:solidFill>
                    <a:srgbClr val="000000"/>
                  </a:solidFill>
                  <a:latin typeface="Arial"/>
                </a:rPr>
                <a:t>Быстрая обработка запросов на данные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82" name="CustomShape 14"/>
            <p:cNvSpPr/>
            <p:nvPr/>
          </p:nvSpPr>
          <p:spPr>
            <a:xfrm>
              <a:off x="3139560" y="5077080"/>
              <a:ext cx="937080" cy="109620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dk1">
                <a:tint val="60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" name="CustomShape 15"/>
            <p:cNvSpPr/>
            <p:nvPr/>
          </p:nvSpPr>
          <p:spPr>
            <a:xfrm>
              <a:off x="4466160" y="4797000"/>
              <a:ext cx="4421520" cy="1656000"/>
            </a:xfrm>
            <a:prstGeom prst="roundRect">
              <a:avLst>
                <a:gd name="adj" fmla="val 10000"/>
              </a:avLst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68760" rIns="68760" tIns="68760" bIns="68760" anchor="ctr"/>
            <a:p>
              <a:pPr algn="ctr">
                <a:lnSpc>
                  <a:spcPct val="90000"/>
                </a:lnSpc>
                <a:spcAft>
                  <a:spcPts val="629"/>
                </a:spcAft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</a:rPr>
                <a:t>Пользователь должен иметь возможность кратко выразить нетривиальные запросы (в нескольких словах или несколькими нажатиями клавиш мыши)</a:t>
              </a:r>
              <a:endParaRPr b="0" lang="ru-RU" sz="1800" spc="-1" strike="noStrike">
                <a:latin typeface="Arial"/>
              </a:endParaRPr>
            </a:p>
          </p:txBody>
        </p:sp>
      </p:grpSp>
      <p:grpSp>
        <p:nvGrpSpPr>
          <p:cNvPr id="184" name="Group 16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Основные требования, предъявляемые к банкам данных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86" name="Group 2"/>
          <p:cNvGrpSpPr/>
          <p:nvPr/>
        </p:nvGrpSpPr>
        <p:grpSpPr>
          <a:xfrm>
            <a:off x="257760" y="1196640"/>
            <a:ext cx="8628120" cy="1511640"/>
            <a:chOff x="257760" y="1196640"/>
            <a:chExt cx="8628120" cy="1511640"/>
          </a:xfrm>
        </p:grpSpPr>
        <p:sp>
          <p:nvSpPr>
            <p:cNvPr id="187" name="CustomShape 3"/>
            <p:cNvSpPr/>
            <p:nvPr/>
          </p:nvSpPr>
          <p:spPr>
            <a:xfrm>
              <a:off x="257760" y="1196640"/>
              <a:ext cx="2443320" cy="1511640"/>
            </a:xfrm>
            <a:prstGeom prst="roundRect">
              <a:avLst>
                <a:gd name="adj" fmla="val 10000"/>
              </a:avLst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68760" rIns="68760" tIns="68760" bIns="68760" anchor="ctr"/>
            <a:p>
              <a:pPr algn="ctr">
                <a:lnSpc>
                  <a:spcPct val="90000"/>
                </a:lnSpc>
                <a:spcAft>
                  <a:spcPts val="629"/>
                </a:spcAft>
              </a:pPr>
              <a:r>
                <a:rPr b="0" i="1" lang="ru-RU" sz="1800" spc="-1" strike="noStrike">
                  <a:solidFill>
                    <a:srgbClr val="000000"/>
                  </a:solidFill>
                  <a:latin typeface="Arial"/>
                </a:rPr>
                <a:t>Восстановление данных после сбоев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88" name="CustomShape 4"/>
            <p:cNvSpPr/>
            <p:nvPr/>
          </p:nvSpPr>
          <p:spPr>
            <a:xfrm>
              <a:off x="3143520" y="1405080"/>
              <a:ext cx="936000" cy="109512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dk1">
                <a:tint val="60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" name="CustomShape 5"/>
            <p:cNvSpPr/>
            <p:nvPr/>
          </p:nvSpPr>
          <p:spPr>
            <a:xfrm>
              <a:off x="4468680" y="1196640"/>
              <a:ext cx="4417200" cy="1511640"/>
            </a:xfrm>
            <a:prstGeom prst="roundRect">
              <a:avLst>
                <a:gd name="adj" fmla="val 10000"/>
              </a:avLst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68760" rIns="68760" tIns="68760" bIns="68760" anchor="ctr"/>
            <a:p>
              <a:pPr algn="ctr">
                <a:lnSpc>
                  <a:spcPct val="90000"/>
                </a:lnSpc>
                <a:spcAft>
                  <a:spcPts val="629"/>
                </a:spcAft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</a:rPr>
                <a:t>автоматическое восстановление без потери данных транзакции. В случае аппаратных или программных сбоев система должна возвращаться к некоторому согласованному состоянию данных</a:t>
              </a:r>
              <a:endParaRPr b="0" lang="ru-RU" sz="1800" spc="-1" strike="noStrike">
                <a:latin typeface="Arial"/>
              </a:endParaRPr>
            </a:p>
          </p:txBody>
        </p:sp>
      </p:grpSp>
      <p:grpSp>
        <p:nvGrpSpPr>
          <p:cNvPr id="190" name="Group 6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grpSp>
        <p:nvGrpSpPr>
          <p:cNvPr id="191" name="Group 7"/>
          <p:cNvGrpSpPr/>
          <p:nvPr/>
        </p:nvGrpSpPr>
        <p:grpSpPr>
          <a:xfrm>
            <a:off x="255960" y="3213000"/>
            <a:ext cx="8631720" cy="1223640"/>
            <a:chOff x="255960" y="3213000"/>
            <a:chExt cx="8631720" cy="1223640"/>
          </a:xfrm>
        </p:grpSpPr>
        <p:sp>
          <p:nvSpPr>
            <p:cNvPr id="192" name="CustomShape 8"/>
            <p:cNvSpPr/>
            <p:nvPr/>
          </p:nvSpPr>
          <p:spPr>
            <a:xfrm>
              <a:off x="255960" y="3213000"/>
              <a:ext cx="2441160" cy="1223640"/>
            </a:xfrm>
            <a:prstGeom prst="roundRect">
              <a:avLst>
                <a:gd name="adj" fmla="val 10000"/>
              </a:avLst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68760" rIns="68760" tIns="68760" bIns="68760" anchor="ctr"/>
            <a:p>
              <a:pPr algn="ctr">
                <a:lnSpc>
                  <a:spcPct val="90000"/>
                </a:lnSpc>
                <a:spcAft>
                  <a:spcPts val="629"/>
                </a:spcAft>
              </a:pPr>
              <a:r>
                <a:rPr b="0" i="1" lang="ru-RU" sz="1800" spc="-1" strike="noStrike">
                  <a:solidFill>
                    <a:srgbClr val="000000"/>
                  </a:solidFill>
                  <a:latin typeface="Arial"/>
                </a:rPr>
                <a:t>Контроль за целостностью данных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93" name="CustomShape 9"/>
            <p:cNvSpPr/>
            <p:nvPr/>
          </p:nvSpPr>
          <p:spPr>
            <a:xfrm>
              <a:off x="3139560" y="3276720"/>
              <a:ext cx="937080" cy="109620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dk1">
                <a:tint val="60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" name="CustomShape 10"/>
            <p:cNvSpPr/>
            <p:nvPr/>
          </p:nvSpPr>
          <p:spPr>
            <a:xfrm>
              <a:off x="4466160" y="3213000"/>
              <a:ext cx="4421520" cy="1223640"/>
            </a:xfrm>
            <a:prstGeom prst="roundRect">
              <a:avLst>
                <a:gd name="adj" fmla="val 10000"/>
              </a:avLst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68760" rIns="68760" tIns="68760" bIns="68760" anchor="ctr"/>
            <a:p>
              <a:pPr algn="ctr">
                <a:lnSpc>
                  <a:spcPct val="90000"/>
                </a:lnSpc>
                <a:spcAft>
                  <a:spcPts val="629"/>
                </a:spcAft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</a:rPr>
                <a:t>система должна осуществлять контроль ошибок в данных и выполнять проверку взаимного логического соответствия данных</a:t>
              </a:r>
              <a:endParaRPr b="0" lang="ru-RU" sz="1800" spc="-1" strike="noStrike">
                <a:latin typeface="Arial"/>
              </a:endParaRPr>
            </a:p>
          </p:txBody>
        </p:sp>
      </p:grpSp>
      <p:grpSp>
        <p:nvGrpSpPr>
          <p:cNvPr id="195" name="Group 11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grpSp>
        <p:nvGrpSpPr>
          <p:cNvPr id="196" name="Group 12"/>
          <p:cNvGrpSpPr/>
          <p:nvPr/>
        </p:nvGrpSpPr>
        <p:grpSpPr>
          <a:xfrm>
            <a:off x="255960" y="5013000"/>
            <a:ext cx="8631720" cy="1223640"/>
            <a:chOff x="255960" y="5013000"/>
            <a:chExt cx="8631720" cy="1223640"/>
          </a:xfrm>
        </p:grpSpPr>
        <p:sp>
          <p:nvSpPr>
            <p:cNvPr id="197" name="CustomShape 13"/>
            <p:cNvSpPr/>
            <p:nvPr/>
          </p:nvSpPr>
          <p:spPr>
            <a:xfrm>
              <a:off x="255960" y="5013000"/>
              <a:ext cx="2441160" cy="1223640"/>
            </a:xfrm>
            <a:prstGeom prst="roundRect">
              <a:avLst>
                <a:gd name="adj" fmla="val 10000"/>
              </a:avLst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68760" rIns="68760" tIns="68760" bIns="68760" anchor="ctr"/>
            <a:p>
              <a:pPr algn="ctr">
                <a:lnSpc>
                  <a:spcPct val="90000"/>
                </a:lnSpc>
                <a:spcAft>
                  <a:spcPts val="629"/>
                </a:spcAft>
              </a:pPr>
              <a:r>
                <a:rPr b="0" i="1" lang="ru-RU" sz="1800" spc="-1" strike="noStrike">
                  <a:solidFill>
                    <a:srgbClr val="000000"/>
                  </a:solidFill>
                  <a:latin typeface="Arial"/>
                </a:rPr>
                <a:t>Вспомогательные средства 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98" name="CustomShape 14"/>
            <p:cNvSpPr/>
            <p:nvPr/>
          </p:nvSpPr>
          <p:spPr>
            <a:xfrm>
              <a:off x="3139560" y="5077080"/>
              <a:ext cx="937080" cy="109620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dk1">
                <a:tint val="60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" name="CustomShape 15"/>
            <p:cNvSpPr/>
            <p:nvPr/>
          </p:nvSpPr>
          <p:spPr>
            <a:xfrm>
              <a:off x="4466160" y="5013000"/>
              <a:ext cx="4421520" cy="1223640"/>
            </a:xfrm>
            <a:prstGeom prst="roundRect">
              <a:avLst>
                <a:gd name="adj" fmla="val 10000"/>
              </a:avLst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68760" rIns="68760" tIns="68760" bIns="68760" anchor="ctr"/>
            <a:p>
              <a:pPr algn="ctr">
                <a:lnSpc>
                  <a:spcPct val="90000"/>
                </a:lnSpc>
                <a:spcAft>
                  <a:spcPts val="629"/>
                </a:spcAft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</a:rPr>
                <a:t>должны позволять разработчику или администратору базы данных предсказать и оптимизировать производительность системы</a:t>
              </a:r>
              <a:endParaRPr b="0" lang="ru-RU" sz="1800" spc="-1" strike="noStrike">
                <a:latin typeface="Arial"/>
              </a:endParaRPr>
            </a:p>
          </p:txBody>
        </p:sp>
      </p:grpSp>
      <p:grpSp>
        <p:nvGrpSpPr>
          <p:cNvPr id="200" name="Group 16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Основные требования, предъявляемые к банкам данных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02" name="Group 2"/>
          <p:cNvGrpSpPr/>
          <p:nvPr/>
        </p:nvGrpSpPr>
        <p:grpSpPr>
          <a:xfrm>
            <a:off x="253800" y="836640"/>
            <a:ext cx="8636400" cy="1511640"/>
            <a:chOff x="253800" y="836640"/>
            <a:chExt cx="8636400" cy="1511640"/>
          </a:xfrm>
        </p:grpSpPr>
        <p:sp>
          <p:nvSpPr>
            <p:cNvPr id="203" name="CustomShape 3"/>
            <p:cNvSpPr/>
            <p:nvPr/>
          </p:nvSpPr>
          <p:spPr>
            <a:xfrm>
              <a:off x="253800" y="836640"/>
              <a:ext cx="2445840" cy="1511640"/>
            </a:xfrm>
            <a:prstGeom prst="roundRect">
              <a:avLst>
                <a:gd name="adj" fmla="val 10000"/>
              </a:avLst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68760" rIns="68760" tIns="68760" bIns="68760" anchor="ctr"/>
            <a:p>
              <a:pPr algn="ctr">
                <a:lnSpc>
                  <a:spcPct val="90000"/>
                </a:lnSpc>
                <a:spcAft>
                  <a:spcPts val="629"/>
                </a:spcAft>
              </a:pPr>
              <a:r>
                <a:rPr b="0" i="1" lang="ru-RU" sz="1800" spc="-1" strike="noStrike">
                  <a:solidFill>
                    <a:srgbClr val="000000"/>
                  </a:solidFill>
                  <a:latin typeface="Arial"/>
                </a:rPr>
                <a:t>Автоматическая реорганизация и перемещение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04" name="CustomShape 4"/>
            <p:cNvSpPr/>
            <p:nvPr/>
          </p:nvSpPr>
          <p:spPr>
            <a:xfrm>
              <a:off x="3142080" y="1044360"/>
              <a:ext cx="937080" cy="109620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dk1">
                <a:tint val="60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CustomShape 5"/>
            <p:cNvSpPr/>
            <p:nvPr/>
          </p:nvSpPr>
          <p:spPr>
            <a:xfrm>
              <a:off x="4468680" y="836640"/>
              <a:ext cx="4421520" cy="1511640"/>
            </a:xfrm>
            <a:prstGeom prst="roundRect">
              <a:avLst>
                <a:gd name="adj" fmla="val 10000"/>
              </a:avLst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68760" rIns="68760" tIns="68760" bIns="68760" anchor="ctr"/>
            <a:p>
              <a:pPr algn="ctr">
                <a:lnSpc>
                  <a:spcPct val="90000"/>
                </a:lnSpc>
                <a:spcAft>
                  <a:spcPts val="629"/>
                </a:spcAft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</a:rPr>
                <a:t>система должна обеспечивать возможность перемещения данных или автоматическую реорганизацию физической структуры</a:t>
              </a:r>
              <a:endParaRPr b="0" lang="ru-RU" sz="1800" spc="-1" strike="noStrike">
                <a:latin typeface="Arial"/>
              </a:endParaRPr>
            </a:p>
          </p:txBody>
        </p:sp>
      </p:grpSp>
      <p:grpSp>
        <p:nvGrpSpPr>
          <p:cNvPr id="206" name="Group 6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grpSp>
        <p:nvGrpSpPr>
          <p:cNvPr id="207" name="Group 7"/>
          <p:cNvGrpSpPr/>
          <p:nvPr/>
        </p:nvGrpSpPr>
        <p:grpSpPr>
          <a:xfrm>
            <a:off x="255960" y="3123720"/>
            <a:ext cx="8631720" cy="3274560"/>
            <a:chOff x="255960" y="3123720"/>
            <a:chExt cx="8631720" cy="3274560"/>
          </a:xfrm>
        </p:grpSpPr>
        <p:sp>
          <p:nvSpPr>
            <p:cNvPr id="208" name="CustomShape 8"/>
            <p:cNvSpPr/>
            <p:nvPr/>
          </p:nvSpPr>
          <p:spPr>
            <a:xfrm>
              <a:off x="255960" y="3123720"/>
              <a:ext cx="2441160" cy="3274560"/>
            </a:xfrm>
            <a:prstGeom prst="roundRect">
              <a:avLst>
                <a:gd name="adj" fmla="val 10000"/>
              </a:avLst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68760" rIns="68760" tIns="68760" bIns="68760" anchor="ctr"/>
            <a:p>
              <a:pPr algn="ctr">
                <a:lnSpc>
                  <a:spcPct val="90000"/>
                </a:lnSpc>
                <a:spcAft>
                  <a:spcPts val="629"/>
                </a:spcAft>
              </a:pPr>
              <a:r>
                <a:rPr b="0" i="1" lang="ru-RU" sz="1800" spc="-1" strike="noStrike">
                  <a:solidFill>
                    <a:srgbClr val="000000"/>
                  </a:solidFill>
                  <a:latin typeface="Arial"/>
                </a:rPr>
                <a:t>Адаптивность и расширяемость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09" name="CustomShape 9"/>
            <p:cNvSpPr/>
            <p:nvPr/>
          </p:nvSpPr>
          <p:spPr>
            <a:xfrm>
              <a:off x="3139560" y="4212720"/>
              <a:ext cx="937080" cy="109620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dk1">
                <a:tint val="60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" name="CustomShape 10"/>
            <p:cNvSpPr/>
            <p:nvPr/>
          </p:nvSpPr>
          <p:spPr>
            <a:xfrm>
              <a:off x="4466160" y="3123720"/>
              <a:ext cx="4421520" cy="3274560"/>
            </a:xfrm>
            <a:prstGeom prst="roundRect">
              <a:avLst>
                <a:gd name="adj" fmla="val 10000"/>
              </a:avLst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68760" rIns="68760" tIns="68760" bIns="68760" anchor="ctr"/>
            <a:p>
              <a:pPr algn="ctr">
                <a:lnSpc>
                  <a:spcPct val="90000"/>
                </a:lnSpc>
                <a:spcAft>
                  <a:spcPts val="629"/>
                </a:spcAft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</a:rPr>
                <a:t>база данных должна быть настраиваемой, причем настройка не должна вызывать перезаписи прикладных программ. 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  <a:spcAft>
                  <a:spcPts val="629"/>
                </a:spcAft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</a:rPr>
                <a:t>Кроме того, поставляемый с СУБД набор предопределенных типов данных должен быть расширяемым — в системе должны иметься средства для определения новых типов и не должно быть различий в использовании системных и определенных пользователем типов</a:t>
              </a:r>
              <a:endParaRPr b="0" lang="ru-RU" sz="1800" spc="-1" strike="noStrike">
                <a:latin typeface="Arial"/>
              </a:endParaRPr>
            </a:p>
          </p:txBody>
        </p:sp>
      </p:grpSp>
      <p:grpSp>
        <p:nvGrpSpPr>
          <p:cNvPr id="211" name="Group 11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/>
          </p:cNvSpPr>
          <p:nvPr>
            <p:ph type="title" idx="1"/>
          </p:nvPr>
        </p:nvSpPr>
        <p:spPr>
          <a:xfrm rot="0">
            <a:off x="220980" y="29845"/>
            <a:ext cx="8552815" cy="150812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 strike="noStrike">
                <a:ln w="3175" cap="flat" cmpd="sng">
                  <a:noFill/>
                  <a:prstDash/>
                </a:ln>
                <a:solidFill>
                  <a:schemeClr val="tx1"/>
                </a:solidFill>
                <a:latin typeface="Corbel" charset="0"/>
                <a:ea typeface="Corbel" charset="0"/>
              </a:rPr>
              <a:t>Что такое база данных SQL?</a:t>
            </a:r>
            <a:endParaRPr lang="ko-KR" altLang="en-US" sz="4000" cap="none" dirty="0" smtClean="0" b="0" strike="noStrike">
              <a:ln w="3175" cap="flat" cmpd="sng">
                <a:noFill/>
                <a:prstDash/>
              </a:ln>
              <a:solidFill>
                <a:schemeClr val="tx1"/>
              </a:solidFill>
              <a:latin typeface="Corbel" charset="0"/>
              <a:ea typeface="Corbel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>
            <p:ph type="obj" idx="2"/>
          </p:nvPr>
        </p:nvSpPr>
        <p:spPr>
          <a:xfrm rot="0">
            <a:off x="215900" y="666115"/>
            <a:ext cx="8552815" cy="268732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Corbel" charset="0"/>
                <a:ea typeface="Corbel" charset="0"/>
              </a:rPr>
              <a:t>	SQL (Structured Query Language - «Структурированный язык запросов») - универсальный компьютерный язык, применяемый для создания, модификации и управления данными в реляционных базах данных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Corbel" charset="0"/>
              <a:ea typeface="Corbel" charset="0"/>
            </a:endParaRPr>
          </a:p>
        </p:txBody>
      </p:sp>
      <p:sp>
        <p:nvSpPr>
          <p:cNvPr id="4" name="Content Placeholder 3"/>
          <p:cNvSpPr txBox="1">
            <a:spLocks/>
          </p:cNvSpPr>
          <p:nvPr>
            <p:ph type="obj" idx="3"/>
          </p:nvPr>
        </p:nvSpPr>
        <p:spPr>
          <a:xfrm rot="0">
            <a:off x="398780" y="2806065"/>
            <a:ext cx="8374380" cy="191706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200" cap="none" dirty="0" smtClean="0" b="0" strike="noStrike">
                <a:solidFill>
                  <a:schemeClr val="tx1"/>
                </a:solidFill>
                <a:latin typeface="Calibri" charset="0"/>
                <a:ea typeface="Calibri" charset="0"/>
              </a:rPr>
              <a:t>Язык был создан в 1970х годах под названием “SEQUEL” для системы управления базами данных (СУБД) System R. Позднее он был переименован в “SQL” во избежание конфликта торговых марок. В 1979 году SQL был впервые опубликован в виде коммерческого продукта Oracle V2.</a:t>
            </a:r>
            <a:endParaRPr lang="ko-KR" altLang="en-US" sz="2200" cap="none" dirty="0" smtClean="0" b="0" strike="noStrike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5" name="Text Box 4"/>
          <p:cNvSpPr txBox="1">
            <a:spLocks/>
          </p:cNvSpPr>
          <p:nvPr/>
        </p:nvSpPr>
        <p:spPr>
          <a:xfrm rot="0">
            <a:off x="184150" y="4782185"/>
            <a:ext cx="8785225" cy="184467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Calibri" charset="0"/>
                <a:ea typeface="Calibri" charset="0"/>
              </a:rPr>
              <a:t>SQL создавался как простой стандартизированный способ извлечения и управления данными, содержащимися в реляционной базе данных. Позднее он стал сложнее, чем задумывался, и превратился в инструмент разработчика, а не конечного пользователя. В настоящее время SQL (по большей части в реализации Oracle) остается самым популярным из языков управления базами данных.</a:t>
            </a:r>
            <a:endParaRPr lang="ko-KR" altLang="en-US" sz="2000" cap="none" dirty="0" smtClean="0" b="0" strike="noStrike">
              <a:latin typeface="Times New Roman" charset="0"/>
              <a:ea typeface="Times New Roma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 txBox="1">
            <a:spLocks/>
          </p:cNvSpPr>
          <p:nvPr>
            <p:ph type="obj" idx="4"/>
          </p:nvPr>
        </p:nvSpPr>
        <p:spPr>
          <a:xfrm rot="0">
            <a:off x="141605" y="384810"/>
            <a:ext cx="8862060" cy="369570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Corbel" charset="0"/>
                <a:ea typeface="Corbel" charset="0"/>
              </a:rPr>
              <a:t>	В общих терминах, «SQL база данных» является общим названием для </a:t>
            </a:r>
            <a:r>
              <a:rPr lang="en-US" altLang="ko-KR" sz="2400" cap="none" dirty="0" smtClean="0" b="1" strike="noStrike">
                <a:solidFill>
                  <a:schemeClr val="tx1"/>
                </a:solidFill>
                <a:latin typeface="Corbel" charset="0"/>
                <a:ea typeface="Corbel" charset="0"/>
              </a:rPr>
              <a:t>реляционной системы управления базами данных</a:t>
            </a:r>
            <a:r>
              <a:rPr lang="en-US" altLang="ko-KR" sz="2400" cap="none" dirty="0" smtClean="0" b="0" strike="noStrike">
                <a:solidFill>
                  <a:schemeClr val="tx1"/>
                </a:solidFill>
                <a:latin typeface="Corbel" charset="0"/>
                <a:ea typeface="Corbel" charset="0"/>
              </a:rPr>
              <a:t> (РСУБД). Для некоторых систем, «база данных» также относится к группе таблиц, данных, конфигурационной информации, которые являются неотъемлемо отдельной частью от других, подобных конструкций. В этом случае, каждая инсталляция SQL базы данных может состоять из нескольких баз данных. В других системах, они упомянуты как таблицы.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Corbel" charset="0"/>
              <a:ea typeface="Corbel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>
            <p:ph type="obj" idx="5"/>
          </p:nvPr>
        </p:nvSpPr>
        <p:spPr>
          <a:xfrm rot="0">
            <a:off x="229870" y="3856355"/>
            <a:ext cx="8584565" cy="28581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457200">
              <a:lnSpc>
                <a:spcPct val="114999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ko-KR" sz="2200" cap="none" dirty="0" smtClean="0" b="0" strike="noStrike">
                <a:solidFill>
                  <a:schemeClr val="tx1"/>
                </a:solidFill>
                <a:latin typeface="Corbel" charset="0"/>
                <a:ea typeface="Corbel" charset="0"/>
              </a:rPr>
              <a:t>	</a:t>
            </a:r>
            <a:r>
              <a:rPr lang="en-US" altLang="ko-KR" sz="2400" cap="none" dirty="0" smtClean="0" b="0" strike="noStrike">
                <a:solidFill>
                  <a:schemeClr val="tx1"/>
                </a:solidFill>
                <a:latin typeface="Corbel" charset="0"/>
                <a:ea typeface="Corbel" charset="0"/>
              </a:rPr>
              <a:t>Таблица – конструкция базы данных, которая состоит </a:t>
            </a:r>
            <a:r>
              <a:rPr lang="en-US" altLang="ko-KR" sz="2400" cap="none" dirty="0" smtClean="0" b="0" strike="noStrike">
                <a:solidFill>
                  <a:schemeClr val="tx1"/>
                </a:solidFill>
                <a:latin typeface="Corbel" charset="0"/>
                <a:ea typeface="Corbel" charset="0"/>
              </a:rPr>
              <a:t>из столбцов,</a:t>
            </a:r>
            <a:r>
              <a:rPr lang="en-US" altLang="ko-KR" sz="2400" cap="none" dirty="0" smtClean="0" b="0" strike="noStrike">
                <a:solidFill>
                  <a:schemeClr val="tx1"/>
                </a:solidFill>
                <a:latin typeface="Corbel" charset="0"/>
                <a:ea typeface="Corbel" charset="0"/>
              </a:rPr>
              <a:t> содержащих </a:t>
            </a:r>
            <a:r>
              <a:rPr lang="en-US" altLang="ko-KR" sz="2400" cap="none" dirty="0" smtClean="0" b="1" strike="noStrike">
                <a:solidFill>
                  <a:schemeClr val="tx1"/>
                </a:solidFill>
                <a:latin typeface="Corbel" charset="0"/>
                <a:ea typeface="Corbel" charset="0"/>
              </a:rPr>
              <a:t>строки</a:t>
            </a:r>
            <a:r>
              <a:rPr lang="en-US" altLang="ko-KR" sz="2400" cap="none" dirty="0" smtClean="0" b="0" strike="noStrike">
                <a:solidFill>
                  <a:schemeClr val="tx1"/>
                </a:solidFill>
                <a:latin typeface="Corbel" charset="0"/>
                <a:ea typeface="Corbel" charset="0"/>
              </a:rPr>
              <a:t> данных. Обычно таблицы созданы для того, чтобы содержать связанную информацию. В пределах той же самой базы данных могут быть созданы несколько таблиц.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Corbel" charset="0"/>
              <a:ea typeface="Corbe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>
            <p:ph type="obj" idx="2"/>
          </p:nvPr>
        </p:nvSpPr>
        <p:spPr>
          <a:xfrm rot="0">
            <a:off x="233679" y="379095"/>
            <a:ext cx="8684260" cy="31248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Corbel" charset="0"/>
                <a:ea typeface="Corbel" charset="0"/>
              </a:rPr>
              <a:t>	</a:t>
            </a:r>
            <a:r>
              <a:rPr lang="en-US" altLang="ko-KR" sz="2200" cap="none" dirty="0" smtClean="0" b="0" strike="noStrike">
                <a:solidFill>
                  <a:schemeClr val="tx1"/>
                </a:solidFill>
                <a:latin typeface="Corbel" charset="0"/>
                <a:ea typeface="Corbel" charset="0"/>
              </a:rPr>
              <a:t>Каждый столбец представляет собой атрибут или совокупность атрибутов объектов, например идентификационные номера служащих, рост, цвет машин и т.п. Часто в отношении столбца используется термин </a:t>
            </a:r>
            <a:r>
              <a:rPr lang="en-US" altLang="ko-KR" sz="2200" cap="none" dirty="0" smtClean="0" i="1" b="0" strike="noStrike">
                <a:solidFill>
                  <a:schemeClr val="tx1"/>
                </a:solidFill>
                <a:latin typeface="Corbel" charset="0"/>
                <a:ea typeface="Corbel" charset="0"/>
              </a:rPr>
              <a:t>поле</a:t>
            </a:r>
            <a:r>
              <a:rPr lang="en-US" altLang="ko-KR" sz="2200" cap="none" dirty="0" smtClean="0" b="0" strike="noStrike">
                <a:solidFill>
                  <a:schemeClr val="tx1"/>
                </a:solidFill>
                <a:latin typeface="Corbel" charset="0"/>
                <a:ea typeface="Corbel" charset="0"/>
              </a:rPr>
              <a:t> с указанием имени, например «в поле Name». Поле строки является минимальным элементом таблицы. Каждый столбец в таблице имеет определенное имя, тип данных и размер. Имена столбцов должны быть уникальны в пределах таблицы.</a:t>
            </a:r>
            <a:endParaRPr lang="ko-KR" altLang="en-US" sz="2200" cap="none" dirty="0" smtClean="0" b="0" strike="noStrike">
              <a:solidFill>
                <a:schemeClr val="tx1"/>
              </a:solidFill>
              <a:latin typeface="Corbel" charset="0"/>
              <a:ea typeface="Corbel" charset="0"/>
            </a:endParaRPr>
          </a:p>
        </p:txBody>
      </p:sp>
      <p:sp>
        <p:nvSpPr>
          <p:cNvPr id="4" name="Content Placeholder 3"/>
          <p:cNvSpPr txBox="1">
            <a:spLocks/>
          </p:cNvSpPr>
          <p:nvPr>
            <p:ph type="obj" idx="3"/>
          </p:nvPr>
        </p:nvSpPr>
        <p:spPr>
          <a:xfrm rot="0">
            <a:off x="264795" y="3580765"/>
            <a:ext cx="8698865" cy="2783205"/>
          </a:xfrm>
          <a:prstGeom prst="rect"/>
        </p:spPr>
        <p:txBody>
          <a:bodyPr wrap="square" lIns="91440" tIns="45720" rIns="91440" bIns="45720" vert="horz" anchor="ctr">
            <a:normAutofit fontScale="100000" lnSpcReduction="20000"/>
          </a:bodyPr>
          <a:lstStyle/>
          <a:p>
            <a:pPr marL="0" indent="0" algn="l" fontAlgn="auto" defTabSz="457200">
              <a:lnSpc>
                <a:spcPct val="114999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ko-KR" sz="2200" cap="none" dirty="0" smtClean="0" b="0" strike="noStrike">
                <a:solidFill>
                  <a:schemeClr val="tx1"/>
                </a:solidFill>
                <a:latin typeface="Corbel" charset="0"/>
                <a:ea typeface="Corbel" charset="0"/>
              </a:rPr>
              <a:t>	Каждая строка (или запись) представляет собой совокупность атрибутов конкретного объекта, например, в строке может содержаться идентификационный номер служащего, размер его зарплаты, год его рождения и т.д. Строки таблиц не имеют названий. Чтобы обратиться к конкретной строке, пользователю необходимо указать какой-то атрибут (или набор атрибутов), уникально ее идентифицирующий.</a:t>
            </a:r>
            <a:endParaRPr lang="ko-KR" altLang="en-US" sz="2200" cap="none" dirty="0" smtClean="0" b="0" strike="noStrike">
              <a:solidFill>
                <a:schemeClr val="tx1"/>
              </a:solidFill>
              <a:latin typeface="Corbel" charset="0"/>
              <a:ea typeface="Corbe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2" name="Table 1"/>
          <p:cNvGraphicFramePr/>
          <p:nvPr/>
        </p:nvGraphicFramePr>
        <p:xfrm>
          <a:off x="1246320" y="1798560"/>
          <a:ext cx="6278040" cy="2566800"/>
        </p:xfrm>
        <a:graphic>
          <a:graphicData uri="http://schemas.openxmlformats.org/drawingml/2006/table">
            <a:tbl>
              <a:tblPr/>
              <a:tblGrid>
                <a:gridCol w="463320"/>
                <a:gridCol w="1711080"/>
                <a:gridCol w="863280"/>
                <a:gridCol w="2087280"/>
                <a:gridCol w="1153080"/>
              </a:tblGrid>
              <a:tr h="3664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№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ФИО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Год р.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Должность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Кафедра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64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Иванов И.И.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1962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Зав.кафедрой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605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64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Сидоров С.С.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1973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Профессор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605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64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Петров П.П.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1971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Профессор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605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64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Козлов К.К.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1972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Доцент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605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64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Пупкин В.В.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1973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Доцент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605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7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Машкина М.М.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1978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Ст.преподаватель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605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3" name="CustomShape 2"/>
          <p:cNvSpPr/>
          <p:nvPr/>
        </p:nvSpPr>
        <p:spPr>
          <a:xfrm>
            <a:off x="1592580" y="287655"/>
            <a:ext cx="5476875" cy="395605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Основные понятия реляционной модели 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-36195" y="1316355"/>
            <a:ext cx="1583690" cy="63881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Первичный ключ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15" name="Line 4"/>
          <p:cNvSpPr/>
          <p:nvPr/>
        </p:nvSpPr>
        <p:spPr>
          <a:xfrm>
            <a:off x="683895" y="1747520"/>
            <a:ext cx="504825" cy="144145"/>
          </a:xfrm>
          <a:prstGeom prst="line">
            <a:avLst/>
          </a:prstGeom>
          <a:ln w="9360">
            <a:solidFill>
              <a:schemeClr val="tx1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5"/>
          <p:cNvSpPr/>
          <p:nvPr/>
        </p:nvSpPr>
        <p:spPr>
          <a:xfrm>
            <a:off x="1405255" y="1026795"/>
            <a:ext cx="718820" cy="36449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PK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17" name="CustomShape 6"/>
          <p:cNvSpPr/>
          <p:nvPr/>
        </p:nvSpPr>
        <p:spPr>
          <a:xfrm>
            <a:off x="2339975" y="1026795"/>
            <a:ext cx="718820" cy="36449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FIO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18" name="CustomShape 7"/>
          <p:cNvSpPr/>
          <p:nvPr/>
        </p:nvSpPr>
        <p:spPr>
          <a:xfrm>
            <a:off x="3637280" y="1026795"/>
            <a:ext cx="862965" cy="36449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YEAR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19" name="CustomShape 8"/>
          <p:cNvSpPr/>
          <p:nvPr/>
        </p:nvSpPr>
        <p:spPr>
          <a:xfrm>
            <a:off x="4716145" y="1026795"/>
            <a:ext cx="862965" cy="36449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JOB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20" name="CustomShape 9"/>
          <p:cNvSpPr/>
          <p:nvPr/>
        </p:nvSpPr>
        <p:spPr>
          <a:xfrm>
            <a:off x="6877050" y="1026795"/>
            <a:ext cx="862965" cy="36449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KAF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21" name="CustomShape 10"/>
          <p:cNvSpPr/>
          <p:nvPr/>
        </p:nvSpPr>
        <p:spPr>
          <a:xfrm>
            <a:off x="7740650" y="1026795"/>
            <a:ext cx="71120" cy="575945"/>
          </a:xfrm>
          <a:prstGeom prst="rightBrace">
            <a:avLst>
              <a:gd name="adj1" fmla="val 67222"/>
              <a:gd name="adj2" fmla="val 50000"/>
            </a:avLst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11"/>
          <p:cNvSpPr/>
          <p:nvPr/>
        </p:nvSpPr>
        <p:spPr>
          <a:xfrm>
            <a:off x="7813675" y="1100455"/>
            <a:ext cx="1080770" cy="36449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Домены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23" name="Line 12"/>
          <p:cNvSpPr/>
          <p:nvPr/>
        </p:nvSpPr>
        <p:spPr>
          <a:xfrm flipH="1">
            <a:off x="1547495" y="1387475"/>
            <a:ext cx="73025" cy="360045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Line 13"/>
          <p:cNvSpPr/>
          <p:nvPr/>
        </p:nvSpPr>
        <p:spPr>
          <a:xfrm flipH="1">
            <a:off x="2555875" y="1387475"/>
            <a:ext cx="73025" cy="360045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Line 14"/>
          <p:cNvSpPr/>
          <p:nvPr/>
        </p:nvSpPr>
        <p:spPr>
          <a:xfrm flipH="1">
            <a:off x="3997325" y="1387475"/>
            <a:ext cx="73025" cy="360045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Line 15"/>
          <p:cNvSpPr/>
          <p:nvPr/>
        </p:nvSpPr>
        <p:spPr>
          <a:xfrm flipH="1">
            <a:off x="4932045" y="1387475"/>
            <a:ext cx="73025" cy="360045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Line 16"/>
          <p:cNvSpPr/>
          <p:nvPr/>
        </p:nvSpPr>
        <p:spPr>
          <a:xfrm flipH="1">
            <a:off x="7092950" y="1387475"/>
            <a:ext cx="73025" cy="360045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17"/>
          <p:cNvSpPr>
            <a:spLocks/>
          </p:cNvSpPr>
          <p:nvPr/>
        </p:nvSpPr>
        <p:spPr>
          <a:xfrm rot="16200000" flipH="1" flipV="1">
            <a:off x="253365" y="2251075"/>
            <a:ext cx="488950" cy="1870710"/>
          </a:xfrm>
          <a:prstGeom prst="rect"/>
          <a:noFill/>
          <a:ln w="0">
            <a:noFill/>
            <a:prstDash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rot="5400000" vert="vert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solidFill>
                  <a:srgbClr val="000000"/>
                </a:solidFill>
                <a:latin typeface="Arial" charset="0"/>
                <a:ea typeface="Arial" charset="0"/>
              </a:rPr>
              <a:t>Отношение</a:t>
            </a:r>
            <a:endParaRPr lang="ko-KR" altLang="en-US" sz="2000" cap="none" dirty="0" smtClean="0" b="1" strike="noStrike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sp>
        <p:nvSpPr>
          <p:cNvPr id="229" name="Line 18"/>
          <p:cNvSpPr/>
          <p:nvPr/>
        </p:nvSpPr>
        <p:spPr>
          <a:xfrm flipH="1">
            <a:off x="7524750" y="2349500"/>
            <a:ext cx="142875" cy="635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Line 19"/>
          <p:cNvSpPr/>
          <p:nvPr/>
        </p:nvSpPr>
        <p:spPr>
          <a:xfrm flipH="1">
            <a:off x="7524750" y="2707640"/>
            <a:ext cx="142875" cy="635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Line 20"/>
          <p:cNvSpPr/>
          <p:nvPr/>
        </p:nvSpPr>
        <p:spPr>
          <a:xfrm flipH="1">
            <a:off x="7524750" y="3068320"/>
            <a:ext cx="142875" cy="635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Line 21"/>
          <p:cNvSpPr/>
          <p:nvPr/>
        </p:nvSpPr>
        <p:spPr>
          <a:xfrm flipH="1">
            <a:off x="7524750" y="3429000"/>
            <a:ext cx="142875" cy="635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Line 22"/>
          <p:cNvSpPr/>
          <p:nvPr/>
        </p:nvSpPr>
        <p:spPr>
          <a:xfrm flipH="1">
            <a:off x="7524750" y="3789045"/>
            <a:ext cx="142875" cy="635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Line 23"/>
          <p:cNvSpPr/>
          <p:nvPr/>
        </p:nvSpPr>
        <p:spPr>
          <a:xfrm flipH="1">
            <a:off x="7524750" y="4149725"/>
            <a:ext cx="142875" cy="635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Line 24"/>
          <p:cNvSpPr/>
          <p:nvPr/>
        </p:nvSpPr>
        <p:spPr>
          <a:xfrm>
            <a:off x="7666990" y="2349500"/>
            <a:ext cx="635" cy="1800225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Line 25"/>
          <p:cNvSpPr/>
          <p:nvPr/>
        </p:nvSpPr>
        <p:spPr>
          <a:xfrm>
            <a:off x="8459470" y="2349500"/>
            <a:ext cx="635" cy="1800225"/>
          </a:xfrm>
          <a:prstGeom prst="line">
            <a:avLst/>
          </a:prstGeom>
          <a:ln w="9360">
            <a:solidFill>
              <a:schemeClr val="tx1"/>
            </a:solidFill>
            <a:round/>
            <a:headEnd len="lg" type="triangle" w="lg"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26"/>
          <p:cNvSpPr>
            <a:spLocks/>
          </p:cNvSpPr>
          <p:nvPr/>
        </p:nvSpPr>
        <p:spPr>
          <a:xfrm rot="5400000" flipH="1" flipV="1">
            <a:off x="7776845" y="2085340"/>
            <a:ext cx="488950" cy="1870710"/>
          </a:xfrm>
          <a:prstGeom prst="rect"/>
          <a:noFill/>
          <a:ln w="0">
            <a:noFill/>
            <a:prstDash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rot="5400000" vert="vert" anchor="t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rgbClr val="000000"/>
                </a:solidFill>
                <a:latin typeface="Arial" charset="0"/>
                <a:ea typeface="Arial" charset="0"/>
              </a:rPr>
              <a:t>Кортежи</a:t>
            </a:r>
            <a:endParaRPr lang="ko-KR" altLang="en-US" sz="2000" cap="none" dirty="0" smtClean="0" b="0" strike="noStrike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sp>
        <p:nvSpPr>
          <p:cNvPr id="238" name="CustomShape 27"/>
          <p:cNvSpPr>
            <a:spLocks/>
          </p:cNvSpPr>
          <p:nvPr/>
        </p:nvSpPr>
        <p:spPr>
          <a:xfrm rot="5400000" flipH="1" flipV="1">
            <a:off x="8603615" y="2059940"/>
            <a:ext cx="488950" cy="2448560"/>
          </a:xfrm>
          <a:prstGeom prst="rect"/>
          <a:noFill/>
          <a:ln w="0">
            <a:noFill/>
            <a:prstDash/>
          </a:ln>
        </p:spPr>
        <p:style>
          <a:lnRef idx="0"/>
          <a:fillRef idx="0"/>
          <a:effectRef idx="0"/>
          <a:fontRef idx="minor"/>
        </p:style>
        <p:txBody>
          <a:bodyPr wrap="square" lIns="90170" tIns="45085" rIns="90170" bIns="45085" numCol="1" rot="5400000" vert="vert" anchor="t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rgbClr val="000000"/>
                </a:solidFill>
                <a:latin typeface="Arial" charset="0"/>
                <a:ea typeface="Arial" charset="0"/>
              </a:rPr>
              <a:t>Кардинальность</a:t>
            </a:r>
            <a:endParaRPr lang="ko-KR" altLang="en-US" sz="2000" cap="none" dirty="0" smtClean="0" b="0" strike="noStrike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sp>
        <p:nvSpPr>
          <p:cNvPr id="239" name="Line 28"/>
          <p:cNvSpPr/>
          <p:nvPr/>
        </p:nvSpPr>
        <p:spPr>
          <a:xfrm flipH="1" flipV="1">
            <a:off x="1476375" y="4365625"/>
            <a:ext cx="2519045" cy="43180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Line 29"/>
          <p:cNvSpPr/>
          <p:nvPr/>
        </p:nvSpPr>
        <p:spPr>
          <a:xfrm flipH="1" flipV="1">
            <a:off x="2626995" y="4365625"/>
            <a:ext cx="1368425" cy="43180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Line 30"/>
          <p:cNvSpPr/>
          <p:nvPr/>
        </p:nvSpPr>
        <p:spPr>
          <a:xfrm flipH="1" flipV="1">
            <a:off x="3850640" y="4365625"/>
            <a:ext cx="144780" cy="43180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Line 31"/>
          <p:cNvSpPr/>
          <p:nvPr/>
        </p:nvSpPr>
        <p:spPr>
          <a:xfrm flipV="1">
            <a:off x="3995420" y="4365625"/>
            <a:ext cx="1297305" cy="43180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Line 32"/>
          <p:cNvSpPr/>
          <p:nvPr/>
        </p:nvSpPr>
        <p:spPr>
          <a:xfrm flipV="1">
            <a:off x="4067175" y="4365625"/>
            <a:ext cx="2952750" cy="43180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33"/>
          <p:cNvSpPr/>
          <p:nvPr/>
        </p:nvSpPr>
        <p:spPr>
          <a:xfrm>
            <a:off x="3419475" y="4941570"/>
            <a:ext cx="1872615" cy="39497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Атрибуты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45" name="Line 34"/>
          <p:cNvSpPr/>
          <p:nvPr/>
        </p:nvSpPr>
        <p:spPr>
          <a:xfrm>
            <a:off x="1331595" y="5805170"/>
            <a:ext cx="6193155" cy="635"/>
          </a:xfrm>
          <a:prstGeom prst="line">
            <a:avLst/>
          </a:prstGeom>
          <a:ln w="9360">
            <a:solidFill>
              <a:schemeClr val="tx1"/>
            </a:solidFill>
            <a:round/>
            <a:headEnd len="lg" type="triangle" w="lg"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35"/>
          <p:cNvSpPr/>
          <p:nvPr/>
        </p:nvSpPr>
        <p:spPr>
          <a:xfrm>
            <a:off x="3276600" y="5876925"/>
            <a:ext cx="1872615" cy="39497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Степень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 concurrent="0">
              <p:cTn id="30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-4357800" y="4262400"/>
            <a:ext cx="3017520" cy="6120"/>
          </a:xfrm>
          <a:prstGeom prst="rect">
            <a:avLst/>
          </a:prstGeom>
          <a:solidFill>
            <a:srgbClr val="00000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2"/>
          <p:cNvSpPr/>
          <p:nvPr/>
        </p:nvSpPr>
        <p:spPr>
          <a:xfrm>
            <a:off x="250920" y="333360"/>
            <a:ext cx="8642160" cy="642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Реляционная модель предъявляет к таблицам следующие </a:t>
            </a:r>
            <a:r>
              <a:rPr b="1" lang="ru-RU" sz="2600" spc="-1" strike="noStrike">
                <a:solidFill>
                  <a:srgbClr val="000000"/>
                </a:solidFill>
                <a:latin typeface="Arial"/>
              </a:rPr>
              <a:t>требования</a:t>
            </a:r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1) данные в ячейках таблицы должны быть структурно неделимыми ;</a:t>
            </a:r>
            <a:br/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2) данные в одном столбце должны быть одного типа;</a:t>
            </a:r>
            <a:br/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3) каждый столбец должен быть уникальным (недопустимо дублирование столбцов);</a:t>
            </a:r>
            <a:br/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4) столбцы размещаются в произвольном порядке;</a:t>
            </a:r>
            <a:br/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5) строки размещаются и таблице также в произвольном порядке;</a:t>
            </a:r>
            <a:br/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6) столбцы имеют уникальные наименования.</a:t>
            </a:r>
            <a:endParaRPr b="0" lang="ru-RU" sz="24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360045" y="124460"/>
            <a:ext cx="6696075" cy="955675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4000" spc="-1" strike="noStrike">
                <a:solidFill>
                  <a:srgbClr val="000000"/>
                </a:solidFill>
                <a:latin typeface="Calibri"/>
              </a:rPr>
              <a:t>Определение базы данных</a:t>
            </a:r>
            <a:endParaRPr b="1" lang="ru-RU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247649" y="1036320"/>
            <a:ext cx="8681085" cy="544449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431800" indent="-323850" algn="just" fontAlgn="auto" defTabSz="914400" eaLnBrk="0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/>
              <a:buChar char="l"/>
            </a:pPr>
            <a:r>
              <a:rPr lang="en-US" altLang="ko-KR" sz="2000" cap="none" dirty="0" smtClean="0" i="1" b="1" strike="noStrike">
                <a:solidFill>
                  <a:srgbClr val="000000"/>
                </a:solidFill>
                <a:latin typeface="Calibri" charset="0"/>
                <a:ea typeface="Calibri" charset="0"/>
              </a:rPr>
              <a:t>База данных (БД) </a:t>
            </a:r>
            <a:r>
              <a:rPr lang="en-US" altLang="ko-KR" sz="2000" cap="none" dirty="0" smtClean="0" b="0" strike="noStrike">
                <a:solidFill>
                  <a:srgbClr val="000000"/>
                </a:solidFill>
                <a:latin typeface="Calibri" charset="0"/>
                <a:ea typeface="Calibri" charset="0"/>
              </a:rPr>
              <a:t>— представленная в объективной форме совокупность самостоятельных материалов, систематизированных таким образом, чтобы эти материалы могли быть найдены и обработаны.</a:t>
            </a:r>
            <a:endParaRPr lang="ko-KR" altLang="en-US" sz="2000" cap="none" dirty="0" smtClean="0" b="0" strike="noStrike">
              <a:solidFill>
                <a:srgbClr val="000000"/>
              </a:solidFill>
              <a:latin typeface="Calibri" charset="0"/>
              <a:ea typeface="Calibri" charset="0"/>
            </a:endParaRPr>
          </a:p>
          <a:p>
            <a:pPr marL="431800" indent="-323850" algn="just" fontAlgn="auto" defTabSz="914400" eaLnBrk="0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/>
              <a:buChar char="l"/>
            </a:pPr>
            <a:r>
              <a:rPr lang="en-US" altLang="ko-KR" sz="2000" cap="none" dirty="0" smtClean="0" i="1" b="1" strike="noStrike">
                <a:solidFill>
                  <a:srgbClr val="000000"/>
                </a:solidFill>
                <a:latin typeface="Calibri" charset="0"/>
                <a:ea typeface="Calibri" charset="0"/>
              </a:rPr>
              <a:t>Выделяются следующие признаки баз данных:</a:t>
            </a:r>
            <a:endParaRPr lang="ko-KR" altLang="en-US" sz="2000" cap="none" dirty="0" smtClean="0" i="1" b="1" strike="noStrike">
              <a:solidFill>
                <a:srgbClr val="000000"/>
              </a:solidFill>
              <a:latin typeface="Calibri" charset="0"/>
              <a:ea typeface="Calibri" charset="0"/>
            </a:endParaRPr>
          </a:p>
          <a:p>
            <a:pPr marL="864235" indent="-323850" algn="just" fontAlgn="auto" defTabSz="914400" eaLnBrk="0" latinLnBrk="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altLang="ko-KR" sz="2000" cap="none" dirty="0" smtClean="0" b="0" strike="noStrike">
                <a:solidFill>
                  <a:srgbClr val="000000"/>
                </a:solidFill>
                <a:latin typeface="Calibri" charset="0"/>
                <a:ea typeface="Calibri" charset="0"/>
              </a:rPr>
              <a:t>БД хранится и обрабатывается в вычислительной системе.</a:t>
            </a:r>
            <a:endParaRPr lang="ko-KR" altLang="en-US" sz="2000" cap="none" dirty="0" smtClean="0" b="0" strike="noStrike">
              <a:solidFill>
                <a:srgbClr val="000000"/>
              </a:solidFill>
              <a:latin typeface="Calibri" charset="0"/>
              <a:ea typeface="Calibri" charset="0"/>
            </a:endParaRPr>
          </a:p>
          <a:p>
            <a:pPr marL="864235" indent="-323850" algn="just" fontAlgn="auto" defTabSz="914400" eaLnBrk="0" latinLnBrk="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altLang="ko-KR" sz="2000" cap="none" dirty="0" smtClean="0" b="0" strike="noStrike">
                <a:solidFill>
                  <a:srgbClr val="000000"/>
                </a:solidFill>
                <a:latin typeface="Calibri" charset="0"/>
                <a:ea typeface="Calibri" charset="0"/>
              </a:rPr>
              <a:t>Данные в БД логически структурированы (систематизированы) с целью обеспечения возможности их эффективного поиска и обработки в вычислительной системе.</a:t>
            </a:r>
            <a:endParaRPr lang="ko-KR" altLang="en-US" sz="2000" cap="none" dirty="0" smtClean="0" b="0" strike="noStrike">
              <a:solidFill>
                <a:srgbClr val="000000"/>
              </a:solidFill>
              <a:latin typeface="Calibri" charset="0"/>
              <a:ea typeface="Calibri" charset="0"/>
            </a:endParaRPr>
          </a:p>
          <a:p>
            <a:pPr marL="864235" indent="-323850" algn="just" fontAlgn="auto" defTabSz="914400" eaLnBrk="0" latinLnBrk="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altLang="ko-KR" sz="2000" cap="none" dirty="0" smtClean="0" b="0" strike="noStrike">
                <a:solidFill>
                  <a:srgbClr val="000000"/>
                </a:solidFill>
                <a:latin typeface="Calibri" charset="0"/>
                <a:ea typeface="Calibri" charset="0"/>
              </a:rPr>
              <a:t>БД включает схему, или метаданные, описывающие логическую структуру БД в формальном виде (в соответствии с некоторой метамоделью).</a:t>
            </a:r>
            <a:endParaRPr lang="ko-KR" altLang="en-US" sz="2000" cap="none" dirty="0" smtClean="0" b="0" strike="noStrike">
              <a:solidFill>
                <a:srgbClr val="000000"/>
              </a:solidFill>
              <a:latin typeface="Calibri" charset="0"/>
              <a:ea typeface="Calibri" charset="0"/>
            </a:endParaRPr>
          </a:p>
        </p:txBody>
      </p:sp>
    </p:spTree>
  </p:cSld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 concurrent="0">
              <p:cTn id="4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350640" y="113400"/>
            <a:ext cx="8380440" cy="51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</a:rPr>
              <a:t>Требования, предъявляемые к базам данных </a:t>
            </a:r>
            <a:endParaRPr b="1" lang="ru-RU" sz="2800" spc="-1" strike="noStrike"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108000" y="1222200"/>
            <a:ext cx="8784720" cy="405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Описания должны быть понятны пользователю, не проектировавшему базу</a:t>
            </a: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2. Однажды принятые способы представления данных должны допускать присоединение новых элементов данных без изменения существующих схем данных и прикладных программ</a:t>
            </a:r>
            <a:endParaRPr b="0" lang="ru-RU" sz="2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b="0" lang="ru-RU" sz="2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3. СУБД должны позволять эффективно обрабатывать произвольные запросы к базе данных</a:t>
            </a:r>
            <a:endParaRPr b="0" lang="ru-RU" sz="26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611280" y="-99360"/>
            <a:ext cx="8065080" cy="94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2"/>
          <p:cNvSpPr/>
          <p:nvPr/>
        </p:nvSpPr>
        <p:spPr>
          <a:xfrm>
            <a:off x="179640" y="1761840"/>
            <a:ext cx="8784720" cy="338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Проектирование базы данных — это упорядоченный формализованный процесс создания </a:t>
            </a:r>
            <a:r>
              <a:rPr b="0" i="1" lang="ru-RU" sz="2400" spc="-1" strike="noStrike">
                <a:solidFill>
                  <a:srgbClr val="000000"/>
                </a:solidFill>
                <a:latin typeface="Arial"/>
              </a:rPr>
              <a:t>системы взаимосвязанных описаний, 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т. е. таких моделей предметной области, которые связывают (фиксируют) хранимые в базе данные с объектами предметной области, описываемыми этими данными </a:t>
            </a:r>
            <a:endParaRPr b="0" lang="ru-RU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ru-RU" sz="24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Такие описания реализуются, например, в виде </a:t>
            </a:r>
            <a:r>
              <a:rPr b="0" i="1" lang="ru-RU" sz="2400" spc="-1" strike="noStrike">
                <a:solidFill>
                  <a:srgbClr val="000000"/>
                </a:solidFill>
                <a:latin typeface="Arial"/>
              </a:rPr>
              <a:t>схем</a:t>
            </a:r>
            <a:endParaRPr b="0" lang="ru-RU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ru-RU" sz="2400" spc="-1" strike="noStrike">
              <a:latin typeface="Arial"/>
            </a:endParaRPr>
          </a:p>
        </p:txBody>
      </p:sp>
      <p:sp>
        <p:nvSpPr>
          <p:cNvPr id="253" name="TextShape 3"/>
          <p:cNvSpPr txBox="1"/>
          <p:nvPr/>
        </p:nvSpPr>
        <p:spPr>
          <a:xfrm>
            <a:off x="293040" y="288000"/>
            <a:ext cx="8202960" cy="48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ru-RU" sz="2800" spc="-1" strike="noStrike">
                <a:solidFill>
                  <a:srgbClr val="000000"/>
                </a:solidFill>
                <a:latin typeface="Arial"/>
              </a:rPr>
              <a:t>Модели и этапы проектирования баз данных</a:t>
            </a:r>
            <a:endParaRPr b="0" lang="ru-RU" sz="28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574920" y="349920"/>
            <a:ext cx="8353080" cy="51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</a:rPr>
              <a:t>Модели и этапы проектирования баз данных</a:t>
            </a:r>
            <a:endParaRPr b="1" lang="ru-RU" sz="2800" spc="-1" strike="noStrike"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179640" y="1578960"/>
            <a:ext cx="8784720" cy="374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Проектирование начинается c анализа предметной области и выявления функциональных и других требований к проектируемой системе</a:t>
            </a:r>
            <a:endParaRPr b="0" lang="ru-RU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ru-RU" sz="24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Проектирование обычно выполняется человеком (группой людей) — системным аналитиком (а на практике чаще администратором базы данных), которым может быть как специально выделенным сотрудником, так и будущим пользователем базы данных, достаточно хорошо знакомым с машинной обработкой данных</a:t>
            </a:r>
            <a:endParaRPr b="0" lang="ru-RU" sz="24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502920" y="72000"/>
            <a:ext cx="8065080" cy="94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</a:rPr>
              <a:t>Модели и этапы проектирования баз данных</a:t>
            </a:r>
            <a:endParaRPr b="1" lang="ru-RU" sz="28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179640" y="1213200"/>
            <a:ext cx="8784720" cy="447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Объединяя отдельные представлений о содержимом базы данных, полученные в результате опроса пользователей, и свои представления о данных, которые могут потребоваться для решения практических задач, системный аналитик сначала создает обобщенное неформальное описание создаваемой базы данных.</a:t>
            </a:r>
            <a:endParaRPr b="0" lang="ru-RU" sz="24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ru-RU" sz="24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2. Это описание, выполненное с использованием естественного языка, математических выражений, таблиц, графов и других средств, понятных всем людям, работающим над проектированием базы данных, называют </a:t>
            </a:r>
            <a:r>
              <a:rPr b="0" i="1" lang="ru-RU" sz="2400" spc="-1" strike="noStrike">
                <a:solidFill>
                  <a:srgbClr val="000000"/>
                </a:solidFill>
                <a:latin typeface="Arial"/>
              </a:rPr>
              <a:t>инфологической моделью</a:t>
            </a:r>
            <a:endParaRPr b="0" lang="ru-RU" sz="24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215900" y="144145"/>
            <a:ext cx="8063865" cy="955675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3600" spc="-1" strike="noStrike">
                <a:solidFill>
                  <a:srgbClr val="000000"/>
                </a:solidFill>
                <a:latin typeface="Calibri"/>
              </a:rPr>
              <a:t>Система управления базами данных</a:t>
            </a:r>
            <a:endParaRPr b="1" lang="ru-RU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215900" y="964564"/>
            <a:ext cx="8568690" cy="544449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431800" indent="-323850" algn="just" fontAlgn="auto" defTabSz="914400" eaLnBrk="0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/>
              <a:buChar char="l"/>
            </a:pPr>
            <a:r>
              <a:rPr lang="en-US" altLang="ko-KR" sz="2200" cap="none" dirty="0" smtClean="0" i="1" b="1" strike="noStrike">
                <a:solidFill>
                  <a:srgbClr val="000000"/>
                </a:solidFill>
                <a:latin typeface="Calibri" charset="0"/>
                <a:ea typeface="Calibri" charset="0"/>
              </a:rPr>
              <a:t>Система управления базами данных (СУБД) </a:t>
            </a:r>
            <a:r>
              <a:rPr lang="en-US" altLang="ko-KR" sz="2200" cap="none" dirty="0" smtClean="0" b="0" strike="noStrike">
                <a:solidFill>
                  <a:srgbClr val="000000"/>
                </a:solidFill>
                <a:latin typeface="Calibri" charset="0"/>
                <a:ea typeface="Calibri" charset="0"/>
              </a:rPr>
              <a:t>— совокупность программных и лингвистических средств общего или специального назначения, обеспечивающих управление созданием и использованием баз данных.</a:t>
            </a:r>
            <a:endParaRPr lang="ko-KR" altLang="en-US" sz="2200" cap="none" dirty="0" smtClean="0" b="0" strike="noStrike">
              <a:solidFill>
                <a:srgbClr val="000000"/>
              </a:solidFill>
              <a:latin typeface="Calibri" charset="0"/>
              <a:ea typeface="Calibri" charset="0"/>
            </a:endParaRPr>
          </a:p>
          <a:p>
            <a:pPr marL="431800" indent="-323850" algn="just" fontAlgn="auto" defTabSz="914400" eaLnBrk="0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/>
              <a:buChar char="l"/>
            </a:pPr>
            <a:r>
              <a:rPr lang="en-US" altLang="ko-KR" sz="2200" cap="none" dirty="0" smtClean="0" b="0" strike="noStrike">
                <a:solidFill>
                  <a:srgbClr val="000000"/>
                </a:solidFill>
                <a:latin typeface="Calibri" charset="0"/>
                <a:ea typeface="Calibri" charset="0"/>
              </a:rPr>
              <a:t>Основные функции СУБД:</a:t>
            </a:r>
            <a:endParaRPr lang="ko-KR" altLang="en-US" sz="2200" cap="none" dirty="0" smtClean="0" b="0" strike="noStrike">
              <a:solidFill>
                <a:srgbClr val="000000"/>
              </a:solidFill>
              <a:latin typeface="Calibri" charset="0"/>
              <a:ea typeface="Calibri" charset="0"/>
            </a:endParaRPr>
          </a:p>
          <a:p>
            <a:pPr marL="864235" indent="-323850" algn="just" fontAlgn="auto" defTabSz="914400" eaLnBrk="0" latinLnBrk="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altLang="ko-KR" sz="2200" cap="none" dirty="0" smtClean="0" b="0" strike="noStrike">
                <a:solidFill>
                  <a:srgbClr val="000000"/>
                </a:solidFill>
                <a:latin typeface="Calibri" charset="0"/>
                <a:ea typeface="Calibri" charset="0"/>
              </a:rPr>
              <a:t>управление данными во внешней памяти (на дисках);</a:t>
            </a:r>
            <a:endParaRPr lang="ko-KR" altLang="en-US" sz="2200" cap="none" dirty="0" smtClean="0" b="0" strike="noStrike">
              <a:solidFill>
                <a:srgbClr val="000000"/>
              </a:solidFill>
              <a:latin typeface="Calibri" charset="0"/>
              <a:ea typeface="Calibri" charset="0"/>
            </a:endParaRPr>
          </a:p>
          <a:p>
            <a:pPr marL="864235" indent="-323850" algn="just" fontAlgn="auto" defTabSz="914400" eaLnBrk="0" latinLnBrk="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altLang="ko-KR" sz="2200" cap="none" dirty="0" smtClean="0" b="0" strike="noStrike">
                <a:solidFill>
                  <a:srgbClr val="000000"/>
                </a:solidFill>
                <a:latin typeface="Calibri" charset="0"/>
                <a:ea typeface="Calibri" charset="0"/>
              </a:rPr>
              <a:t>управление данными в оперативной памяти с использованием дискового кэша;</a:t>
            </a:r>
            <a:endParaRPr lang="ko-KR" altLang="en-US" sz="2200" cap="none" dirty="0" smtClean="0" b="0" strike="noStrike">
              <a:solidFill>
                <a:srgbClr val="000000"/>
              </a:solidFill>
              <a:latin typeface="Calibri" charset="0"/>
              <a:ea typeface="Calibri" charset="0"/>
            </a:endParaRPr>
          </a:p>
          <a:p>
            <a:pPr marL="864235" indent="-323850" algn="just" fontAlgn="auto" defTabSz="914400" eaLnBrk="0" latinLnBrk="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altLang="ko-KR" sz="2200" cap="none" dirty="0" smtClean="0" b="0" strike="noStrike">
                <a:solidFill>
                  <a:srgbClr val="000000"/>
                </a:solidFill>
                <a:latin typeface="Calibri" charset="0"/>
                <a:ea typeface="Calibri" charset="0"/>
              </a:rPr>
              <a:t>журнализация изменений, резервное копирование и восстановление базы данных после сбоев;</a:t>
            </a:r>
            <a:endParaRPr lang="ko-KR" altLang="en-US" sz="2200" cap="none" dirty="0" smtClean="0" b="0" strike="noStrike">
              <a:solidFill>
                <a:srgbClr val="000000"/>
              </a:solidFill>
              <a:latin typeface="Calibri" charset="0"/>
              <a:ea typeface="Calibri" charset="0"/>
            </a:endParaRPr>
          </a:p>
          <a:p>
            <a:pPr marL="864235" indent="-323850" algn="just" fontAlgn="auto" defTabSz="914400" eaLnBrk="0" latinLnBrk="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altLang="ko-KR" sz="2200" cap="none" dirty="0" smtClean="0" b="0" strike="noStrike">
                <a:solidFill>
                  <a:srgbClr val="000000"/>
                </a:solidFill>
                <a:latin typeface="Calibri" charset="0"/>
                <a:ea typeface="Calibri" charset="0"/>
              </a:rPr>
              <a:t>поддержка языков БД (язык определения данных, язык манипулирования данными).</a:t>
            </a:r>
            <a:endParaRPr lang="ko-KR" altLang="en-US" sz="2200" cap="none" dirty="0" smtClean="0" b="0" strike="noStrike">
              <a:solidFill>
                <a:srgbClr val="000000"/>
              </a:solidFill>
              <a:latin typeface="Calibri" charset="0"/>
              <a:ea typeface="Calibri" charset="0"/>
            </a:endParaRPr>
          </a:p>
        </p:txBody>
      </p:sp>
    </p:spTree>
  </p:cSld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 concurrent="0">
              <p:cTn id="6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"/>
          <p:cNvGrpSpPr/>
          <p:nvPr/>
        </p:nvGrpSpPr>
        <p:grpSpPr>
          <a:xfrm>
            <a:off x="181800" y="586800"/>
            <a:ext cx="8779680" cy="5612040"/>
            <a:chOff x="181800" y="586800"/>
            <a:chExt cx="8779680" cy="5612040"/>
          </a:xfrm>
        </p:grpSpPr>
        <p:sp>
          <p:nvSpPr>
            <p:cNvPr id="130" name="CustomShape 2"/>
            <p:cNvSpPr/>
            <p:nvPr/>
          </p:nvSpPr>
          <p:spPr>
            <a:xfrm>
              <a:off x="181800" y="586800"/>
              <a:ext cx="4305600" cy="2022840"/>
            </a:xfrm>
            <a:prstGeom prst="ellipse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23040" rIns="23040" tIns="23040" bIns="23040" anchor="ctr"/>
            <a:p>
              <a:pPr algn="ctr">
                <a:lnSpc>
                  <a:spcPct val="90000"/>
                </a:lnSpc>
                <a:spcAft>
                  <a:spcPts val="629"/>
                </a:spcAft>
              </a:pPr>
              <a:r>
                <a:rPr b="1" i="1" lang="ru-RU" sz="1800" spc="-1" strike="noStrike">
                  <a:solidFill>
                    <a:srgbClr val="000000"/>
                  </a:solidFill>
                  <a:latin typeface="Arial"/>
                </a:rPr>
                <a:t>База данных (БД)</a:t>
              </a:r>
              <a:r>
                <a:rPr b="1" lang="ru-RU" sz="1800" spc="-1" strike="noStrike">
                  <a:solidFill>
                    <a:srgbClr val="000000"/>
                  </a:solidFill>
                  <a:latin typeface="Arial"/>
                </a:rPr>
                <a:t> </a:t>
              </a:r>
              <a:r>
                <a:rPr b="0" lang="ru-RU" sz="1800" spc="-1" strike="noStrike">
                  <a:solidFill>
                    <a:srgbClr val="000000"/>
                  </a:solidFill>
                  <a:latin typeface="Arial"/>
                </a:rPr>
                <a:t>именованная совокупность данных, отображающая состояние объектов и их отношений в рассматриваемой предметной области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31" name="CustomShape 3"/>
            <p:cNvSpPr/>
            <p:nvPr/>
          </p:nvSpPr>
          <p:spPr>
            <a:xfrm>
              <a:off x="2021400" y="2697840"/>
              <a:ext cx="626760" cy="626760"/>
            </a:xfrm>
            <a:prstGeom prst="mathPlus">
              <a:avLst>
                <a:gd name="adj1" fmla="val 23520"/>
              </a:avLst>
            </a:prstGeom>
            <a:solidFill>
              <a:schemeClr val="dk1">
                <a:tint val="60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CustomShape 4"/>
            <p:cNvSpPr/>
            <p:nvPr/>
          </p:nvSpPr>
          <p:spPr>
            <a:xfrm>
              <a:off x="181800" y="3412440"/>
              <a:ext cx="4305600" cy="2786400"/>
            </a:xfrm>
            <a:prstGeom prst="ellipse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23040" rIns="23040" tIns="23040" bIns="23040" anchor="ctr"/>
            <a:p>
              <a:pPr algn="ctr">
                <a:lnSpc>
                  <a:spcPct val="90000"/>
                </a:lnSpc>
                <a:spcAft>
                  <a:spcPts val="629"/>
                </a:spcAft>
              </a:pPr>
              <a:r>
                <a:rPr b="1" i="1" lang="ru-RU" sz="1800" spc="-1" strike="noStrike">
                  <a:solidFill>
                    <a:srgbClr val="000000"/>
                  </a:solidFill>
                  <a:latin typeface="Arial"/>
                </a:rPr>
                <a:t>Система управления базами данных (СУБД) </a:t>
              </a:r>
              <a:r>
                <a:rPr b="1" lang="ru-RU" sz="1800" spc="-1" strike="noStrike">
                  <a:solidFill>
                    <a:srgbClr val="000000"/>
                  </a:solidFill>
                  <a:latin typeface="Arial"/>
                </a:rPr>
                <a:t> 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  <a:spcAft>
                  <a:spcPts val="629"/>
                </a:spcAft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</a:rPr>
                <a:t>совокупность языковых и программных средств, предназначенных для создания, ведения и совместного использования БД многими пользователями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33" name="CustomShape 5"/>
            <p:cNvSpPr/>
            <p:nvPr/>
          </p:nvSpPr>
          <p:spPr>
            <a:xfrm>
              <a:off x="4649760" y="3191760"/>
              <a:ext cx="343440" cy="40176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dk1">
                <a:tint val="60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CustomShape 6"/>
            <p:cNvSpPr/>
            <p:nvPr/>
          </p:nvSpPr>
          <p:spPr>
            <a:xfrm>
              <a:off x="5136120" y="999360"/>
              <a:ext cx="3825360" cy="4786920"/>
            </a:xfrm>
            <a:prstGeom prst="ellipse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23040" rIns="23040" tIns="23040" bIns="23040" anchor="ctr"/>
            <a:p>
              <a:pPr algn="ctr">
                <a:lnSpc>
                  <a:spcPct val="90000"/>
                </a:lnSpc>
                <a:spcAft>
                  <a:spcPts val="629"/>
                </a:spcAft>
              </a:pPr>
              <a:r>
                <a:rPr b="1" i="1" lang="ru-RU" sz="1800" spc="-1" strike="noStrike">
                  <a:solidFill>
                    <a:srgbClr val="000000"/>
                  </a:solidFill>
                  <a:latin typeface="Arial"/>
                </a:rPr>
                <a:t>Банк данных  (БнД)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  <a:spcAft>
                  <a:spcPts val="629"/>
                </a:spcAft>
              </a:pPr>
              <a:r>
                <a:rPr b="0" i="1" lang="ru-RU" sz="1800" spc="-1" strike="noStrike">
                  <a:solidFill>
                    <a:srgbClr val="000000"/>
                  </a:solidFill>
                  <a:latin typeface="Arial"/>
                </a:rPr>
                <a:t> </a:t>
              </a:r>
              <a:r>
                <a:rPr b="0" lang="ru-RU" sz="1800" spc="-1" strike="noStrike">
                  <a:solidFill>
                    <a:srgbClr val="000000"/>
                  </a:solidFill>
                  <a:latin typeface="Arial"/>
                </a:rPr>
                <a:t>система специально организованных данных, программных, языковых, организационных и технических средств, предназначенных для централизованного накопления и коллективного многоцелевого использования данных</a:t>
              </a:r>
              <a:endParaRPr b="0" lang="ru-RU" sz="1800" spc="-1" strike="noStrike">
                <a:latin typeface="Arial"/>
              </a:endParaRPr>
            </a:p>
          </p:txBody>
        </p:sp>
      </p:grpSp>
      <p:grpSp>
        <p:nvGrpSpPr>
          <p:cNvPr id="135" name="Group 7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Объект 3" descr=""/>
          <p:cNvPicPr/>
          <p:nvPr/>
        </p:nvPicPr>
        <p:blipFill>
          <a:blip r:embed="rId1"/>
          <a:stretch/>
        </p:blipFill>
        <p:spPr>
          <a:xfrm>
            <a:off x="792000" y="1716120"/>
            <a:ext cx="7788960" cy="4187880"/>
          </a:xfrm>
          <a:prstGeom prst="rect">
            <a:avLst/>
          </a:prstGeom>
          <a:ln>
            <a:noFill/>
          </a:ln>
        </p:spPr>
      </p:pic>
      <p:sp>
        <p:nvSpPr>
          <p:cNvPr id="137" name="TextShape 1"/>
          <p:cNvSpPr txBox="1"/>
          <p:nvPr/>
        </p:nvSpPr>
        <p:spPr>
          <a:xfrm>
            <a:off x="275400" y="288000"/>
            <a:ext cx="8076600" cy="955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4000" spc="-1" strike="noStrike">
                <a:solidFill>
                  <a:srgbClr val="000000"/>
                </a:solidFill>
                <a:latin typeface="Calibri"/>
              </a:rPr>
              <a:t>Виды моделей данных</a:t>
            </a:r>
            <a:endParaRPr b="1" lang="ru-RU" sz="4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347345" y="123825"/>
            <a:ext cx="8220710" cy="955675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4000" spc="-1" strike="noStrike">
                <a:solidFill>
                  <a:srgbClr val="000000"/>
                </a:solidFill>
                <a:latin typeface="Calibri"/>
              </a:rPr>
              <a:t>Виды моделей данных</a:t>
            </a:r>
            <a:endParaRPr b="1" lang="ru-RU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215900" y="1180465"/>
            <a:ext cx="8712835" cy="544449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431800" indent="-323850" algn="just" fontAlgn="auto" defTabSz="914400" eaLnBrk="0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/>
              <a:buChar char="l"/>
            </a:pPr>
            <a:r>
              <a:rPr lang="en-US" altLang="ko-KR" sz="2200" cap="none" dirty="0" smtClean="0" i="1" b="1" strike="noStrike">
                <a:solidFill>
                  <a:srgbClr val="000000"/>
                </a:solidFill>
                <a:latin typeface="Calibri" charset="0"/>
                <a:ea typeface="Calibri" charset="0"/>
              </a:rPr>
              <a:t>Иерархическая модель данных </a:t>
            </a:r>
            <a:r>
              <a:rPr lang="en-US" altLang="ko-KR" sz="2200" cap="none" dirty="0" smtClean="0" b="0" strike="noStrike">
                <a:solidFill>
                  <a:srgbClr val="000000"/>
                </a:solidFill>
                <a:latin typeface="Calibri" charset="0"/>
                <a:ea typeface="Calibri" charset="0"/>
              </a:rPr>
              <a:t>— это модель данных, где используется представление базы данных в виде древовидной (иерархической) структуры, состоящей из объектов (данных) различных уровней.</a:t>
            </a:r>
            <a:endParaRPr lang="ko-KR" altLang="en-US" sz="2200" cap="none" dirty="0" smtClean="0" b="0" strike="noStrike">
              <a:solidFill>
                <a:srgbClr val="000000"/>
              </a:solidFill>
              <a:latin typeface="Calibri" charset="0"/>
              <a:ea typeface="Calibri" charset="0"/>
            </a:endParaRPr>
          </a:p>
          <a:p>
            <a:pPr marL="431800" indent="-323850" algn="just" fontAlgn="auto" defTabSz="914400" eaLnBrk="0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/>
              <a:buChar char="l"/>
            </a:pPr>
            <a:r>
              <a:rPr lang="en-US" altLang="ko-KR" sz="2200" cap="none" dirty="0" smtClean="0" b="0" strike="noStrike">
                <a:solidFill>
                  <a:srgbClr val="000000"/>
                </a:solidFill>
                <a:latin typeface="Calibri" charset="0"/>
                <a:ea typeface="Calibri" charset="0"/>
              </a:rPr>
              <a:t>Между объектами существуют </a:t>
            </a:r>
            <a:r>
              <a:rPr lang="en-US" altLang="ko-KR" sz="2200" cap="none" dirty="0" smtClean="0" i="1" b="1" strike="noStrike">
                <a:solidFill>
                  <a:srgbClr val="000000"/>
                </a:solidFill>
                <a:latin typeface="Calibri" charset="0"/>
                <a:ea typeface="Calibri" charset="0"/>
              </a:rPr>
              <a:t>связи</a:t>
            </a:r>
            <a:r>
              <a:rPr lang="en-US" altLang="ko-KR" sz="2200" cap="none" dirty="0" smtClean="0" b="0" strike="noStrike">
                <a:solidFill>
                  <a:srgbClr val="000000"/>
                </a:solidFill>
                <a:latin typeface="Calibri" charset="0"/>
                <a:ea typeface="Calibri" charset="0"/>
              </a:rPr>
              <a:t>, каждый объект может включать в себя несколько объектов более низкого уровня. Такие объекты находятся в отношении </a:t>
            </a:r>
            <a:r>
              <a:rPr lang="en-US" altLang="ko-KR" sz="2200" cap="none" dirty="0" smtClean="0" i="1" b="1" strike="noStrike">
                <a:solidFill>
                  <a:srgbClr val="000000"/>
                </a:solidFill>
                <a:latin typeface="Calibri" charset="0"/>
                <a:ea typeface="Calibri" charset="0"/>
              </a:rPr>
              <a:t>предка</a:t>
            </a:r>
            <a:r>
              <a:rPr lang="en-US" altLang="ko-KR" sz="2200" cap="none" dirty="0" smtClean="0" b="0" strike="noStrike">
                <a:solidFill>
                  <a:srgbClr val="000000"/>
                </a:solidFill>
                <a:latin typeface="Calibri" charset="0"/>
                <a:ea typeface="Calibri" charset="0"/>
              </a:rPr>
              <a:t> (объект более близкий к корню) к </a:t>
            </a:r>
            <a:r>
              <a:rPr lang="en-US" altLang="ko-KR" sz="2200" cap="none" dirty="0" smtClean="0" i="1" b="1" strike="noStrike">
                <a:solidFill>
                  <a:srgbClr val="000000"/>
                </a:solidFill>
                <a:latin typeface="Calibri" charset="0"/>
                <a:ea typeface="Calibri" charset="0"/>
              </a:rPr>
              <a:t>потомку</a:t>
            </a:r>
            <a:r>
              <a:rPr lang="en-US" altLang="ko-KR" sz="2200" cap="none" dirty="0" smtClean="0" b="0" strike="noStrike">
                <a:solidFill>
                  <a:srgbClr val="000000"/>
                </a:solidFill>
                <a:latin typeface="Calibri" charset="0"/>
                <a:ea typeface="Calibri" charset="0"/>
              </a:rPr>
              <a:t> (объект более низкого уровня), при этом возможна ситуация, когда объект-предок не имеет потомков или имеет их несколько, тогда как у объекта-потомка обязательно только один предок. </a:t>
            </a:r>
            <a:endParaRPr lang="ko-KR" altLang="en-US" sz="2200" cap="none" dirty="0" smtClean="0" b="0" strike="noStrike">
              <a:solidFill>
                <a:srgbClr val="000000"/>
              </a:solidFill>
              <a:latin typeface="Calibri" charset="0"/>
              <a:ea typeface="Calibri" charset="0"/>
            </a:endParaRPr>
          </a:p>
          <a:p>
            <a:pPr marL="431800" indent="-323850" algn="just" fontAlgn="auto" defTabSz="914400" eaLnBrk="0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/>
              <a:buChar char="l"/>
            </a:pPr>
            <a:r>
              <a:rPr lang="en-US" altLang="ko-KR" sz="2200" cap="none" dirty="0" smtClean="0" b="0" strike="noStrike">
                <a:solidFill>
                  <a:srgbClr val="000000"/>
                </a:solidFill>
                <a:latin typeface="Calibri" charset="0"/>
                <a:ea typeface="Calibri" charset="0"/>
              </a:rPr>
              <a:t>Объекты, имеющие общего предка, называются </a:t>
            </a:r>
            <a:r>
              <a:rPr lang="en-US" altLang="ko-KR" sz="2200" cap="none" dirty="0" smtClean="0" i="1" b="1" strike="noStrike">
                <a:solidFill>
                  <a:srgbClr val="000000"/>
                </a:solidFill>
                <a:latin typeface="Calibri" charset="0"/>
                <a:ea typeface="Calibri" charset="0"/>
              </a:rPr>
              <a:t>близнецами</a:t>
            </a:r>
            <a:r>
              <a:rPr lang="en-US" altLang="ko-KR" sz="2200" cap="none" dirty="0" smtClean="0" b="0" strike="noStrike">
                <a:solidFill>
                  <a:srgbClr val="000000"/>
                </a:solidFill>
                <a:latin typeface="Calibri" charset="0"/>
                <a:ea typeface="Calibri" charset="0"/>
              </a:rPr>
              <a:t> (в программировании применительно к структуре данных дерево устоялось название </a:t>
            </a:r>
            <a:r>
              <a:rPr lang="en-US" altLang="ko-KR" sz="2200" cap="none" dirty="0" smtClean="0" i="1" b="1" strike="noStrike">
                <a:solidFill>
                  <a:srgbClr val="000000"/>
                </a:solidFill>
                <a:latin typeface="Calibri" charset="0"/>
                <a:ea typeface="Calibri" charset="0"/>
              </a:rPr>
              <a:t>братья</a:t>
            </a:r>
            <a:r>
              <a:rPr lang="en-US" altLang="ko-KR" sz="2200" cap="none" dirty="0" smtClean="0" b="0" strike="noStrike">
                <a:solidFill>
                  <a:srgbClr val="000000"/>
                </a:solidFill>
                <a:latin typeface="Calibri" charset="0"/>
                <a:ea typeface="Calibri" charset="0"/>
              </a:rPr>
              <a:t>).</a:t>
            </a:r>
            <a:endParaRPr lang="ko-KR" altLang="en-US" sz="2200" cap="none" dirty="0" smtClean="0" b="0" strike="noStrike">
              <a:solidFill>
                <a:srgbClr val="000000"/>
              </a:solidFill>
              <a:latin typeface="Calibri" charset="0"/>
              <a:ea typeface="Calibri" charset="0"/>
            </a:endParaRPr>
          </a:p>
        </p:txBody>
      </p:sp>
    </p:spTree>
  </p:cSld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 concurrent="0">
              <p:cTn id="1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347345" y="123825"/>
            <a:ext cx="8220710" cy="955675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4000" spc="-1" strike="noStrike">
                <a:solidFill>
                  <a:srgbClr val="000000"/>
                </a:solidFill>
                <a:latin typeface="Calibri"/>
              </a:rPr>
              <a:t>Виды моделей данных</a:t>
            </a:r>
            <a:endParaRPr b="1" lang="ru-RU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288290" y="1224280"/>
            <a:ext cx="8797290" cy="544449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431800" indent="-323850" algn="just" fontAlgn="auto" defTabSz="914400" eaLnBrk="0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/>
              <a:buChar char="l"/>
            </a:pPr>
            <a:r>
              <a:rPr lang="en-US" altLang="ko-KR" sz="2200" cap="none" dirty="0" smtClean="0" i="1" b="1" strike="noStrike">
                <a:solidFill>
                  <a:srgbClr val="000000"/>
                </a:solidFill>
                <a:latin typeface="Calibri" charset="0"/>
                <a:ea typeface="Calibri" charset="0"/>
              </a:rPr>
              <a:t>Объектно-реляционная СУБД </a:t>
            </a:r>
            <a:r>
              <a:rPr lang="en-US" altLang="ko-KR" sz="2200" cap="none" dirty="0" smtClean="0" b="0" strike="noStrike">
                <a:solidFill>
                  <a:srgbClr val="000000"/>
                </a:solidFill>
                <a:latin typeface="Calibri" charset="0"/>
                <a:ea typeface="Calibri" charset="0"/>
              </a:rPr>
              <a:t>(ОРСУБД) — реляционная СУБД (РСУБД), поддерживающая некоторые технологии, реализующие объектно-ориентированный подход: объекты, классы и наследование реализованы в структуре баз данных и языке запросов.</a:t>
            </a:r>
            <a:endParaRPr lang="ko-KR" altLang="en-US" sz="2200" cap="none" dirty="0" smtClean="0" b="0" strike="noStrike">
              <a:solidFill>
                <a:srgbClr val="000000"/>
              </a:solidFill>
              <a:latin typeface="Calibri" charset="0"/>
              <a:ea typeface="Calibri" charset="0"/>
            </a:endParaRPr>
          </a:p>
          <a:p>
            <a:pPr marL="431800" indent="-323850" algn="just" fontAlgn="auto" defTabSz="914400" eaLnBrk="0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/>
              <a:buChar char="l"/>
            </a:pPr>
            <a:r>
              <a:rPr lang="en-US" altLang="ko-KR" sz="2200" cap="none" dirty="0" smtClean="0" b="0" strike="noStrike">
                <a:solidFill>
                  <a:srgbClr val="000000"/>
                </a:solidFill>
                <a:latin typeface="Calibri" charset="0"/>
                <a:ea typeface="Calibri" charset="0"/>
              </a:rPr>
              <a:t>Объектно-реляционными СУБД являются, например, широко известные Oracle Database, Informix, DB2, PostgreSQL.</a:t>
            </a:r>
            <a:endParaRPr lang="ko-KR" altLang="en-US" sz="2200" cap="none" dirty="0" smtClean="0" b="0" strike="noStrike">
              <a:solidFill>
                <a:srgbClr val="000000"/>
              </a:solidFill>
              <a:latin typeface="Calibri" charset="0"/>
              <a:ea typeface="Calibri" charset="0"/>
            </a:endParaRPr>
          </a:p>
          <a:p>
            <a:pPr marL="431800" indent="-323850" algn="just" fontAlgn="auto" defTabSz="914400" eaLnBrk="0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/>
              <a:buChar char="l"/>
            </a:pPr>
            <a:r>
              <a:rPr lang="en-US" altLang="ko-KR" sz="2200" cap="none" dirty="0" smtClean="0" i="1" b="1" strike="noStrike">
                <a:solidFill>
                  <a:srgbClr val="000000"/>
                </a:solidFill>
                <a:latin typeface="Calibri" charset="0"/>
                <a:ea typeface="Calibri" charset="0"/>
              </a:rPr>
              <a:t>Реляционная модель данных </a:t>
            </a:r>
            <a:r>
              <a:rPr lang="en-US" altLang="ko-KR" sz="2200" cap="none" dirty="0" smtClean="0" b="0" strike="noStrike">
                <a:solidFill>
                  <a:srgbClr val="000000"/>
                </a:solidFill>
                <a:latin typeface="Calibri" charset="0"/>
                <a:ea typeface="Calibri" charset="0"/>
              </a:rPr>
              <a:t>(РМД) — логическая модель данных, прикладная теория построения баз данных, которая является приложением к задачам обработки данных таких разделов математики, как теория множеств и логика первого порядка.</a:t>
            </a:r>
            <a:endParaRPr lang="ko-KR" altLang="en-US" sz="2200" cap="none" dirty="0" smtClean="0" b="0" strike="noStrike">
              <a:solidFill>
                <a:srgbClr val="000000"/>
              </a:solidFill>
              <a:latin typeface="Calibri" charset="0"/>
              <a:ea typeface="Calibri" charset="0"/>
            </a:endParaRPr>
          </a:p>
        </p:txBody>
      </p:sp>
    </p:spTree>
  </p:cSld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 concurrent="0">
              <p:cTn id="14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>
            <a:spLocks/>
          </p:cNvSpPr>
          <p:nvPr/>
        </p:nvSpPr>
        <p:spPr>
          <a:xfrm rot="0">
            <a:off x="341630" y="-2540"/>
            <a:ext cx="8221345" cy="95631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215900" indent="-21590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l"/>
            </a:pPr>
            <a:r>
              <a:rPr lang="en-US" altLang="ko-KR" sz="4000" cap="none" dirty="0" smtClean="0" b="1" strike="noStrike">
                <a:solidFill>
                  <a:srgbClr val="000000"/>
                </a:solidFill>
                <a:latin typeface="Calibri" charset="0"/>
                <a:ea typeface="Calibri" charset="0"/>
              </a:rPr>
              <a:t>Виды моделей данных</a:t>
            </a:r>
            <a:endParaRPr lang="ko-KR" altLang="en-US" sz="4000" cap="none" dirty="0" smtClean="0" b="1" strike="noStrike">
              <a:solidFill>
                <a:srgbClr val="000000"/>
              </a:solidFill>
              <a:latin typeface="Calibri" charset="0"/>
              <a:ea typeface="Calibri" charset="0"/>
            </a:endParaRPr>
          </a:p>
        </p:txBody>
      </p:sp>
      <p:sp>
        <p:nvSpPr>
          <p:cNvPr id="143" name="TextShape 2"/>
          <p:cNvSpPr txBox="1">
            <a:spLocks/>
          </p:cNvSpPr>
          <p:nvPr/>
        </p:nvSpPr>
        <p:spPr>
          <a:xfrm rot="0">
            <a:off x="142875" y="1078230"/>
            <a:ext cx="8869045" cy="544449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431800" indent="-323850" algn="just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/>
              <a:buChar char="l"/>
            </a:pPr>
            <a:r>
              <a:rPr lang="en-US" altLang="ko-KR" sz="1800" cap="none" dirty="0" smtClean="0" b="0" strike="noStrike">
                <a:solidFill>
                  <a:srgbClr val="000000"/>
                </a:solidFill>
                <a:latin typeface="Calibri" charset="0"/>
                <a:ea typeface="Calibri" charset="0"/>
              </a:rPr>
              <a:t>На реляционной модели данных строятся </a:t>
            </a:r>
            <a:r>
              <a:rPr lang="en-US" altLang="ko-KR" sz="1800" cap="none" dirty="0" smtClean="0" i="1" b="1" strike="noStrike">
                <a:solidFill>
                  <a:srgbClr val="000000"/>
                </a:solidFill>
                <a:latin typeface="Calibri" charset="0"/>
                <a:ea typeface="Calibri" charset="0"/>
              </a:rPr>
              <a:t>реляционные базы данных</a:t>
            </a:r>
            <a:r>
              <a:rPr lang="en-US" altLang="ko-KR" sz="1800" cap="none" dirty="0" smtClean="0" b="0" strike="noStrike">
                <a:solidFill>
                  <a:srgbClr val="000000"/>
                </a:solidFill>
                <a:latin typeface="Calibri" charset="0"/>
                <a:ea typeface="Calibri" charset="0"/>
              </a:rPr>
              <a:t>.</a:t>
            </a:r>
            <a:endParaRPr lang="ko-KR" altLang="en-US" sz="1800" cap="none" dirty="0" smtClean="0" b="0" strike="noStrike">
              <a:solidFill>
                <a:srgbClr val="000000"/>
              </a:solidFill>
              <a:latin typeface="Calibri" charset="0"/>
              <a:ea typeface="Calibri" charset="0"/>
            </a:endParaRPr>
          </a:p>
          <a:p>
            <a:pPr marL="431800" indent="-323850" algn="just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/>
              <a:buChar char="l"/>
            </a:pPr>
            <a:r>
              <a:rPr lang="en-US" altLang="ko-KR" sz="1800" cap="none" dirty="0" smtClean="0" i="1" b="1" strike="noStrike">
                <a:solidFill>
                  <a:srgbClr val="000000"/>
                </a:solidFill>
                <a:latin typeface="Calibri" charset="0"/>
                <a:ea typeface="Calibri" charset="0"/>
              </a:rPr>
              <a:t>Реляционная база данных </a:t>
            </a:r>
            <a:r>
              <a:rPr lang="en-US" altLang="ko-KR" sz="1800" cap="none" dirty="0" smtClean="0" b="0" strike="noStrike">
                <a:solidFill>
                  <a:srgbClr val="000000"/>
                </a:solidFill>
                <a:latin typeface="Calibri" charset="0"/>
                <a:ea typeface="Calibri" charset="0"/>
              </a:rPr>
              <a:t>— база данных, основанная на реляционной модели данных. Слово «реляционный» происходит от англ. </a:t>
            </a:r>
            <a:r>
              <a:rPr lang="en-US" altLang="ko-KR" sz="1800" cap="none" dirty="0" smtClean="0" i="1" b="0" strike="noStrike">
                <a:solidFill>
                  <a:srgbClr val="000000"/>
                </a:solidFill>
                <a:latin typeface="Calibri" charset="0"/>
                <a:ea typeface="Calibri" charset="0"/>
              </a:rPr>
              <a:t>relation</a:t>
            </a:r>
            <a:r>
              <a:rPr lang="en-US" altLang="ko-KR" sz="1800" cap="none" dirty="0" smtClean="0" b="0" strike="noStrike">
                <a:solidFill>
                  <a:srgbClr val="000000"/>
                </a:solidFill>
                <a:latin typeface="Calibri" charset="0"/>
                <a:ea typeface="Calibri" charset="0"/>
              </a:rPr>
              <a:t> («отношение», «зависимость», «связь»). Для работы с реляционными БД применяют реляционные СУБД.</a:t>
            </a:r>
            <a:endParaRPr lang="ko-KR" altLang="en-US" sz="1800" cap="none" dirty="0" smtClean="0" b="0" strike="noStrike">
              <a:solidFill>
                <a:srgbClr val="000000"/>
              </a:solidFill>
              <a:latin typeface="Calibri" charset="0"/>
              <a:ea typeface="Calibri" charset="0"/>
            </a:endParaRPr>
          </a:p>
          <a:p>
            <a:pPr marL="431800" indent="-323850" algn="just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/>
              <a:buChar char="l"/>
            </a:pPr>
            <a:r>
              <a:rPr lang="en-US" altLang="ko-KR" sz="1800" cap="none" dirty="0" smtClean="0" i="1" b="1" strike="noStrike">
                <a:solidFill>
                  <a:srgbClr val="000000"/>
                </a:solidFill>
                <a:latin typeface="Calibri" charset="0"/>
                <a:ea typeface="Calibri" charset="0"/>
              </a:rPr>
              <a:t>Реляционная СУБД</a:t>
            </a:r>
            <a:r>
              <a:rPr lang="en-US" altLang="ko-KR" sz="1800" cap="none" dirty="0" smtClean="0" b="0" strike="noStrike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1800" cap="none" dirty="0" smtClean="0" b="0" strike="noStrike">
                <a:solidFill>
                  <a:srgbClr val="000000"/>
                </a:solidFill>
                <a:latin typeface="Calibri" charset="0"/>
                <a:ea typeface="Calibri" charset="0"/>
              </a:rPr>
              <a:t>представляет собой совокупность именованных двумерных таблиц данных, логически связанных (находящихся в отношении) между собой.</a:t>
            </a:r>
            <a:endParaRPr lang="ko-KR" altLang="en-US" sz="1800" cap="none" dirty="0" smtClean="0" b="0" strike="noStrike">
              <a:solidFill>
                <a:srgbClr val="000000"/>
              </a:solidFill>
              <a:latin typeface="Calibri" charset="0"/>
              <a:ea typeface="Calibri" charset="0"/>
            </a:endParaRPr>
          </a:p>
          <a:p>
            <a:pPr marL="431800" indent="-323850" algn="just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002C78"/>
              </a:buClr>
              <a:buSzPct val="45000"/>
              <a:buFont typeface="Wingdings"/>
              <a:buChar char="l"/>
            </a:pPr>
            <a:r>
              <a:rPr lang="en-US" altLang="ko-KR" sz="1800" cap="none" dirty="0" smtClean="0" i="1" b="1" strike="noStrike">
                <a:solidFill>
                  <a:srgbClr val="000000"/>
                </a:solidFill>
                <a:latin typeface="Calibri" charset="0"/>
                <a:ea typeface="Calibri" charset="0"/>
              </a:rPr>
              <a:t>Реляционная модель данных включает следующие компоненты:</a:t>
            </a:r>
            <a:endParaRPr lang="ko-KR" altLang="en-US" sz="1800" cap="none" dirty="0" smtClean="0" i="1" b="1" strike="noStrike">
              <a:solidFill>
                <a:srgbClr val="000000"/>
              </a:solidFill>
              <a:latin typeface="Calibri" charset="0"/>
              <a:ea typeface="Calibri" charset="0"/>
            </a:endParaRPr>
          </a:p>
          <a:p>
            <a:pPr marL="431800" indent="-323850" algn="just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/>
              <a:buChar char="l"/>
            </a:pPr>
            <a:r>
              <a:rPr lang="en-US" altLang="ko-KR" sz="1800" cap="none" dirty="0" smtClean="0" i="1" b="1" strike="noStrike">
                <a:solidFill>
                  <a:srgbClr val="000000"/>
                </a:solidFill>
                <a:latin typeface="Calibri" charset="0"/>
                <a:ea typeface="Calibri" charset="0"/>
              </a:rPr>
              <a:t>Структурный аспект </a:t>
            </a:r>
            <a:r>
              <a:rPr lang="en-US" altLang="ko-KR" sz="1800" cap="none" dirty="0" smtClean="0" b="0" strike="noStrike">
                <a:solidFill>
                  <a:srgbClr val="000000"/>
                </a:solidFill>
                <a:latin typeface="Calibri" charset="0"/>
                <a:ea typeface="Calibri" charset="0"/>
              </a:rPr>
              <a:t>(составляющая) — данные в базе данных представляют собой набор отношений.</a:t>
            </a:r>
            <a:endParaRPr lang="ko-KR" altLang="en-US" sz="1800" cap="none" dirty="0" smtClean="0" b="0" strike="noStrike">
              <a:solidFill>
                <a:srgbClr val="000000"/>
              </a:solidFill>
              <a:latin typeface="Calibri" charset="0"/>
              <a:ea typeface="Calibri" charset="0"/>
            </a:endParaRPr>
          </a:p>
          <a:p>
            <a:pPr marL="431800" indent="-323850" algn="just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/>
              <a:buChar char="l"/>
            </a:pPr>
            <a:r>
              <a:rPr lang="en-US" altLang="ko-KR" sz="1800" cap="none" dirty="0" smtClean="0" i="1" b="1" strike="noStrike">
                <a:solidFill>
                  <a:srgbClr val="000000"/>
                </a:solidFill>
                <a:latin typeface="Calibri" charset="0"/>
                <a:ea typeface="Calibri" charset="0"/>
              </a:rPr>
              <a:t>Аспект (составляющая) целостности </a:t>
            </a:r>
            <a:r>
              <a:rPr lang="en-US" altLang="ko-KR" sz="1800" cap="none" dirty="0" smtClean="0" b="0" strike="noStrike">
                <a:solidFill>
                  <a:srgbClr val="000000"/>
                </a:solidFill>
                <a:latin typeface="Calibri" charset="0"/>
                <a:ea typeface="Calibri" charset="0"/>
              </a:rPr>
              <a:t>— отношения (таблицы) отвечают определенным условиям целостности. РМД поддерживает декларативные ограничения целостности уровня домена (типа данных), уровня отношения и уровня базы данных.</a:t>
            </a:r>
            <a:endParaRPr lang="ko-KR" altLang="en-US" sz="1800" cap="none" dirty="0" smtClean="0" b="0" strike="noStrike">
              <a:solidFill>
                <a:srgbClr val="000000"/>
              </a:solidFill>
              <a:latin typeface="Calibri" charset="0"/>
              <a:ea typeface="Calibri" charset="0"/>
            </a:endParaRPr>
          </a:p>
          <a:p>
            <a:pPr marL="431800" indent="-323850" algn="just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/>
              <a:buChar char="l"/>
            </a:pPr>
            <a:r>
              <a:rPr lang="en-US" altLang="ko-KR" sz="1800" cap="none" dirty="0" smtClean="0" i="1" b="1" strike="noStrike">
                <a:solidFill>
                  <a:srgbClr val="000000"/>
                </a:solidFill>
                <a:latin typeface="Calibri" charset="0"/>
                <a:ea typeface="Calibri" charset="0"/>
              </a:rPr>
              <a:t>Аспект (составляющая) обработки </a:t>
            </a:r>
            <a:r>
              <a:rPr lang="en-US" altLang="ko-KR" sz="1800" cap="none" dirty="0" smtClean="0" b="0" strike="noStrike">
                <a:solidFill>
                  <a:srgbClr val="000000"/>
                </a:solidFill>
                <a:latin typeface="Calibri" charset="0"/>
                <a:ea typeface="Calibri" charset="0"/>
              </a:rPr>
              <a:t>(манипулирования) — РМД поддерживает операторы манипулирования отношениями (реляционная алгебра, реляционное исчисление).</a:t>
            </a:r>
            <a:endParaRPr lang="ko-KR" altLang="en-US" sz="1800" cap="none" dirty="0" smtClean="0" b="0" strike="noStrike">
              <a:solidFill>
                <a:srgbClr val="000000"/>
              </a:solidFill>
              <a:latin typeface="Calibri" charset="0"/>
              <a:ea typeface="Calibri" charset="0"/>
            </a:endParaRPr>
          </a:p>
          <a:p>
            <a:pPr marL="431800" indent="-323850" algn="just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/>
              <a:buChar char="l"/>
            </a:pPr>
            <a:r>
              <a:rPr lang="en-US" altLang="ko-KR" sz="1800" cap="none" dirty="0" smtClean="0" b="0" strike="noStrike">
                <a:solidFill>
                  <a:srgbClr val="000000"/>
                </a:solidFill>
                <a:latin typeface="Calibri" charset="0"/>
                <a:ea typeface="Calibri" charset="0"/>
              </a:rPr>
              <a:t>Кроме того, в состав реляционной модели данных включают теорию </a:t>
            </a:r>
            <a:r>
              <a:rPr lang="en-US" altLang="ko-KR" sz="1800" cap="none" dirty="0" smtClean="0" i="1" b="1" strike="noStrike">
                <a:solidFill>
                  <a:srgbClr val="000000"/>
                </a:solidFill>
                <a:latin typeface="Calibri" charset="0"/>
                <a:ea typeface="Calibri" charset="0"/>
              </a:rPr>
              <a:t>нормализации</a:t>
            </a:r>
            <a:r>
              <a:rPr lang="en-US" altLang="ko-KR" sz="1800" cap="none" dirty="0" smtClean="0" b="0" strike="noStrike">
                <a:solidFill>
                  <a:srgbClr val="000000"/>
                </a:solidFill>
                <a:latin typeface="Calibri" charset="0"/>
                <a:ea typeface="Calibri" charset="0"/>
              </a:rPr>
              <a:t>.</a:t>
            </a:r>
            <a:endParaRPr lang="ko-KR" altLang="en-US" sz="1800" cap="none" dirty="0" smtClean="0" b="0" strike="noStrike">
              <a:solidFill>
                <a:srgbClr val="000000"/>
              </a:solidFill>
              <a:latin typeface="Calibri" charset="0"/>
              <a:ea typeface="Calibri" charset="0"/>
            </a:endParaRPr>
          </a:p>
        </p:txBody>
      </p:sp>
    </p:spTree>
  </p:cSld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 concurrent="0">
              <p:cTn id="16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347345" y="123825"/>
            <a:ext cx="8220710" cy="955675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4000" spc="-1" strike="noStrike">
                <a:solidFill>
                  <a:srgbClr val="000000"/>
                </a:solidFill>
                <a:latin typeface="Calibri"/>
              </a:rPr>
              <a:t>Виды моделей данных</a:t>
            </a:r>
            <a:endParaRPr b="1" lang="ru-RU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131445" y="1108710"/>
            <a:ext cx="8869045" cy="544449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431800" indent="-323850" algn="just" fontAlgn="auto" defTabSz="914400" eaLnBrk="0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/>
              <a:buChar char="l"/>
            </a:pPr>
            <a:r>
              <a:rPr lang="en-US" altLang="ko-KR" sz="2200" cap="none" dirty="0" smtClean="0" i="1" b="1" strike="noStrike">
                <a:solidFill>
                  <a:srgbClr val="000000"/>
                </a:solidFill>
                <a:latin typeface="Calibri" charset="0"/>
                <a:ea typeface="Calibri" charset="0"/>
              </a:rPr>
              <a:t>Нормальная форма </a:t>
            </a:r>
            <a:r>
              <a:rPr lang="en-US" altLang="ko-KR" sz="2200" cap="none" dirty="0" smtClean="0" b="0" strike="noStrike">
                <a:solidFill>
                  <a:srgbClr val="000000"/>
                </a:solidFill>
                <a:latin typeface="Calibri" charset="0"/>
                <a:ea typeface="Calibri" charset="0"/>
              </a:rPr>
              <a:t>— свойство отношения в реляционной модели данных, характеризующее его с точки зрения избыточности, потенциально приводящей к логически ошибочным результатам выборки или изменения данных. Нормальная форма определяется как совокупность требований, которым должно удовлетворять </a:t>
            </a:r>
            <a:r>
              <a:rPr lang="en-US" altLang="ko-KR" sz="2200" cap="none" dirty="0" smtClean="0" i="1" b="1" strike="noStrike">
                <a:solidFill>
                  <a:srgbClr val="000000"/>
                </a:solidFill>
                <a:latin typeface="Calibri" charset="0"/>
                <a:ea typeface="Calibri" charset="0"/>
              </a:rPr>
              <a:t>отношение</a:t>
            </a:r>
            <a:r>
              <a:rPr lang="en-US" altLang="ko-KR" sz="2200" cap="none" dirty="0" smtClean="0" b="0" strike="noStrike">
                <a:solidFill>
                  <a:srgbClr val="000000"/>
                </a:solidFill>
                <a:latin typeface="Calibri" charset="0"/>
                <a:ea typeface="Calibri" charset="0"/>
              </a:rPr>
              <a:t>.</a:t>
            </a:r>
            <a:endParaRPr lang="ko-KR" altLang="en-US" sz="2200" cap="none" dirty="0" smtClean="0" b="0" strike="noStrike">
              <a:solidFill>
                <a:srgbClr val="000000"/>
              </a:solidFill>
              <a:latin typeface="Calibri" charset="0"/>
              <a:ea typeface="Calibri" charset="0"/>
            </a:endParaRPr>
          </a:p>
          <a:p>
            <a:pPr marL="431800" indent="-323850" algn="just" fontAlgn="auto" defTabSz="914400" eaLnBrk="0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/>
              <a:buChar char="l"/>
            </a:pPr>
            <a:r>
              <a:rPr lang="en-US" altLang="ko-KR" sz="2200" cap="none" dirty="0" smtClean="0" b="0" strike="noStrike">
                <a:solidFill>
                  <a:srgbClr val="000000"/>
                </a:solidFill>
                <a:latin typeface="Calibri" charset="0"/>
                <a:ea typeface="Calibri" charset="0"/>
              </a:rPr>
              <a:t>Процесс преобразования отношений базы данных к виду, отвечающему нормальным формам, называется </a:t>
            </a:r>
            <a:r>
              <a:rPr lang="en-US" altLang="ko-KR" sz="2200" cap="none" dirty="0" smtClean="0" i="1" b="1" strike="noStrike">
                <a:solidFill>
                  <a:srgbClr val="000000"/>
                </a:solidFill>
                <a:latin typeface="Calibri" charset="0"/>
                <a:ea typeface="Calibri" charset="0"/>
              </a:rPr>
              <a:t>нормализацией</a:t>
            </a:r>
            <a:r>
              <a:rPr lang="en-US" altLang="ko-KR" sz="2200" cap="none" dirty="0" smtClean="0" b="0" strike="noStrike">
                <a:solidFill>
                  <a:srgbClr val="000000"/>
                </a:solidFill>
                <a:latin typeface="Calibri" charset="0"/>
                <a:ea typeface="Calibri" charset="0"/>
              </a:rPr>
              <a:t>.</a:t>
            </a:r>
            <a:endParaRPr lang="ko-KR" altLang="en-US" sz="2200" cap="none" dirty="0" smtClean="0" b="0" strike="noStrike">
              <a:solidFill>
                <a:srgbClr val="000000"/>
              </a:solidFill>
              <a:latin typeface="Calibri" charset="0"/>
              <a:ea typeface="Calibri" charset="0"/>
            </a:endParaRPr>
          </a:p>
          <a:p>
            <a:pPr marL="431800" indent="-323850" algn="just" fontAlgn="auto" defTabSz="914400" eaLnBrk="0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/>
              <a:buChar char="l"/>
            </a:pPr>
            <a:r>
              <a:rPr lang="en-US" altLang="ko-KR" sz="2200" cap="none" dirty="0" smtClean="0" i="1" b="1" strike="noStrike">
                <a:solidFill>
                  <a:srgbClr val="000000"/>
                </a:solidFill>
                <a:latin typeface="Calibri" charset="0"/>
                <a:ea typeface="Calibri" charset="0"/>
              </a:rPr>
              <a:t>Отношение</a:t>
            </a:r>
            <a:r>
              <a:rPr lang="en-US" altLang="ko-KR" sz="2200" cap="none" dirty="0" smtClean="0" b="0" strike="noStrike">
                <a:solidFill>
                  <a:srgbClr val="000000"/>
                </a:solidFill>
                <a:latin typeface="Calibri" charset="0"/>
                <a:ea typeface="Calibri" charset="0"/>
              </a:rPr>
              <a:t> — фундаментальное понятие реляционной модели данных.</a:t>
            </a:r>
            <a:endParaRPr lang="ko-KR" altLang="en-US" sz="2200" cap="none" dirty="0" smtClean="0" b="0" strike="noStrike">
              <a:solidFill>
                <a:srgbClr val="000000"/>
              </a:solidFill>
              <a:latin typeface="Calibri" charset="0"/>
              <a:ea typeface="Calibri" charset="0"/>
            </a:endParaRPr>
          </a:p>
          <a:p>
            <a:pPr marL="431800" indent="-323850" algn="just" fontAlgn="auto" defTabSz="914400" eaLnBrk="0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/>
              <a:buChar char="l"/>
            </a:pPr>
            <a:r>
              <a:rPr lang="en-US" altLang="ko-KR" sz="2200" cap="none" dirty="0" smtClean="0" i="1" b="1" strike="noStrike">
                <a:solidFill>
                  <a:srgbClr val="000000"/>
                </a:solidFill>
                <a:latin typeface="Calibri" charset="0"/>
                <a:ea typeface="Calibri" charset="0"/>
              </a:rPr>
              <a:t>Целостность базы данных </a:t>
            </a:r>
            <a:r>
              <a:rPr lang="en-US" altLang="ko-KR" sz="2200" cap="none" dirty="0" smtClean="0" b="0" strike="noStrike">
                <a:solidFill>
                  <a:srgbClr val="000000"/>
                </a:solidFill>
                <a:latin typeface="Calibri" charset="0"/>
                <a:ea typeface="Calibri" charset="0"/>
              </a:rPr>
              <a:t>(database integrity) — соответствие имеющейся в базе данных информации её внутренней логике, структуре и всем явно заданным правилам.</a:t>
            </a:r>
            <a:endParaRPr lang="ko-KR" altLang="en-US" sz="2200" cap="none" dirty="0" smtClean="0" b="0" strike="noStrike">
              <a:solidFill>
                <a:srgbClr val="000000"/>
              </a:solidFill>
              <a:latin typeface="Calibri" charset="0"/>
              <a:ea typeface="Calibri" charset="0"/>
            </a:endParaRPr>
          </a:p>
        </p:txBody>
      </p:sp>
    </p:spTree>
  </p:cSld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 concurrent="0">
              <p:cTn id="18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Application>LibreOffice/6.0.7.3$Linux_X86_64 LibreOffice_project/00m0$Build-3</Application>
  <AppVersion>12.000</AppVersion>
  <Characters>0</Characters>
  <CharactersWithSpaces>0</CharactersWithSpaces>
  <DocSecurity>0</DocSecurity>
  <HyperlinksChanged>false</HyperlinksChanged>
  <Lines>0</Lines>
  <LinksUpToDate>false</LinksUpToDate>
  <Pages>23</Pages>
  <Paragraphs>1560</Paragraphs>
  <Words>7170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admin</dc:creator>
  <cp:lastModifiedBy>Nadin Elhe</cp:lastModifiedBy>
  <dc:title>Слайд 1</dc:title>
  <dcterms:modified xsi:type="dcterms:W3CDTF">2019-08-05T10:09:45Z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Экран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133</vt:i4>
  </property>
</Properties>
</file>