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3" r:id="rId6"/>
    <p:sldId id="257" r:id="rId7"/>
    <p:sldId id="258" r:id="rId8"/>
    <p:sldId id="259" r:id="rId9"/>
    <p:sldId id="261" r:id="rId10"/>
    <p:sldId id="260" r:id="rId11"/>
    <p:sldId id="262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2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6408" autoAdjust="0"/>
  </p:normalViewPr>
  <p:slideViewPr>
    <p:cSldViewPr snapToGrid="0" showGuides="1">
      <p:cViewPr varScale="1">
        <p:scale>
          <a:sx n="85" d="100"/>
          <a:sy n="85" d="100"/>
        </p:scale>
        <p:origin x="595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76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2BC2305-9043-45AE-B8A1-6062D50396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8878E2A-85D5-4000-9B88-C859F52C62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2B47AA4-34BF-481B-9C6B-79DE46962CB8}" type="datetime1">
              <a:rPr lang="ru-RU" smtClean="0"/>
              <a:t>22.10.2023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3B4D7C-FE5D-4098-B2E3-E316DB9314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1458A0E0-112E-4F75-AC4A-C0B7F1AD58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0ACE16A-B08D-4117-9FC3-8F9667F4514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22240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9C16E1-27DC-4EC3-A42F-2670C5E0B76C}" type="datetime1">
              <a:rPr lang="ru-RU" noProof="0" smtClean="0"/>
              <a:t>22.10.2023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4367C96-DDCA-4867-8F69-39EABFA21D53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303429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4367C96-DDCA-4867-8F69-39EABFA21D53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755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4367C96-DDCA-4867-8F69-39EABFA21D53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853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4367C96-DDCA-4867-8F69-39EABFA21D53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7387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4367C96-DDCA-4867-8F69-39EABFA21D53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2716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4367C96-DDCA-4867-8F69-39EABFA21D53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0747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4367C96-DDCA-4867-8F69-39EABFA21D53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1054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4367C96-DDCA-4867-8F69-39EABFA21D53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803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4367C96-DDCA-4867-8F69-39EABFA21D53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4672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DB9B9FF4-5E5F-4912-946D-1F8AA7DD0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750" y="5010150"/>
            <a:ext cx="10096500" cy="920750"/>
          </a:xfrm>
        </p:spPr>
        <p:txBody>
          <a:bodyPr rtlCol="0"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18A15329-8D3B-422F-AA3D-157CACBFF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7750" y="6022975"/>
            <a:ext cx="10096500" cy="447675"/>
          </a:xfrm>
        </p:spPr>
        <p:txBody>
          <a:bodyPr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3E73B6-12C8-4526-AFDD-485DCDEC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CB48AD-FC02-4C84-86F0-B556339EA164}" type="datetime1">
              <a:rPr lang="ru-RU" noProof="0" smtClean="0"/>
              <a:t>22.10.2023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3FA7DF-AC95-4A3E-9FF1-D1EEF9A9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71E5EF6D-8758-44B9-80C1-865573FC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84046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E8AF92F6-2683-48CC-8D7E-FE38C1BC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F1447D80-7253-4EDA-AC92-046C9252F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792E2FBC-BD33-408B-A4B8-F549EEAF3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 4">
            <a:extLst>
              <a:ext uri="{FF2B5EF4-FFF2-40B4-BE49-F238E27FC236}">
                <a16:creationId xmlns:a16="http://schemas.microsoft.com/office/drawing/2014/main" id="{EE51533F-CF3A-438B-BDD0-C62361C2B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 5">
            <a:extLst>
              <a:ext uri="{FF2B5EF4-FFF2-40B4-BE49-F238E27FC236}">
                <a16:creationId xmlns:a16="http://schemas.microsoft.com/office/drawing/2014/main" id="{58F458CD-9CDB-4739-8458-48D272DEE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8F8DC93-E93F-4A50-ADB0-9EE2165C3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8E054A-90F1-41B6-AFF0-8FF9FA1F71B5}" type="datetime1">
              <a:rPr lang="ru-RU" noProof="0" smtClean="0"/>
              <a:t>22.10.2023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EEFA520-E658-463E-8A0D-EE534D40B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43BE62E8-6627-457B-A399-6940743B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0127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8D7B8F-BB4C-438E-B20F-B5D220931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A652D7C-535C-4791-95A0-0ADE1FE2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75CE4D-4182-4E34-A570-EE11FD0C23D6}" type="datetime1">
              <a:rPr lang="ru-RU" noProof="0" smtClean="0"/>
              <a:t>22.10.2023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C72D6CD-AAE4-4950-A472-5746151E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A06611B8-5EF5-4CC9-BA21-964C17EF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74877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582286C-FC05-4E04-B5E3-BAF73890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0AAA9-62CD-4365-B5F4-B9AF7AE6F21E}" type="datetime1">
              <a:rPr lang="ru-RU" noProof="0" smtClean="0"/>
              <a:t>22.10.2023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2194715-CAD1-456B-9E7F-03949E56B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82030D97-ACB7-42B4-A0E1-206D3314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5193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DC371DCB-E1BF-4CD2-A3C6-46F9F238F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62CDB849-A401-466F-9204-F0A3908C0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FCD75B32-3BAE-4777-9C23-54E1D0079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DC40EE-1B75-458D-AF59-CAC04EF0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71F58E-23B8-4E6D-A3C0-DE5AEDECEF2B}" type="datetime1">
              <a:rPr lang="ru-RU" noProof="0" smtClean="0"/>
              <a:t>22.10.2023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7A8C00-828C-4B27-9216-79AC88D6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65D09B04-31F5-442A-B35E-A7B7E884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94596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B836A52-C5F1-4FC3-A378-45755CEC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07C12394-5379-4E31-8506-206BAB030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B695D635-F5A6-441F-BBC9-678B16150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C8000F-4965-4CE3-BF8F-EC9FC2951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3D96C5-226A-4162-82CE-F088768412E7}" type="datetime1">
              <a:rPr lang="ru-RU" noProof="0" smtClean="0"/>
              <a:t>22.10.2023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38240B-235F-46A0-8537-3D038A5C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B854CB97-83FB-4ABC-AA99-0D55D6D08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5166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marL="2286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F8397B-8F10-481A-A2C2-63D8057EA0D5}" type="datetime1">
              <a:rPr lang="ru-RU" noProof="0" smtClean="0"/>
              <a:t>22.10.2023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8772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marL="2286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B94591-3824-4FDD-AAF9-69280A3A6D14}" type="datetime1">
              <a:rPr lang="ru-RU" noProof="0" smtClean="0"/>
              <a:t>22.10.2023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572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marL="2286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4604E2-FE17-469E-A45F-F94FB4F57EB9}" type="datetime1">
              <a:rPr lang="ru-RU" noProof="0" smtClean="0"/>
              <a:t>22.10.2023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554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marL="2286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E90745-FA56-4BB9-A870-FCC06FE279B2}" type="datetime1">
              <a:rPr lang="ru-RU" noProof="0" smtClean="0"/>
              <a:t>22.10.2023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941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marL="2286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86A540-7671-40F6-B09E-7CDB75918B4D}" type="datetime1">
              <a:rPr lang="ru-RU" noProof="0" smtClean="0"/>
              <a:t>22.10.2023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6816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marL="2286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B9D5C1-6995-4FB2-B849-B2CD751EBDC8}" type="datetime1">
              <a:rPr lang="ru-RU" noProof="0" smtClean="0"/>
              <a:t>22.10.2023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0049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F25F1EA3-7A44-46A8-ADD1-49A868191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BAD8A95B-E3CE-4DF9-A937-352579E07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C9E0A1-A234-4723-9A8B-9953B074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E0CA44-8E98-4DBB-B4FE-B93AE3E3781E}" type="datetime1">
              <a:rPr lang="ru-RU" noProof="0" smtClean="0"/>
              <a:t>22.10.2023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20E8EE-0E90-43CC-8FE4-FA9250EA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F2068176-4163-4C33-836A-76EB72B1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9783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460C7676-EC29-4165-8827-31A796A5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F7B6C2F3-3146-4BA4-BB45-307B565E5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3E036B48-EF6E-4251-B29E-53E1ECFC0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1EBFFA-A3D5-4A79-B1BA-2B6B1290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F57889-5C72-49B5-B808-9B3046EBFEA4}" type="datetime1">
              <a:rPr lang="ru-RU" noProof="0" smtClean="0"/>
              <a:t>22.10.2023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A23E26-DC40-4545-BC3B-1806EBB0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521F3FAA-2A19-4F15-8EC3-24BC48AE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27A02C9-A0CD-4A0B-81BC-708D5026A1F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3741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2A17C0-CB34-4E70-B05D-441906BCE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 smtClean="0"/>
              <a:t>Стиль образца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058CAE9C-F4E8-4259-8A6C-F5AE76F82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92FBD9-ADFB-4D9B-AF79-E21F43A5B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03D279A-4FD4-4444-80BA-6F836123ABB9}" type="datetime1">
              <a:rPr lang="ru-RU" noProof="0" smtClean="0"/>
              <a:t>22.10.2023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EA027E-6F89-462F-94DD-00F66DAFD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624929C0-CADC-4330-89DB-01C0DFA67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27A02C9-A0CD-4A0B-81BC-708D5026A1F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8729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DA3B1-85F8-4B51-95B6-BDDF16F35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 sz="4800" dirty="0" smtClean="0"/>
              <a:t>Презентация о дне Земли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ACD44C-88EA-4854-B39D-5EEC3BEF4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 sz="2800" dirty="0" smtClean="0"/>
              <a:t>Название организации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7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Наш трек – </a:t>
            </a:r>
            <a:r>
              <a:rPr lang="ru-RU" dirty="0" err="1" smtClean="0"/>
              <a:t>Хемоинформатика</a:t>
            </a:r>
            <a:endParaRPr lang="ru-RU" dirty="0" smtClean="0"/>
          </a:p>
          <a:p>
            <a:pPr rtl="0"/>
            <a:r>
              <a:rPr lang="ru-RU" dirty="0" smtClean="0"/>
              <a:t>Первая задача – предобработка большого </a:t>
            </a:r>
            <a:r>
              <a:rPr lang="ru-RU" dirty="0" err="1" smtClean="0"/>
              <a:t>датафрейма</a:t>
            </a:r>
            <a:r>
              <a:rPr lang="ru-RU" dirty="0" smtClean="0"/>
              <a:t>, его анализ, поиск корреляции между признаками и целевой переменной, работа с выбросами, пропусками, дубликатами</a:t>
            </a:r>
          </a:p>
          <a:p>
            <a:pPr rtl="0"/>
            <a:r>
              <a:rPr lang="ru-RU" dirty="0" smtClean="0"/>
              <a:t>Вторая задача – выбор, реализация, оценка различных моделей и их обучение на маленькой </a:t>
            </a:r>
            <a:r>
              <a:rPr lang="en-US" dirty="0" smtClean="0"/>
              <a:t>“</a:t>
            </a:r>
            <a:r>
              <a:rPr lang="ru-RU" dirty="0" smtClean="0"/>
              <a:t>почти</a:t>
            </a:r>
            <a:r>
              <a:rPr lang="en-US" dirty="0" smtClean="0"/>
              <a:t>”</a:t>
            </a:r>
            <a:r>
              <a:rPr lang="ru-RU" dirty="0" smtClean="0"/>
              <a:t> чистой выборке.</a:t>
            </a:r>
          </a:p>
          <a:p>
            <a:r>
              <a:rPr lang="ru-RU" dirty="0" smtClean="0"/>
              <a:t>После - </a:t>
            </a:r>
            <a:r>
              <a:rPr lang="ru-RU" dirty="0"/>
              <a:t>нахождение</a:t>
            </a:r>
            <a:r>
              <a:rPr lang="ru-RU" dirty="0" smtClean="0"/>
              <a:t> зависимости между поведением разных штаммов гриппа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158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4734D-CEF0-4372-A67F-6BE687D6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0336"/>
            <a:ext cx="9762566" cy="1325563"/>
          </a:xfrm>
        </p:spPr>
        <p:txBody>
          <a:bodyPr rtlCol="0"/>
          <a:lstStyle/>
          <a:p>
            <a:pPr rtl="0"/>
            <a:r>
              <a:rPr lang="ru-RU" dirty="0" smtClean="0"/>
              <a:t>Предобработка </a:t>
            </a:r>
            <a:r>
              <a:rPr lang="ru-RU" dirty="0" err="1" smtClean="0"/>
              <a:t>датафреймов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D1FD88-1DF5-4CB5-97CD-1BF062D3D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ru-RU" dirty="0" smtClean="0"/>
              <a:t>Для большого </a:t>
            </a:r>
            <a:r>
              <a:rPr lang="ru-RU" dirty="0" err="1" smtClean="0"/>
              <a:t>датафрейма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Мы воспользовались библиотекой </a:t>
            </a:r>
            <a:r>
              <a:rPr lang="en-US" dirty="0" smtClean="0"/>
              <a:t>word2vec</a:t>
            </a:r>
            <a:r>
              <a:rPr lang="ru-RU" dirty="0"/>
              <a:t> </a:t>
            </a:r>
            <a:r>
              <a:rPr lang="ru-RU" dirty="0" smtClean="0"/>
              <a:t>и </a:t>
            </a:r>
            <a:r>
              <a:rPr lang="en-US" dirty="0" err="1"/>
              <a:t>rdkit</a:t>
            </a:r>
            <a:endParaRPr lang="en-US" dirty="0"/>
          </a:p>
          <a:p>
            <a:r>
              <a:rPr lang="ru-RU" dirty="0" smtClean="0"/>
              <a:t>Получили 300 признаков совершенно не коррелирующих с собой</a:t>
            </a:r>
          </a:p>
          <a:p>
            <a:r>
              <a:rPr lang="ru-RU" dirty="0" smtClean="0"/>
              <a:t>Для маленького:</a:t>
            </a:r>
          </a:p>
          <a:p>
            <a:r>
              <a:rPr lang="ru-RU" dirty="0" smtClean="0"/>
              <a:t>Удалили выбросы по квантилям</a:t>
            </a:r>
          </a:p>
          <a:p>
            <a:r>
              <a:rPr lang="ru-RU" dirty="0" smtClean="0"/>
              <a:t>Взяли средние значения для дубликатов с разными целевыми параметрами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1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2AD4E1-0643-4C88-9E49-C2724AEB3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err="1" smtClean="0"/>
              <a:t>Факап</a:t>
            </a:r>
            <a:r>
              <a:rPr lang="ru-RU" dirty="0" smtClean="0"/>
              <a:t> №1 (Время – 01</a:t>
            </a:r>
            <a:r>
              <a:rPr lang="en-US" dirty="0" smtClean="0"/>
              <a:t>:00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D322E9-A7EC-465F-93FE-BAA394728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Оказывается если оставить в обучающий выборке </a:t>
            </a:r>
            <a:r>
              <a:rPr lang="en-US" dirty="0" smtClean="0"/>
              <a:t>CC50 </a:t>
            </a:r>
            <a:r>
              <a:rPr lang="ru-RU" dirty="0" smtClean="0"/>
              <a:t>и </a:t>
            </a:r>
            <a:r>
              <a:rPr lang="en-US" dirty="0" smtClean="0"/>
              <a:t>SI</a:t>
            </a:r>
            <a:r>
              <a:rPr lang="ru-RU" dirty="0" smtClean="0"/>
              <a:t>, то даже самая </a:t>
            </a:r>
            <a:r>
              <a:rPr lang="ru-RU" dirty="0" err="1" smtClean="0"/>
              <a:t>несмышленная</a:t>
            </a:r>
            <a:r>
              <a:rPr lang="ru-RU" dirty="0" smtClean="0"/>
              <a:t> модель, догадается как предсказывать </a:t>
            </a:r>
            <a:r>
              <a:rPr lang="en-US" dirty="0" smtClean="0"/>
              <a:t>IC50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549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21B739-3D86-4A84-82C6-4ED9C2764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err="1" smtClean="0"/>
              <a:t>Факап</a:t>
            </a:r>
            <a:r>
              <a:rPr lang="ru-RU" dirty="0" smtClean="0"/>
              <a:t> №2</a:t>
            </a:r>
            <a:r>
              <a:rPr lang="en-US" dirty="0" smtClean="0"/>
              <a:t> </a:t>
            </a:r>
            <a:r>
              <a:rPr lang="ru-RU" dirty="0" smtClean="0"/>
              <a:t>(Время – </a:t>
            </a:r>
            <a:r>
              <a:rPr lang="en-US" dirty="0" smtClean="0"/>
              <a:t>3:00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A8FF76-985C-4C2F-AB5E-10031855D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ru-RU" dirty="0" smtClean="0"/>
              <a:t>Оказывается, что если в методе </a:t>
            </a:r>
            <a:r>
              <a:rPr lang="en-US" dirty="0" err="1" smtClean="0"/>
              <a:t>mean_squared_error</a:t>
            </a:r>
            <a:r>
              <a:rPr lang="en-US" dirty="0" smtClean="0"/>
              <a:t>()</a:t>
            </a:r>
            <a:r>
              <a:rPr lang="ru-RU" dirty="0" smtClean="0"/>
              <a:t>, установить параметр </a:t>
            </a:r>
            <a:r>
              <a:rPr lang="en-US" dirty="0" smtClean="0"/>
              <a:t>squared=False</a:t>
            </a:r>
            <a:r>
              <a:rPr lang="ru-RU" dirty="0" smtClean="0"/>
              <a:t>, метод будет выдавать </a:t>
            </a:r>
            <a:r>
              <a:rPr lang="en-US" dirty="0" err="1" smtClean="0"/>
              <a:t>rmse</a:t>
            </a:r>
            <a:endParaRPr lang="en-US" dirty="0"/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454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F4ED6-95B6-45CA-9318-D5C6D107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err="1" smtClean="0"/>
              <a:t>Факап</a:t>
            </a:r>
            <a:r>
              <a:rPr lang="ru-RU" dirty="0" smtClean="0"/>
              <a:t> №</a:t>
            </a:r>
            <a:r>
              <a:rPr lang="en-US" dirty="0" smtClean="0"/>
              <a:t>3 (</a:t>
            </a:r>
            <a:r>
              <a:rPr lang="ru-RU" dirty="0" smtClean="0"/>
              <a:t>Время – 6</a:t>
            </a:r>
            <a:r>
              <a:rPr lang="en-US" dirty="0" smtClean="0"/>
              <a:t>:00)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4E5DA1-F8B9-4937-9464-997FD4F08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Оказывается, что </a:t>
            </a:r>
            <a:r>
              <a:rPr lang="en-US" dirty="0" smtClean="0"/>
              <a:t>“</a:t>
            </a:r>
            <a:r>
              <a:rPr lang="ru-RU" dirty="0" err="1" smtClean="0"/>
              <a:t>кейсодержатель</a:t>
            </a:r>
            <a:r>
              <a:rPr lang="en-US" dirty="0" smtClean="0"/>
              <a:t>”</a:t>
            </a:r>
            <a:r>
              <a:rPr lang="ru-RU" dirty="0" smtClean="0"/>
              <a:t> записал 30-ти минутное видео, где явно и подробно </a:t>
            </a:r>
            <a:r>
              <a:rPr lang="ru-RU" dirty="0" err="1" smtClean="0"/>
              <a:t>обьяснил</a:t>
            </a:r>
            <a:r>
              <a:rPr lang="ru-RU" dirty="0" smtClean="0"/>
              <a:t>, что и как нужно делать(и даже приложил ноутбук!)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797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BE3E6-5A5E-4463-8DB0-F3CF9C3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err="1" smtClean="0"/>
              <a:t>Факап</a:t>
            </a:r>
            <a:r>
              <a:rPr lang="ru-RU" dirty="0" smtClean="0"/>
              <a:t> №</a:t>
            </a:r>
            <a:r>
              <a:rPr lang="en-US" dirty="0" smtClean="0"/>
              <a:t>4 (</a:t>
            </a:r>
            <a:r>
              <a:rPr lang="ru-RU" dirty="0" smtClean="0"/>
              <a:t>Время – 10:00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407322-EE47-461A-937E-D8B74ADFB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Оказывается, что если случайно оставить в </a:t>
            </a:r>
            <a:r>
              <a:rPr lang="ru-RU" dirty="0" err="1" smtClean="0"/>
              <a:t>датафрейме</a:t>
            </a:r>
            <a:r>
              <a:rPr lang="ru-RU" dirty="0" smtClean="0"/>
              <a:t> столбец с порядковым номером, то получившаяся модель будет отлично работать на обучающей выборке и сильнее всего целевой параметр будет коррелировать именно с этим столбцом.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1062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528A8F-BE90-403A-92DC-C6654ECBA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195"/>
            <a:ext cx="8334376" cy="1325563"/>
          </a:xfrm>
        </p:spPr>
        <p:txBody>
          <a:bodyPr rtlCol="0"/>
          <a:lstStyle/>
          <a:p>
            <a:pPr rtl="0"/>
            <a:r>
              <a:rPr lang="ru-RU" dirty="0" smtClean="0"/>
              <a:t>Наши </a:t>
            </a:r>
            <a:r>
              <a:rPr lang="en-US" dirty="0" smtClean="0"/>
              <a:t>“</a:t>
            </a:r>
            <a:r>
              <a:rPr lang="ru-RU" dirty="0" smtClean="0"/>
              <a:t>лучшие</a:t>
            </a:r>
            <a:r>
              <a:rPr lang="en-US" dirty="0" smtClean="0"/>
              <a:t>”</a:t>
            </a:r>
            <a:r>
              <a:rPr lang="ru-RU" dirty="0" smtClean="0"/>
              <a:t> результаты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09161" y="41745"/>
            <a:ext cx="1881286" cy="681625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790" y="1407458"/>
            <a:ext cx="7000316" cy="525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862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27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4694"/>
      </a:accent1>
      <a:accent2>
        <a:srgbClr val="23737C"/>
      </a:accent2>
      <a:accent3>
        <a:srgbClr val="489CAF"/>
      </a:accent3>
      <a:accent4>
        <a:srgbClr val="E2D02C"/>
      </a:accent4>
      <a:accent5>
        <a:srgbClr val="F26C6E"/>
      </a:accent5>
      <a:accent6>
        <a:srgbClr val="1F2938"/>
      </a:accent6>
      <a:hlink>
        <a:srgbClr val="0563C1"/>
      </a:hlink>
      <a:folHlink>
        <a:srgbClr val="954F72"/>
      </a:folHlink>
    </a:clrScheme>
    <a:fontScheme name="Custom 6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5087600_TF10251335.potx" id="{F28B9710-6622-4355-B624-23B2FA434516}" vid="{2837F614-421B-4E91-BBB7-51B86A34BF37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FDF6E3-4638-4FD3-B9D7-E0E63F2056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159ADF-C50B-4A45-AD13-B0A8152C315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EDC6638-3F1D-4CA5-A167-2F719C0876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о дне Земли</Template>
  <TotalTime>0</TotalTime>
  <Words>247</Words>
  <Application>Microsoft Office PowerPoint</Application>
  <PresentationFormat>Широкоэкранный</PresentationFormat>
  <Paragraphs>31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Franklin Gothic Book</vt:lpstr>
      <vt:lpstr>Franklin Gothic Demi</vt:lpstr>
      <vt:lpstr>Wingdings</vt:lpstr>
      <vt:lpstr>Тема Office</vt:lpstr>
      <vt:lpstr>Презентация о дне Земли</vt:lpstr>
      <vt:lpstr>Постановка задачи</vt:lpstr>
      <vt:lpstr>Предобработка датафреймов</vt:lpstr>
      <vt:lpstr>Факап №1 (Время – 01:00)</vt:lpstr>
      <vt:lpstr>Факап №2 (Время – 3:00)</vt:lpstr>
      <vt:lpstr>Факап №3 (Время – 6:00)</vt:lpstr>
      <vt:lpstr>Факап №4 (Время – 10:00)</vt:lpstr>
      <vt:lpstr>Наши “лучшие” результаты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2023-10-22T10:15:23Z</dcterms:created>
  <dcterms:modified xsi:type="dcterms:W3CDTF">2023-10-22T11:17:37Z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